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87"/>
  </p:notesMasterIdLst>
  <p:handoutMasterIdLst>
    <p:handoutMasterId r:id="rId88"/>
  </p:handoutMasterIdLst>
  <p:sldIdLst>
    <p:sldId id="584" r:id="rId3"/>
    <p:sldId id="483" r:id="rId4"/>
    <p:sldId id="484" r:id="rId5"/>
    <p:sldId id="485" r:id="rId6"/>
    <p:sldId id="575" r:id="rId7"/>
    <p:sldId id="487" r:id="rId8"/>
    <p:sldId id="578" r:id="rId9"/>
    <p:sldId id="489" r:id="rId10"/>
    <p:sldId id="490" r:id="rId11"/>
    <p:sldId id="573" r:id="rId12"/>
    <p:sldId id="491" r:id="rId13"/>
    <p:sldId id="492" r:id="rId14"/>
    <p:sldId id="493" r:id="rId15"/>
    <p:sldId id="494" r:id="rId16"/>
    <p:sldId id="579" r:id="rId17"/>
    <p:sldId id="496" r:id="rId18"/>
    <p:sldId id="502" r:id="rId19"/>
    <p:sldId id="503" r:id="rId20"/>
    <p:sldId id="504" r:id="rId21"/>
    <p:sldId id="580" r:id="rId22"/>
    <p:sldId id="499" r:id="rId23"/>
    <p:sldId id="500" r:id="rId24"/>
    <p:sldId id="501" r:id="rId25"/>
    <p:sldId id="505" r:id="rId26"/>
    <p:sldId id="506" r:id="rId27"/>
    <p:sldId id="507" r:id="rId28"/>
    <p:sldId id="508" r:id="rId29"/>
    <p:sldId id="509" r:id="rId30"/>
    <p:sldId id="510" r:id="rId31"/>
    <p:sldId id="511" r:id="rId32"/>
    <p:sldId id="512" r:id="rId33"/>
    <p:sldId id="581" r:id="rId34"/>
    <p:sldId id="514" r:id="rId35"/>
    <p:sldId id="516" r:id="rId36"/>
    <p:sldId id="517" r:id="rId37"/>
    <p:sldId id="518" r:id="rId38"/>
    <p:sldId id="519" r:id="rId39"/>
    <p:sldId id="520" r:id="rId40"/>
    <p:sldId id="521" r:id="rId41"/>
    <p:sldId id="523" r:id="rId42"/>
    <p:sldId id="524" r:id="rId43"/>
    <p:sldId id="582" r:id="rId44"/>
    <p:sldId id="576" r:id="rId45"/>
    <p:sldId id="528" r:id="rId46"/>
    <p:sldId id="529" r:id="rId47"/>
    <p:sldId id="531" r:id="rId48"/>
    <p:sldId id="532" r:id="rId49"/>
    <p:sldId id="533" r:id="rId50"/>
    <p:sldId id="534" r:id="rId51"/>
    <p:sldId id="535" r:id="rId52"/>
    <p:sldId id="536" r:id="rId53"/>
    <p:sldId id="537" r:id="rId54"/>
    <p:sldId id="538" r:id="rId55"/>
    <p:sldId id="541" r:id="rId56"/>
    <p:sldId id="542" r:id="rId57"/>
    <p:sldId id="583" r:id="rId58"/>
    <p:sldId id="544" r:id="rId59"/>
    <p:sldId id="545" r:id="rId60"/>
    <p:sldId id="546" r:id="rId61"/>
    <p:sldId id="548" r:id="rId62"/>
    <p:sldId id="549" r:id="rId63"/>
    <p:sldId id="550" r:id="rId64"/>
    <p:sldId id="551" r:id="rId65"/>
    <p:sldId id="552" r:id="rId66"/>
    <p:sldId id="553" r:id="rId67"/>
    <p:sldId id="554" r:id="rId68"/>
    <p:sldId id="555" r:id="rId69"/>
    <p:sldId id="556" r:id="rId70"/>
    <p:sldId id="557" r:id="rId71"/>
    <p:sldId id="558" r:id="rId72"/>
    <p:sldId id="559" r:id="rId73"/>
    <p:sldId id="560" r:id="rId74"/>
    <p:sldId id="562" r:id="rId75"/>
    <p:sldId id="563" r:id="rId76"/>
    <p:sldId id="564" r:id="rId77"/>
    <p:sldId id="565" r:id="rId78"/>
    <p:sldId id="566" r:id="rId79"/>
    <p:sldId id="567" r:id="rId80"/>
    <p:sldId id="568" r:id="rId81"/>
    <p:sldId id="569" r:id="rId82"/>
    <p:sldId id="570" r:id="rId83"/>
    <p:sldId id="571" r:id="rId84"/>
    <p:sldId id="572" r:id="rId85"/>
    <p:sldId id="298" r:id="rId86"/>
  </p:sldIdLst>
  <p:sldSz cx="9144000" cy="6858000" type="screen4x3"/>
  <p:notesSz cx="6858000" cy="9144000"/>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5" orient="horz" pos="2208" userDrawn="1">
          <p15:clr>
            <a:srgbClr val="A4A3A4"/>
          </p15:clr>
        </p15:guide>
        <p15:guide id="7" pos="5472">
          <p15:clr>
            <a:srgbClr val="A4A3A4"/>
          </p15:clr>
        </p15:guide>
        <p15:guide id="8" pos="288">
          <p15:clr>
            <a:srgbClr val="A4A3A4"/>
          </p15:clr>
        </p15:guide>
        <p15:guide id="10" orient="horz" pos="1008" userDrawn="1">
          <p15:clr>
            <a:srgbClr val="A4A3A4"/>
          </p15:clr>
        </p15:guide>
        <p15:guide id="11" orient="horz" pos="4176" userDrawn="1">
          <p15:clr>
            <a:srgbClr val="A4A3A4"/>
          </p15:clr>
        </p15:guide>
        <p15:guide id="13" pos="432" userDrawn="1">
          <p15:clr>
            <a:srgbClr val="A4A3A4"/>
          </p15:clr>
        </p15:guide>
        <p15:guide id="14" orient="horz" pos="3312">
          <p15:clr>
            <a:srgbClr val="A4A3A4"/>
          </p15:clr>
        </p15:guide>
        <p15:guide id="15" orient="horz" pos="7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64"/>
    <a:srgbClr val="FF0066"/>
    <a:srgbClr val="007FA3"/>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93459" autoAdjust="0"/>
  </p:normalViewPr>
  <p:slideViewPr>
    <p:cSldViewPr>
      <p:cViewPr varScale="1">
        <p:scale>
          <a:sx n="74" d="100"/>
          <a:sy n="74" d="100"/>
        </p:scale>
        <p:origin x="72" y="125"/>
      </p:cViewPr>
      <p:guideLst>
        <p:guide pos="2880"/>
        <p:guide orient="horz" pos="2208"/>
        <p:guide pos="5472"/>
        <p:guide pos="288"/>
        <p:guide orient="horz" pos="1008"/>
        <p:guide orient="horz" pos="4176"/>
        <p:guide pos="432"/>
        <p:guide orient="horz" pos="3312"/>
        <p:guide orient="horz" pos="768"/>
      </p:guideLst>
    </p:cSldViewPr>
  </p:slideViewPr>
  <p:outlineViewPr>
    <p:cViewPr>
      <p:scale>
        <a:sx n="33" d="100"/>
        <a:sy n="33" d="100"/>
      </p:scale>
      <p:origin x="0" y="-6814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gs" Target="tags/tag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95" Type="http://schemas.openxmlformats.org/officeDocument/2006/relationships/customXml" Target="../customXml/item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ustomXml" Target="../customXml/item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3/30/2021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3/30/2021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390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it is reduced, silver is deposited on the object to be plated. The silver electrode is submerged in solution on the left side of the cell. This electrode is the anode, where the following reaction takes place: Ay g, solid, goes to Ay g plus, aqueous, plus one electron. Ay g plus enters the solution from the silver electrode, and the electron travels along a circuit toward the current source and then to the cathode, which is connected in solution to the object to be plated and where the following reaction occurs: Ay g plus, aqueous, plus one electron goes to Ay g, solid. Ay g plus ions from solution attach to the object to be plated.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71</a:t>
            </a:fld>
            <a:endParaRPr lang="en-US" dirty="0"/>
          </a:p>
        </p:txBody>
      </p:sp>
    </p:spTree>
    <p:extLst>
      <p:ext uri="{BB962C8B-B14F-4D97-AF65-F5344CB8AC3E}">
        <p14:creationId xmlns:p14="http://schemas.microsoft.com/office/powerpoint/2010/main" val="199057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 suspect’s breath enters the device as C, sub 2, H, sub 5, O H, and at the anode, is oxidized to C H, sub 3, C O </a:t>
            </a:r>
            <a:r>
              <a:rPr lang="en-IN" dirty="0" err="1"/>
              <a:t>O</a:t>
            </a:r>
            <a:r>
              <a:rPr lang="en-IN" dirty="0"/>
              <a:t> H plus water and electrons. O sub 2 enters the device from the air intake and is reduced at the cathode.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79</a:t>
            </a:fld>
            <a:endParaRPr lang="en-US" dirty="0"/>
          </a:p>
        </p:txBody>
      </p:sp>
    </p:spTree>
    <p:extLst>
      <p:ext uri="{BB962C8B-B14F-4D97-AF65-F5344CB8AC3E}">
        <p14:creationId xmlns:p14="http://schemas.microsoft.com/office/powerpoint/2010/main" val="182869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84</a:t>
            </a:fld>
            <a:endParaRPr lang="en-US" dirty="0"/>
          </a:p>
        </p:txBody>
      </p:sp>
    </p:spTree>
    <p:extLst>
      <p:ext uri="{BB962C8B-B14F-4D97-AF65-F5344CB8AC3E}">
        <p14:creationId xmlns:p14="http://schemas.microsoft.com/office/powerpoint/2010/main" val="355723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 ay, solid, plus 2 H sub 2 O, liquid, goes to C ay, O H, sub 2, aqueous, plus H sub 2, gas. C ay is oxidized and goes from 0 to plus 2, while H is reduced and goes from plus 1 to 0. O stays at minus 2.</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70850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60807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Ay l, solid, plus Ay g plus, aqueous, goes to Ay l 3 plus, aqueous, plus Ay g, solid. Ay l is oxidized and goes from 0 to plus 3 while Ay g plus is reduced and goes from plus 1 to 0.</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08546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list provides metals, and products, from most reactive, most easily oxidizes, strongest tendency to lose electrons, to least reactive, most difficult to oxidize, and least likely to lose electrons. L </a:t>
            </a:r>
            <a:r>
              <a:rPr lang="en-US" dirty="0" err="1"/>
              <a:t>i</a:t>
            </a:r>
            <a:r>
              <a:rPr lang="en-US" dirty="0"/>
              <a:t>, solid, yields, L </a:t>
            </a:r>
            <a:r>
              <a:rPr lang="en-US" dirty="0" err="1"/>
              <a:t>i</a:t>
            </a:r>
            <a:r>
              <a:rPr lang="en-US" dirty="0"/>
              <a:t> plus, aqueous, + e minus. K, solid, yields K plus, aqueous + e minus. C ay, solid, yields C ay, super 2 plus, aqueous + 2 e minus. N ay solid yields N ay plus, aqueous, + e minus. M g solid yields s m g 2 plus, aqueous + super 2 e minus. Ay l, solid, yields Ay l, super 3 plus, aqueous, + 3 e minus. M n, solid, yields M n, super 2 plus, aqueous, + 2 e minus. Z n, solid, yields, Z n super 2 + aqueous, + 2 e minus. C r, solid, yields, C r, super 3 plus, aqueous, + 3 e minus. F e, solid, yields, F e, super 2 plus, aqueous, + 2 e minus. N I, solid, yields, N I, super 2 plus, aqueous + 2 e minus. S n, solid, yields S n, super 2 plus, aqueous, + 2 minus. P b, solid, yields, P b, super 2 plus, aqueous, + 2 e minus. H 2, gas, yields 2 H plus, aqueous + 2 e minus. C u, solid, yields C u, super 2 plus, aqueous, + 2 e minus. Ay g, solid, yields Ay g plus, aqueous, + e minus. Ay u, solid yields Ay u, super 3 plus, aqueous + 3 e minus.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331978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Electrons flow from left to right, or from the zinc anode to the light bulb to the nickel cathode. A salt bridge containing K N O sub 3, aqueous, connects two beakers; N O sub 3 minus and K plus ions travel along the bridge, K plus to the right and N O sub 3 minus to the left. Glass wool plugs at each end of the salt bride allow ions to pass.  A solid zinc strip is the anode, negative terminal, connected by a wire to a light bulb, and is submerged in the left hand beaker that contains Z n superscript 2 plus ions in a Z n, N O 3, sub 2 aqueous solution, as solid zinc leaves the anode and goes into solution. Oxidation occurs in this beaker as Z n, solid, goes to Z n superscript 2 plus, aqueous, plus 2 electrons. Electrons travel from the anode through the wire toward the light bulb. In the right hand beaker, a solid copper strip is the cathode, positive terminal, connected by a wire to a light bulb, and is submerged in a C u, N O sub 3, sub 2 aqueous solution that contains C u superscript 2 plus ions, which go from solution to the solid copper strip. Electrons travel from the anode and powered lightbulb to the cathode. Reduction occurs in this beaker as C u superscript 2 plus, aqueous, plus 2 electrons go to C u, solid.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400847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54</a:t>
            </a:fld>
            <a:endParaRPr lang="en-US" dirty="0"/>
          </a:p>
        </p:txBody>
      </p:sp>
    </p:spTree>
    <p:extLst>
      <p:ext uri="{BB962C8B-B14F-4D97-AF65-F5344CB8AC3E}">
        <p14:creationId xmlns:p14="http://schemas.microsoft.com/office/powerpoint/2010/main" val="407713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 the reaction proceeds, the zinc electrode is eaten away at the anode terminal and new copper forms on the cathode terminal. A diagram of a voltaic cell, which consists of one beaker with a zinc anode and a second beaker with a copper cathode. A salt bridge connects the two beakers and a wire connects the terminals. As the reaction Z n, solid, plus C u superscript 2 plus, aqueous, goes to Z n superscript 2 plus, aqueous, plus C u, solid, electrons flow from the solid zinc anode along the wire to the solid copper anode. The zinc anode is thus eaten away as zinc ions go into solution and new copper forms on the copper cathode from the copper ions in solution.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55</a:t>
            </a:fld>
            <a:endParaRPr lang="en-US" dirty="0"/>
          </a:p>
        </p:txBody>
      </p:sp>
    </p:spTree>
    <p:extLst>
      <p:ext uri="{BB962C8B-B14F-4D97-AF65-F5344CB8AC3E}">
        <p14:creationId xmlns:p14="http://schemas.microsoft.com/office/powerpoint/2010/main" val="261871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a fuel cell containing electrolyte, hydrogen flows in from the hydrogen inlet past the anode of an electric circuit, where the following reaction occurs: H sub 2, gas, plus 4 O H minus, aqueous, goes to 4 H sub 2 O, liquid, plus 4 electrons. Both these electrons travel through the electric circuit and then combine with oxygen gas entering from the oxygen inlet to flow past the cathode, where the following reaction occurs: O sub 2, gas, plus 2 H sub 2 O, liquid, plus 4 electrons goes to 4 O H minus, aqueous. H plus and O H minus from both reactions combine to produce water, H sub 2 O.</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64</a:t>
            </a:fld>
            <a:endParaRPr lang="en-US" dirty="0"/>
          </a:p>
        </p:txBody>
      </p:sp>
    </p:spTree>
    <p:extLst>
      <p:ext uri="{BB962C8B-B14F-4D97-AF65-F5344CB8AC3E}">
        <p14:creationId xmlns:p14="http://schemas.microsoft.com/office/powerpoint/2010/main" val="371470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92449883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3995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161641"/>
            <a:ext cx="8229600" cy="504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2827661"/>
            <a:ext cx="8229600" cy="39951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p:cNvSpPr>
            <a:spLocks noGrp="1"/>
          </p:cNvSpPr>
          <p:nvPr>
            <p:ph sz="quarter" idx="16"/>
          </p:nvPr>
        </p:nvSpPr>
        <p:spPr>
          <a:xfrm>
            <a:off x="457200" y="3285146"/>
            <a:ext cx="8229600" cy="399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3792908"/>
            <a:ext cx="8263719" cy="4033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3">
            <a:extLst>
              <a:ext uri="{FF2B5EF4-FFF2-40B4-BE49-F238E27FC236}">
                <a16:creationId xmlns:a16="http://schemas.microsoft.com/office/drawing/2014/main" id="{67471E6F-9720-4327-A0AF-5FE87D38BE8A}"/>
              </a:ext>
            </a:extLst>
          </p:cNvPr>
          <p:cNvSpPr>
            <a:spLocks noGrp="1"/>
          </p:cNvSpPr>
          <p:nvPr>
            <p:ph sz="quarter" idx="18"/>
          </p:nvPr>
        </p:nvSpPr>
        <p:spPr>
          <a:xfrm>
            <a:off x="457200" y="4306446"/>
            <a:ext cx="8263719" cy="4436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3">
            <a:extLst>
              <a:ext uri="{FF2B5EF4-FFF2-40B4-BE49-F238E27FC236}">
                <a16:creationId xmlns:a16="http://schemas.microsoft.com/office/drawing/2014/main" id="{9F1283D7-B33F-4060-A116-16A8E667D97C}"/>
              </a:ext>
            </a:extLst>
          </p:cNvPr>
          <p:cNvSpPr>
            <a:spLocks noGrp="1"/>
          </p:cNvSpPr>
          <p:nvPr>
            <p:ph sz="quarter" idx="19"/>
          </p:nvPr>
        </p:nvSpPr>
        <p:spPr>
          <a:xfrm>
            <a:off x="457200" y="4860393"/>
            <a:ext cx="8263719" cy="2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3">
            <a:extLst>
              <a:ext uri="{FF2B5EF4-FFF2-40B4-BE49-F238E27FC236}">
                <a16:creationId xmlns:a16="http://schemas.microsoft.com/office/drawing/2014/main" id="{059DE3B7-A5DE-4497-B8C9-64E6D7C76834}"/>
              </a:ext>
            </a:extLst>
          </p:cNvPr>
          <p:cNvSpPr>
            <a:spLocks noGrp="1"/>
          </p:cNvSpPr>
          <p:nvPr>
            <p:ph sz="quarter" idx="20"/>
          </p:nvPr>
        </p:nvSpPr>
        <p:spPr>
          <a:xfrm>
            <a:off x="457200" y="5249404"/>
            <a:ext cx="8263719" cy="3666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3">
            <a:extLst>
              <a:ext uri="{FF2B5EF4-FFF2-40B4-BE49-F238E27FC236}">
                <a16:creationId xmlns:a16="http://schemas.microsoft.com/office/drawing/2014/main" id="{0C9601B1-EAFE-4564-8689-8BBB3FB6626B}"/>
              </a:ext>
            </a:extLst>
          </p:cNvPr>
          <p:cNvSpPr>
            <a:spLocks noGrp="1"/>
          </p:cNvSpPr>
          <p:nvPr>
            <p:ph sz="quarter" idx="21"/>
          </p:nvPr>
        </p:nvSpPr>
        <p:spPr>
          <a:xfrm>
            <a:off x="457200" y="5732761"/>
            <a:ext cx="8263719" cy="3666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32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42779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i="0" cap="none" baseline="0">
                <a:solidFill>
                  <a:srgbClr val="007FA3"/>
                </a:solidFill>
                <a:latin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09627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55775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3/30/2021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12" name="TextBox 11"/>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pPr/>
              <a:t>‹#›</a:t>
            </a:fld>
            <a:endParaRPr lang="en-US" sz="1000" dirty="0"/>
          </a:p>
        </p:txBody>
      </p:sp>
    </p:spTree>
    <p:extLst>
      <p:ext uri="{BB962C8B-B14F-4D97-AF65-F5344CB8AC3E}">
        <p14:creationId xmlns:p14="http://schemas.microsoft.com/office/powerpoint/2010/main" val="384832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83229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3048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3/30/2021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1981200"/>
            <a:ext cx="8229600" cy="228600"/>
          </a:xfrm>
        </p:spPr>
        <p:txBody>
          <a:bodyPr/>
          <a:lstStyle>
            <a:lvl1pPr marL="0" indent="0">
              <a:buNone/>
              <a:defRPr/>
            </a:lvl1pPr>
          </a:lstStyle>
          <a:p>
            <a:pPr lvl="0"/>
            <a:endParaRPr lang="en-US" dirty="0"/>
          </a:p>
        </p:txBody>
      </p:sp>
      <p:sp>
        <p:nvSpPr>
          <p:cNvPr id="7" name="Content Placeholder 6"/>
          <p:cNvSpPr>
            <a:spLocks noGrp="1"/>
          </p:cNvSpPr>
          <p:nvPr>
            <p:ph sz="quarter" idx="14"/>
          </p:nvPr>
        </p:nvSpPr>
        <p:spPr>
          <a:xfrm>
            <a:off x="457200" y="2362200"/>
            <a:ext cx="8229600" cy="228600"/>
          </a:xfrm>
        </p:spPr>
        <p:txBody>
          <a:bodyPr/>
          <a:lstStyle>
            <a:lvl1pPr marL="0" indent="0">
              <a:buNone/>
              <a:defRPr/>
            </a:lvl1pPr>
          </a:lstStyle>
          <a:p>
            <a:pPr lvl="0"/>
            <a:endParaRPr lang="en-US" dirty="0"/>
          </a:p>
        </p:txBody>
      </p:sp>
      <p:sp>
        <p:nvSpPr>
          <p:cNvPr id="12" name="Content Placeholder 11"/>
          <p:cNvSpPr>
            <a:spLocks noGrp="1"/>
          </p:cNvSpPr>
          <p:nvPr>
            <p:ph sz="quarter" idx="15"/>
          </p:nvPr>
        </p:nvSpPr>
        <p:spPr>
          <a:xfrm>
            <a:off x="457200" y="2743200"/>
            <a:ext cx="8229600" cy="304800"/>
          </a:xfrm>
        </p:spPr>
        <p:txBody>
          <a:bodyPr/>
          <a:lstStyle>
            <a:lvl1pPr marL="0" indent="0">
              <a:buNone/>
              <a:defRPr/>
            </a:lvl1pPr>
          </a:lstStyle>
          <a:p>
            <a:pPr lvl="0"/>
            <a:endParaRPr lang="en-US" dirty="0"/>
          </a:p>
        </p:txBody>
      </p:sp>
      <p:sp>
        <p:nvSpPr>
          <p:cNvPr id="14" name="Content Placeholder 13"/>
          <p:cNvSpPr>
            <a:spLocks noGrp="1"/>
          </p:cNvSpPr>
          <p:nvPr>
            <p:ph sz="quarter" idx="16"/>
          </p:nvPr>
        </p:nvSpPr>
        <p:spPr>
          <a:xfrm>
            <a:off x="457200" y="3200400"/>
            <a:ext cx="8229600" cy="304800"/>
          </a:xfrm>
        </p:spPr>
        <p:txBody>
          <a:bodyPr/>
          <a:lstStyle>
            <a:lvl1pPr marL="0" indent="0">
              <a:buNone/>
              <a:defRPr/>
            </a:lvl1pPr>
          </a:lstStyle>
          <a:p>
            <a:pPr lvl="0"/>
            <a:endParaRPr lang="en-US" dirty="0"/>
          </a:p>
        </p:txBody>
      </p:sp>
      <p:sp>
        <p:nvSpPr>
          <p:cNvPr id="16" name="Content Placeholder 15"/>
          <p:cNvSpPr>
            <a:spLocks noGrp="1"/>
          </p:cNvSpPr>
          <p:nvPr>
            <p:ph sz="quarter" idx="17"/>
          </p:nvPr>
        </p:nvSpPr>
        <p:spPr>
          <a:xfrm>
            <a:off x="457200" y="3666448"/>
            <a:ext cx="8229600" cy="295952"/>
          </a:xfrm>
        </p:spPr>
        <p:txBody>
          <a:bodyPr/>
          <a:lstStyle>
            <a:lvl1pPr marL="0" indent="0">
              <a:buNone/>
              <a:defRPr/>
            </a:lvl1pPr>
          </a:lstStyle>
          <a:p>
            <a:pPr lvl="0"/>
            <a:endParaRPr lang="en-US" dirty="0"/>
          </a:p>
        </p:txBody>
      </p:sp>
      <p:sp>
        <p:nvSpPr>
          <p:cNvPr id="18" name="Content Placeholder 17"/>
          <p:cNvSpPr>
            <a:spLocks noGrp="1"/>
          </p:cNvSpPr>
          <p:nvPr>
            <p:ph sz="quarter" idx="18"/>
          </p:nvPr>
        </p:nvSpPr>
        <p:spPr>
          <a:xfrm>
            <a:off x="457200" y="4114800"/>
            <a:ext cx="8229600" cy="304800"/>
          </a:xfrm>
        </p:spPr>
        <p:txBody>
          <a:bodyPr/>
          <a:lstStyle>
            <a:lvl1pPr marL="0" indent="0">
              <a:buNone/>
              <a:defRPr/>
            </a:lvl1pPr>
          </a:lstStyle>
          <a:p>
            <a:pPr lvl="0"/>
            <a:endParaRPr lang="en-US" dirty="0"/>
          </a:p>
        </p:txBody>
      </p:sp>
      <p:sp>
        <p:nvSpPr>
          <p:cNvPr id="20" name="Content Placeholder 19"/>
          <p:cNvSpPr>
            <a:spLocks noGrp="1"/>
          </p:cNvSpPr>
          <p:nvPr>
            <p:ph sz="quarter" idx="19"/>
          </p:nvPr>
        </p:nvSpPr>
        <p:spPr>
          <a:xfrm>
            <a:off x="457200" y="4503738"/>
            <a:ext cx="8229600" cy="449262"/>
          </a:xfrm>
        </p:spPr>
        <p:txBody>
          <a:bodyPr/>
          <a:lstStyle>
            <a:lvl1pPr marL="0" indent="0">
              <a:buNone/>
              <a:defRPr/>
            </a:lvl1pPr>
          </a:lstStyle>
          <a:p>
            <a:pPr lvl="0"/>
            <a:endParaRPr lang="en-US" dirty="0"/>
          </a:p>
        </p:txBody>
      </p:sp>
      <p:sp>
        <p:nvSpPr>
          <p:cNvPr id="22" name="Content Placeholder 21"/>
          <p:cNvSpPr>
            <a:spLocks noGrp="1"/>
          </p:cNvSpPr>
          <p:nvPr>
            <p:ph sz="quarter" idx="20"/>
          </p:nvPr>
        </p:nvSpPr>
        <p:spPr>
          <a:xfrm>
            <a:off x="457200" y="5022010"/>
            <a:ext cx="8229600" cy="388190"/>
          </a:xfrm>
        </p:spPr>
        <p:txBody>
          <a:bodyPr/>
          <a:lstStyle>
            <a:lvl1pPr marL="0" indent="0">
              <a:buNone/>
              <a:defRPr/>
            </a:lvl1pPr>
          </a:lstStyle>
          <a:p>
            <a:pPr lvl="0"/>
            <a:endParaRPr lang="en-US" dirty="0"/>
          </a:p>
        </p:txBody>
      </p:sp>
      <p:sp>
        <p:nvSpPr>
          <p:cNvPr id="24" name="Content Placeholder 23"/>
          <p:cNvSpPr>
            <a:spLocks noGrp="1"/>
          </p:cNvSpPr>
          <p:nvPr>
            <p:ph sz="quarter" idx="21"/>
          </p:nvPr>
        </p:nvSpPr>
        <p:spPr>
          <a:xfrm>
            <a:off x="457200" y="5410200"/>
            <a:ext cx="8229600" cy="372374"/>
          </a:xfrm>
        </p:spPr>
        <p:txBody>
          <a:bodyPr/>
          <a:lstStyle>
            <a:lvl1pPr marL="0" indent="0">
              <a:buNone/>
              <a:defRPr/>
            </a:lvl1pPr>
          </a:lstStyle>
          <a:p>
            <a:pPr lvl="0"/>
            <a:endParaRPr lang="en-US" dirty="0"/>
          </a:p>
        </p:txBody>
      </p:sp>
      <p:sp>
        <p:nvSpPr>
          <p:cNvPr id="26" name="Content Placeholder 25"/>
          <p:cNvSpPr>
            <a:spLocks noGrp="1"/>
          </p:cNvSpPr>
          <p:nvPr>
            <p:ph sz="quarter" idx="22"/>
          </p:nvPr>
        </p:nvSpPr>
        <p:spPr>
          <a:xfrm>
            <a:off x="457200" y="5867400"/>
            <a:ext cx="8229600" cy="2286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8259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011690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048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3/30/2021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1981200"/>
            <a:ext cx="8229600" cy="228600"/>
          </a:xfrm>
        </p:spPr>
        <p:txBody>
          <a:bodyPr/>
          <a:lstStyle>
            <a:lvl1pPr marL="0" indent="0">
              <a:buNone/>
              <a:defRPr/>
            </a:lvl1pPr>
          </a:lstStyle>
          <a:p>
            <a:pPr lvl="0"/>
            <a:endParaRPr lang="en-US" dirty="0"/>
          </a:p>
        </p:txBody>
      </p:sp>
      <p:sp>
        <p:nvSpPr>
          <p:cNvPr id="7" name="Content Placeholder 6"/>
          <p:cNvSpPr>
            <a:spLocks noGrp="1"/>
          </p:cNvSpPr>
          <p:nvPr>
            <p:ph sz="quarter" idx="14"/>
          </p:nvPr>
        </p:nvSpPr>
        <p:spPr>
          <a:xfrm>
            <a:off x="457200" y="2362200"/>
            <a:ext cx="8229600" cy="228600"/>
          </a:xfrm>
        </p:spPr>
        <p:txBody>
          <a:bodyPr/>
          <a:lstStyle>
            <a:lvl1pPr marL="0" indent="0">
              <a:buNone/>
              <a:defRPr/>
            </a:lvl1pPr>
          </a:lstStyle>
          <a:p>
            <a:pPr lvl="0"/>
            <a:endParaRPr lang="en-US" dirty="0"/>
          </a:p>
        </p:txBody>
      </p:sp>
      <p:sp>
        <p:nvSpPr>
          <p:cNvPr id="12" name="Content Placeholder 11"/>
          <p:cNvSpPr>
            <a:spLocks noGrp="1"/>
          </p:cNvSpPr>
          <p:nvPr>
            <p:ph sz="quarter" idx="15"/>
          </p:nvPr>
        </p:nvSpPr>
        <p:spPr>
          <a:xfrm>
            <a:off x="457200" y="2743200"/>
            <a:ext cx="8229600" cy="304800"/>
          </a:xfrm>
        </p:spPr>
        <p:txBody>
          <a:bodyPr/>
          <a:lstStyle>
            <a:lvl1pPr marL="0" indent="0">
              <a:buNone/>
              <a:defRPr/>
            </a:lvl1pPr>
          </a:lstStyle>
          <a:p>
            <a:pPr lvl="0"/>
            <a:endParaRPr lang="en-US" dirty="0"/>
          </a:p>
        </p:txBody>
      </p:sp>
      <p:sp>
        <p:nvSpPr>
          <p:cNvPr id="14" name="Content Placeholder 13"/>
          <p:cNvSpPr>
            <a:spLocks noGrp="1"/>
          </p:cNvSpPr>
          <p:nvPr>
            <p:ph sz="quarter" idx="16"/>
          </p:nvPr>
        </p:nvSpPr>
        <p:spPr>
          <a:xfrm>
            <a:off x="457200" y="3200400"/>
            <a:ext cx="8229600" cy="304800"/>
          </a:xfrm>
        </p:spPr>
        <p:txBody>
          <a:bodyPr/>
          <a:lstStyle>
            <a:lvl1pPr marL="0" indent="0">
              <a:buNone/>
              <a:defRPr/>
            </a:lvl1pPr>
          </a:lstStyle>
          <a:p>
            <a:pPr lvl="0"/>
            <a:endParaRPr lang="en-US" dirty="0"/>
          </a:p>
        </p:txBody>
      </p:sp>
      <p:sp>
        <p:nvSpPr>
          <p:cNvPr id="16" name="Content Placeholder 15"/>
          <p:cNvSpPr>
            <a:spLocks noGrp="1"/>
          </p:cNvSpPr>
          <p:nvPr>
            <p:ph sz="quarter" idx="17"/>
          </p:nvPr>
        </p:nvSpPr>
        <p:spPr>
          <a:xfrm>
            <a:off x="457200" y="3666448"/>
            <a:ext cx="8229600" cy="295952"/>
          </a:xfrm>
        </p:spPr>
        <p:txBody>
          <a:bodyPr/>
          <a:lstStyle>
            <a:lvl1pPr marL="0" indent="0">
              <a:buNone/>
              <a:defRPr/>
            </a:lvl1pPr>
          </a:lstStyle>
          <a:p>
            <a:pPr lvl="0"/>
            <a:endParaRPr lang="en-US" dirty="0"/>
          </a:p>
        </p:txBody>
      </p:sp>
      <p:sp>
        <p:nvSpPr>
          <p:cNvPr id="18" name="Content Placeholder 17"/>
          <p:cNvSpPr>
            <a:spLocks noGrp="1"/>
          </p:cNvSpPr>
          <p:nvPr>
            <p:ph sz="quarter" idx="18"/>
          </p:nvPr>
        </p:nvSpPr>
        <p:spPr>
          <a:xfrm>
            <a:off x="457200" y="4114800"/>
            <a:ext cx="8229600" cy="304800"/>
          </a:xfrm>
        </p:spPr>
        <p:txBody>
          <a:bodyPr/>
          <a:lstStyle>
            <a:lvl1pPr marL="0" indent="0">
              <a:buNone/>
              <a:defRPr/>
            </a:lvl1pPr>
          </a:lstStyle>
          <a:p>
            <a:pPr lvl="0"/>
            <a:endParaRPr lang="en-US" dirty="0"/>
          </a:p>
        </p:txBody>
      </p:sp>
      <p:sp>
        <p:nvSpPr>
          <p:cNvPr id="20" name="Content Placeholder 19"/>
          <p:cNvSpPr>
            <a:spLocks noGrp="1"/>
          </p:cNvSpPr>
          <p:nvPr>
            <p:ph sz="quarter" idx="19"/>
          </p:nvPr>
        </p:nvSpPr>
        <p:spPr>
          <a:xfrm>
            <a:off x="457200" y="4503738"/>
            <a:ext cx="8229600" cy="449262"/>
          </a:xfrm>
        </p:spPr>
        <p:txBody>
          <a:bodyPr/>
          <a:lstStyle>
            <a:lvl1pPr marL="0" indent="0">
              <a:buNone/>
              <a:defRPr/>
            </a:lvl1pPr>
          </a:lstStyle>
          <a:p>
            <a:pPr lvl="0"/>
            <a:endParaRPr lang="en-US" dirty="0"/>
          </a:p>
        </p:txBody>
      </p:sp>
      <p:sp>
        <p:nvSpPr>
          <p:cNvPr id="22" name="Content Placeholder 21"/>
          <p:cNvSpPr>
            <a:spLocks noGrp="1"/>
          </p:cNvSpPr>
          <p:nvPr>
            <p:ph sz="quarter" idx="20"/>
          </p:nvPr>
        </p:nvSpPr>
        <p:spPr>
          <a:xfrm>
            <a:off x="457200" y="5022010"/>
            <a:ext cx="8229600" cy="388190"/>
          </a:xfrm>
        </p:spPr>
        <p:txBody>
          <a:bodyPr/>
          <a:lstStyle>
            <a:lvl1pPr marL="0" indent="0">
              <a:buNone/>
              <a:defRPr/>
            </a:lvl1pPr>
          </a:lstStyle>
          <a:p>
            <a:pPr lvl="0"/>
            <a:endParaRPr lang="en-US" dirty="0"/>
          </a:p>
        </p:txBody>
      </p:sp>
      <p:sp>
        <p:nvSpPr>
          <p:cNvPr id="24" name="Content Placeholder 23"/>
          <p:cNvSpPr>
            <a:spLocks noGrp="1"/>
          </p:cNvSpPr>
          <p:nvPr>
            <p:ph sz="quarter" idx="21"/>
          </p:nvPr>
        </p:nvSpPr>
        <p:spPr>
          <a:xfrm>
            <a:off x="457200" y="5410200"/>
            <a:ext cx="8229600" cy="372374"/>
          </a:xfrm>
        </p:spPr>
        <p:txBody>
          <a:bodyPr/>
          <a:lstStyle>
            <a:lvl1pPr marL="0" indent="0">
              <a:buNone/>
              <a:defRPr/>
            </a:lvl1pPr>
          </a:lstStyle>
          <a:p>
            <a:pPr lvl="0"/>
            <a:endParaRPr lang="en-US" dirty="0"/>
          </a:p>
        </p:txBody>
      </p:sp>
      <p:sp>
        <p:nvSpPr>
          <p:cNvPr id="26" name="Content Placeholder 25"/>
          <p:cNvSpPr>
            <a:spLocks noGrp="1"/>
          </p:cNvSpPr>
          <p:nvPr>
            <p:ph sz="quarter" idx="22"/>
          </p:nvPr>
        </p:nvSpPr>
        <p:spPr>
          <a:xfrm>
            <a:off x="457200" y="5867400"/>
            <a:ext cx="8229600" cy="2286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9845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3/30/2021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58965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400" baseline="0">
                <a:solidFill>
                  <a:schemeClr val="bg1"/>
                </a:solidFill>
                <a:latin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a:extLst>
              <a:ext uri="{FF2B5EF4-FFF2-40B4-BE49-F238E27FC236}">
                <a16:creationId xmlns:a16="http://schemas.microsoft.com/office/drawing/2014/main" id="{4C96153E-06C1-423C-A4E8-308BD8839064}"/>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Pearson Education, Inc. All Rights Reserved</a:t>
            </a:r>
          </a:p>
        </p:txBody>
      </p:sp>
    </p:spTree>
    <p:extLst>
      <p:ext uri="{BB962C8B-B14F-4D97-AF65-F5344CB8AC3E}">
        <p14:creationId xmlns:p14="http://schemas.microsoft.com/office/powerpoint/2010/main" val="4083365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24252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3749516448"/>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baseline="0"/>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3/30/2021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a:extLst>
              <a:ext uri="{FF2B5EF4-FFF2-40B4-BE49-F238E27FC236}">
                <a16:creationId xmlns:a16="http://schemas.microsoft.com/office/drawing/2014/main" id="{4C96153E-06C1-423C-A4E8-308BD8839064}"/>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Pearson Education, Inc. All Rights Reserved</a:t>
            </a:r>
          </a:p>
        </p:txBody>
      </p:sp>
    </p:spTree>
    <p:extLst>
      <p:ext uri="{BB962C8B-B14F-4D97-AF65-F5344CB8AC3E}">
        <p14:creationId xmlns:p14="http://schemas.microsoft.com/office/powerpoint/2010/main" val="224722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3/30/2021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9336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3/30/2021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05425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894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b="1" i="0" baseline="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3/30/2021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a:extLst>
              <a:ext uri="{FF2B5EF4-FFF2-40B4-BE49-F238E27FC236}">
                <a16:creationId xmlns:a16="http://schemas.microsoft.com/office/drawing/2014/main" id="{4C96153E-06C1-423C-A4E8-308BD8839064}"/>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Pearson Education, Inc. All Rights Reserved</a:t>
            </a:r>
          </a:p>
        </p:txBody>
      </p:sp>
    </p:spTree>
    <p:extLst>
      <p:ext uri="{BB962C8B-B14F-4D97-AF65-F5344CB8AC3E}">
        <p14:creationId xmlns:p14="http://schemas.microsoft.com/office/powerpoint/2010/main" val="273822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449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0234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3/30/2021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Placeholder 21" descr="Pearson Logo">
            <a:extLst>
              <a:ext uri="{FF2B5EF4-FFF2-40B4-BE49-F238E27FC236}">
                <a16:creationId xmlns:a16="http://schemas.microsoft.com/office/drawing/2014/main" id="{463657D3-0029-4FB6-A24C-CAB832988B4E}"/>
              </a:ext>
            </a:extLst>
          </p:cNvPr>
          <p:cNvPicPr>
            <a:picLocks noChangeAspect="1"/>
          </p:cNvPicPr>
          <p:nvPr userDrawn="1"/>
        </p:nvPicPr>
        <p:blipFill>
          <a:blip r:embed="rId22"/>
          <a:srcRect t="22152" b="22152"/>
          <a:stretch>
            <a:fillRect/>
          </a:stretch>
        </p:blipFill>
        <p:spPr>
          <a:xfrm>
            <a:off x="315677" y="6420639"/>
            <a:ext cx="1176574" cy="296443"/>
          </a:xfrm>
          <a:prstGeom prst="rect">
            <a:avLst/>
          </a:prstGeom>
        </p:spPr>
      </p:pic>
      <p:sp>
        <p:nvSpPr>
          <p:cNvPr id="14" name="TextBox 13">
            <a:extLst>
              <a:ext uri="{FF2B5EF4-FFF2-40B4-BE49-F238E27FC236}">
                <a16:creationId xmlns:a16="http://schemas.microsoft.com/office/drawing/2014/main" id="{4C96153E-06C1-423C-A4E8-308BD8839064}"/>
              </a:ext>
            </a:extLst>
          </p:cNvPr>
          <p:cNvSpPr txBox="1"/>
          <p:nvPr userDrawn="1"/>
        </p:nvSpPr>
        <p:spPr>
          <a:xfrm>
            <a:off x="1587500" y="6409817"/>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Pearson Education, Inc. All Rights Reserved</a:t>
            </a:r>
          </a:p>
        </p:txBody>
      </p:sp>
    </p:spTree>
    <p:extLst>
      <p:ext uri="{BB962C8B-B14F-4D97-AF65-F5344CB8AC3E}">
        <p14:creationId xmlns:p14="http://schemas.microsoft.com/office/powerpoint/2010/main" val="38576707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10.x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wmf"/><Relationship Id="rId7" Type="http://schemas.openxmlformats.org/officeDocument/2006/relationships/oleObject" Target="../embeddings/oleObject9.bin"/><Relationship Id="rId2" Type="http://schemas.openxmlformats.org/officeDocument/2006/relationships/oleObject" Target="../embeddings/oleObject6.bin"/><Relationship Id="rId1" Type="http://schemas.openxmlformats.org/officeDocument/2006/relationships/slideLayout" Target="../slideLayouts/slideLayout5.xml"/><Relationship Id="rId6" Type="http://schemas.openxmlformats.org/officeDocument/2006/relationships/image" Target="../media/image13.wmf"/><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oleObject" Target="../embeddings/oleObject7.bin"/><Relationship Id="rId9"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9.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0.bin"/><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1.bin"/><Relationship Id="rId1" Type="http://schemas.openxmlformats.org/officeDocument/2006/relationships/slideLayout" Target="../slideLayouts/slideLayout9.xml"/><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3.bin"/><Relationship Id="rId1" Type="http://schemas.openxmlformats.org/officeDocument/2006/relationships/slideLayout" Target="../slideLayouts/slideLayout10.xml"/><Relationship Id="rId6" Type="http://schemas.openxmlformats.org/officeDocument/2006/relationships/oleObject" Target="../embeddings/oleObject25.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8.bin"/><Relationship Id="rId1" Type="http://schemas.openxmlformats.org/officeDocument/2006/relationships/slideLayout" Target="../slideLayouts/slideLayout6.xml"/><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0.bin"/><Relationship Id="rId1" Type="http://schemas.openxmlformats.org/officeDocument/2006/relationships/slideLayout" Target="../slideLayouts/slideLayout10.xml"/><Relationship Id="rId6" Type="http://schemas.openxmlformats.org/officeDocument/2006/relationships/oleObject" Target="../embeddings/oleObject32.bin"/><Relationship Id="rId5" Type="http://schemas.openxmlformats.org/officeDocument/2006/relationships/image" Target="../media/image38.wmf"/><Relationship Id="rId4" Type="http://schemas.openxmlformats.org/officeDocument/2006/relationships/oleObject" Target="../embeddings/oleObject31.bin"/><Relationship Id="rId9"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oleObject" Target="../embeddings/oleObject36.bin"/><Relationship Id="rId2" Type="http://schemas.openxmlformats.org/officeDocument/2006/relationships/oleObject" Target="../embeddings/oleObject33.bin"/><Relationship Id="rId1" Type="http://schemas.openxmlformats.org/officeDocument/2006/relationships/slideLayout" Target="../slideLayouts/slideLayout18.xml"/><Relationship Id="rId6" Type="http://schemas.openxmlformats.org/officeDocument/2006/relationships/oleObject" Target="../embeddings/oleObject35.bin"/><Relationship Id="rId5" Type="http://schemas.openxmlformats.org/officeDocument/2006/relationships/image" Target="../media/image43.w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7.bin"/><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38.bin"/><Relationship Id="rId1" Type="http://schemas.openxmlformats.org/officeDocument/2006/relationships/slideLayout" Target="../slideLayouts/slideLayout16.xml"/><Relationship Id="rId5" Type="http://schemas.openxmlformats.org/officeDocument/2006/relationships/image" Target="../media/image48.wmf"/><Relationship Id="rId4" Type="http://schemas.openxmlformats.org/officeDocument/2006/relationships/oleObject" Target="../embeddings/oleObject39.bin"/></Relationships>
</file>

<file path=ppt/slides/_rels/slide4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0.bin"/><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1.jpeg"/><Relationship Id="rId4" Type="http://schemas.openxmlformats.org/officeDocument/2006/relationships/image" Target="../media/image5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1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2.bin"/><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3.bin"/><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5.wmf"/><Relationship Id="rId5" Type="http://schemas.openxmlformats.org/officeDocument/2006/relationships/oleObject" Target="../embeddings/oleObject45.bin"/><Relationship Id="rId4" Type="http://schemas.openxmlformats.org/officeDocument/2006/relationships/image" Target="../media/image54.wmf"/></Relationships>
</file>

<file path=ppt/slides/_rels/slide5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58.wmf"/><Relationship Id="rId5" Type="http://schemas.openxmlformats.org/officeDocument/2006/relationships/oleObject" Target="../embeddings/oleObject48.bin"/><Relationship Id="rId4" Type="http://schemas.openxmlformats.org/officeDocument/2006/relationships/image" Target="../media/image57.wmf"/><Relationship Id="rId9" Type="http://schemas.openxmlformats.org/officeDocument/2006/relationships/image" Target="../media/image60.jpeg"/></Relationships>
</file>

<file path=ppt/slides/_rels/slide5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50.bin"/><Relationship Id="rId1" Type="http://schemas.openxmlformats.org/officeDocument/2006/relationships/slideLayout" Target="../slideLayouts/slideLayout9.xml"/><Relationship Id="rId6" Type="http://schemas.openxmlformats.org/officeDocument/2006/relationships/oleObject" Target="../embeddings/oleObject52.bin"/><Relationship Id="rId5" Type="http://schemas.openxmlformats.org/officeDocument/2006/relationships/image" Target="../media/image62.wmf"/><Relationship Id="rId4" Type="http://schemas.openxmlformats.org/officeDocument/2006/relationships/oleObject" Target="../embeddings/oleObject51.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3.bin"/><Relationship Id="rId1" Type="http://schemas.openxmlformats.org/officeDocument/2006/relationships/slideLayout" Target="../slideLayouts/slideLayout9.xml"/><Relationship Id="rId6" Type="http://schemas.openxmlformats.org/officeDocument/2006/relationships/oleObject" Target="../embeddings/oleObject55.bin"/><Relationship Id="rId5" Type="http://schemas.openxmlformats.org/officeDocument/2006/relationships/image" Target="../media/image66.wmf"/><Relationship Id="rId4" Type="http://schemas.openxmlformats.org/officeDocument/2006/relationships/oleObject" Target="../embeddings/oleObject54.bin"/><Relationship Id="rId9" Type="http://schemas.openxmlformats.org/officeDocument/2006/relationships/image" Target="../media/image68.wmf"/></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7.bin"/><Relationship Id="rId1" Type="http://schemas.openxmlformats.org/officeDocument/2006/relationships/slideLayout" Target="../slideLayouts/slideLayout6.xml"/><Relationship Id="rId5" Type="http://schemas.openxmlformats.org/officeDocument/2006/relationships/image" Target="../media/image71.wmf"/><Relationship Id="rId4" Type="http://schemas.openxmlformats.org/officeDocument/2006/relationships/oleObject" Target="../embeddings/oleObject5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59.bin"/><Relationship Id="rId1" Type="http://schemas.openxmlformats.org/officeDocument/2006/relationships/slideLayout" Target="../slideLayouts/slideLayout16.xml"/><Relationship Id="rId6" Type="http://schemas.openxmlformats.org/officeDocument/2006/relationships/oleObject" Target="../embeddings/oleObject61.bin"/><Relationship Id="rId5" Type="http://schemas.openxmlformats.org/officeDocument/2006/relationships/image" Target="../media/image73.wmf"/><Relationship Id="rId4" Type="http://schemas.openxmlformats.org/officeDocument/2006/relationships/oleObject" Target="../embeddings/oleObject60.bin"/></Relationships>
</file>

<file path=ppt/slides/_rels/slide6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2.bin"/><Relationship Id="rId1" Type="http://schemas.openxmlformats.org/officeDocument/2006/relationships/slideLayout" Target="../slideLayouts/slideLayout9.xml"/><Relationship Id="rId5" Type="http://schemas.openxmlformats.org/officeDocument/2006/relationships/image" Target="../media/image76.wmf"/><Relationship Id="rId4" Type="http://schemas.openxmlformats.org/officeDocument/2006/relationships/oleObject" Target="../embeddings/oleObject63.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64.bin"/><Relationship Id="rId1" Type="http://schemas.openxmlformats.org/officeDocument/2006/relationships/slideLayout" Target="../slideLayouts/slideLayout5.xml"/><Relationship Id="rId5" Type="http://schemas.openxmlformats.org/officeDocument/2006/relationships/image" Target="../media/image80.wmf"/><Relationship Id="rId4" Type="http://schemas.openxmlformats.org/officeDocument/2006/relationships/oleObject" Target="../embeddings/oleObject65.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4.w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oleObject" Target="../embeddings/oleObject67.bin"/><Relationship Id="rId5" Type="http://schemas.openxmlformats.org/officeDocument/2006/relationships/image" Target="../media/image83.wmf"/><Relationship Id="rId4" Type="http://schemas.openxmlformats.org/officeDocument/2006/relationships/oleObject" Target="../embeddings/oleObject66.bin"/></Relationships>
</file>

<file path=ppt/slides/_rels/slide72.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68.bin"/><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69.bin"/><Relationship Id="rId1" Type="http://schemas.openxmlformats.org/officeDocument/2006/relationships/slideLayout" Target="../slideLayouts/slideLayout16.xml"/><Relationship Id="rId6" Type="http://schemas.openxmlformats.org/officeDocument/2006/relationships/oleObject" Target="../embeddings/oleObject71.bin"/><Relationship Id="rId5" Type="http://schemas.openxmlformats.org/officeDocument/2006/relationships/image" Target="../media/image87.wmf"/><Relationship Id="rId4" Type="http://schemas.openxmlformats.org/officeDocument/2006/relationships/oleObject" Target="../embeddings/oleObject70.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72.bin"/><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73.bin"/><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94.sv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199" y="143692"/>
            <a:ext cx="8229601" cy="987333"/>
          </a:xfrm>
        </p:spPr>
        <p:txBody>
          <a:bodyPr anchor="ctr"/>
          <a:lstStyle/>
          <a:p>
            <a:r>
              <a:rPr lang="en-US" sz="3200" dirty="0">
                <a:solidFill>
                  <a:schemeClr val="bg2"/>
                </a:solidFill>
                <a:ea typeface="ＭＳ Ｐゴシック" charset="0"/>
              </a:rPr>
              <a:t>Introductory Chemistry</a:t>
            </a:r>
            <a:endParaRPr lang="en-US" sz="3000"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57200" y="1212419"/>
            <a:ext cx="8229600" cy="413524"/>
          </a:xfrm>
        </p:spPr>
        <p:txBody>
          <a:bodyPr anchor="ctr"/>
          <a:lstStyle/>
          <a:p>
            <a:r>
              <a:rPr lang="en-US" altLang="en-US" dirty="0">
                <a:solidFill>
                  <a:schemeClr val="bg2"/>
                </a:solidFill>
              </a:rPr>
              <a:t>Sixth Edition</a:t>
            </a:r>
            <a:endParaRPr lang="en-IN" dirty="0">
              <a:solidFill>
                <a:schemeClr val="bg2"/>
              </a:solidFill>
            </a:endParaRP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1906104"/>
            <a:ext cx="3657600" cy="1186345"/>
          </a:xfrm>
        </p:spPr>
        <p:txBody>
          <a:bodyPr/>
          <a:lstStyle/>
          <a:p>
            <a:pPr marL="0"/>
            <a:r>
              <a:rPr lang="en-IN" dirty="0"/>
              <a:t>Chapter 16</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9"/>
            <a:ext cx="3657600" cy="1362754"/>
          </a:xfrm>
        </p:spPr>
        <p:txBody>
          <a:bodyPr/>
          <a:lstStyle/>
          <a:p>
            <a:pPr>
              <a:spcBef>
                <a:spcPct val="50000"/>
              </a:spcBef>
              <a:buClrTx/>
            </a:pPr>
            <a:r>
              <a:rPr lang="en-US" dirty="0"/>
              <a:t>Oxidation and Reduction</a:t>
            </a:r>
            <a:endParaRPr lang="en-US" altLang="en-US" dirty="0"/>
          </a:p>
        </p:txBody>
      </p:sp>
      <p:pic>
        <p:nvPicPr>
          <p:cNvPr id="9" name="Picture 8" descr="Front Cover: Introductory Chemistry Sixth Edition by Tro.">
            <a:extLst>
              <a:ext uri="{FF2B5EF4-FFF2-40B4-BE49-F238E27FC236}">
                <a16:creationId xmlns:a16="http://schemas.microsoft.com/office/drawing/2014/main" id="{7C0A402B-9A15-4556-B53A-7770E21F335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21343"/>
            <a:ext cx="3830157" cy="4584334"/>
          </a:xfrm>
          <a:prstGeom prst="rect">
            <a:avLst/>
          </a:prstGeom>
          <a:ln w="9525">
            <a:solidFill>
              <a:schemeClr val="tx1"/>
            </a:solidFill>
          </a:ln>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070418" y="6435008"/>
            <a:ext cx="6589712" cy="228600"/>
          </a:xfrm>
        </p:spPr>
        <p:txBody>
          <a:bodyPr/>
          <a:lstStyle/>
          <a:p>
            <a:pPr>
              <a:buClrTx/>
              <a:defRPr/>
            </a:pPr>
            <a:r>
              <a:rPr lang="en-US" altLang="en-US" dirty="0">
                <a:cs typeface="Verdana" panose="020B0604030504040204" pitchFamily="34" charset="0"/>
              </a:rPr>
              <a:t>Copyright © 2018, 2015 Pearson Education, Inc.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val="7998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5799-1661-4AD5-8FF0-352EDEF85A00}"/>
              </a:ext>
            </a:extLst>
          </p:cNvPr>
          <p:cNvSpPr>
            <a:spLocks noGrp="1"/>
          </p:cNvSpPr>
          <p:nvPr>
            <p:ph type="title"/>
          </p:nvPr>
        </p:nvSpPr>
        <p:spPr/>
        <p:txBody>
          <a:bodyPr/>
          <a:lstStyle/>
          <a:p>
            <a:r>
              <a:rPr lang="en-US" altLang="en-US" sz="3000" dirty="0">
                <a:solidFill>
                  <a:schemeClr val="bg2"/>
                </a:solidFill>
              </a:rPr>
              <a:t>Reducing Agents and Oxidizing Agents</a:t>
            </a:r>
            <a:r>
              <a:rPr lang="en-US" altLang="en-US" sz="3600" b="0" dirty="0">
                <a:solidFill>
                  <a:schemeClr val="bg2"/>
                </a:solidFill>
              </a:rPr>
              <a:t> </a:t>
            </a:r>
            <a:r>
              <a:rPr lang="en-US" altLang="en-US" sz="2000" b="0" dirty="0">
                <a:solidFill>
                  <a:schemeClr val="bg2"/>
                </a:solidFill>
              </a:rPr>
              <a:t>(2 of 2)</a:t>
            </a:r>
            <a:endParaRPr lang="en-US" sz="2000" dirty="0">
              <a:solidFill>
                <a:schemeClr val="bg2"/>
              </a:solidFill>
            </a:endParaRPr>
          </a:p>
        </p:txBody>
      </p:sp>
      <p:sp>
        <p:nvSpPr>
          <p:cNvPr id="3" name="Content Placeholder 2">
            <a:extLst>
              <a:ext uri="{FF2B5EF4-FFF2-40B4-BE49-F238E27FC236}">
                <a16:creationId xmlns:a16="http://schemas.microsoft.com/office/drawing/2014/main" id="{09510B97-C0E6-4241-B694-C13317FFA0ED}"/>
              </a:ext>
            </a:extLst>
          </p:cNvPr>
          <p:cNvSpPr>
            <a:spLocks noGrp="1"/>
          </p:cNvSpPr>
          <p:nvPr>
            <p:ph idx="1"/>
          </p:nvPr>
        </p:nvSpPr>
        <p:spPr>
          <a:xfrm>
            <a:off x="457200" y="1600200"/>
            <a:ext cx="8229600" cy="1905000"/>
          </a:xfrm>
        </p:spPr>
        <p:txBody>
          <a:bodyPr/>
          <a:lstStyle/>
          <a:p>
            <a:r>
              <a:rPr lang="en-US" altLang="en-US" sz="2400" dirty="0">
                <a:ea typeface="ヒラギノ角ゴ Pro W3" charset="-128"/>
              </a:rPr>
              <a:t>Substances such as oxygen, which have a strong tendency to attract electrons, are good oxidizing </a:t>
            </a:r>
            <a:br>
              <a:rPr lang="en-US" altLang="en-US" sz="2400" dirty="0">
                <a:ea typeface="ヒラギノ角ゴ Pro W3" charset="-128"/>
              </a:rPr>
            </a:br>
            <a:r>
              <a:rPr lang="en-US" altLang="en-US" sz="2400" dirty="0">
                <a:ea typeface="ヒラギノ角ゴ Pro W3" charset="-128"/>
              </a:rPr>
              <a:t>agents—they tend to cause the oxidation of other substances.</a:t>
            </a:r>
            <a:endParaRPr lang="en-US" sz="2400" dirty="0"/>
          </a:p>
        </p:txBody>
      </p:sp>
    </p:spTree>
    <p:extLst>
      <p:ext uri="{BB962C8B-B14F-4D97-AF65-F5344CB8AC3E}">
        <p14:creationId xmlns:p14="http://schemas.microsoft.com/office/powerpoint/2010/main" val="394771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CB10-44DB-4B30-8D9E-D120BBA057C9}"/>
              </a:ext>
            </a:extLst>
          </p:cNvPr>
          <p:cNvSpPr>
            <a:spLocks noGrp="1"/>
          </p:cNvSpPr>
          <p:nvPr>
            <p:ph type="title"/>
          </p:nvPr>
        </p:nvSpPr>
        <p:spPr/>
        <p:txBody>
          <a:bodyPr/>
          <a:lstStyle/>
          <a:p>
            <a:r>
              <a:rPr lang="en-US" altLang="en-US" dirty="0">
                <a:solidFill>
                  <a:schemeClr val="bg2"/>
                </a:solidFill>
              </a:rPr>
              <a:t>Helpful Mnemonics</a:t>
            </a:r>
            <a:endParaRPr lang="en-US" dirty="0">
              <a:solidFill>
                <a:schemeClr val="bg2"/>
              </a:solidFill>
            </a:endParaRPr>
          </a:p>
        </p:txBody>
      </p:sp>
      <p:sp>
        <p:nvSpPr>
          <p:cNvPr id="3" name="Content Placeholder 2">
            <a:extLst>
              <a:ext uri="{FF2B5EF4-FFF2-40B4-BE49-F238E27FC236}">
                <a16:creationId xmlns:a16="http://schemas.microsoft.com/office/drawing/2014/main" id="{6891D4FA-6414-4645-B00F-8833886A3927}"/>
              </a:ext>
            </a:extLst>
          </p:cNvPr>
          <p:cNvSpPr>
            <a:spLocks noGrp="1"/>
          </p:cNvSpPr>
          <p:nvPr>
            <p:ph idx="1"/>
          </p:nvPr>
        </p:nvSpPr>
        <p:spPr>
          <a:xfrm>
            <a:off x="457200" y="1600200"/>
            <a:ext cx="8229600" cy="4800600"/>
          </a:xfrm>
        </p:spPr>
        <p:txBody>
          <a:bodyPr/>
          <a:lstStyle/>
          <a:p>
            <a:pPr marL="0" indent="0">
              <a:buNone/>
            </a:pPr>
            <a:r>
              <a:rPr lang="en-US" altLang="en-US" sz="2600" dirty="0">
                <a:ea typeface="ヒラギノ角ゴ Pro W3" charset="-128"/>
              </a:rPr>
              <a:t>OIL RIG—</a:t>
            </a:r>
            <a:r>
              <a:rPr lang="en-US" altLang="en-US" sz="2600" b="1" dirty="0">
                <a:ea typeface="ヒラギノ角ゴ Pro W3" charset="-128"/>
              </a:rPr>
              <a:t>O</a:t>
            </a:r>
            <a:r>
              <a:rPr lang="en-US" altLang="en-US" sz="2600" dirty="0">
                <a:ea typeface="ヒラギノ角ゴ Pro W3" charset="-128"/>
              </a:rPr>
              <a:t>xidation </a:t>
            </a:r>
            <a:r>
              <a:rPr lang="en-US" altLang="en-US" sz="2600" b="1" dirty="0">
                <a:ea typeface="ヒラギノ角ゴ Pro W3" charset="-128"/>
              </a:rPr>
              <a:t>I</a:t>
            </a:r>
            <a:r>
              <a:rPr lang="en-US" altLang="en-US" sz="2600" dirty="0">
                <a:ea typeface="ヒラギノ角ゴ Pro W3" charset="-128"/>
              </a:rPr>
              <a:t>s</a:t>
            </a:r>
            <a:r>
              <a:rPr lang="en-US" altLang="en-US" sz="2600" b="1" dirty="0">
                <a:ea typeface="ヒラギノ角ゴ Pro W3" charset="-128"/>
              </a:rPr>
              <a:t> L</a:t>
            </a:r>
            <a:r>
              <a:rPr lang="en-US" altLang="en-US" sz="2600" dirty="0">
                <a:ea typeface="ヒラギノ角ゴ Pro W3" charset="-128"/>
              </a:rPr>
              <a:t>oss (of electrons); </a:t>
            </a:r>
            <a:r>
              <a:rPr lang="en-US" altLang="en-US" sz="2600" b="1" dirty="0">
                <a:ea typeface="ヒラギノ角ゴ Pro W3" charset="-128"/>
              </a:rPr>
              <a:t>R</a:t>
            </a:r>
            <a:r>
              <a:rPr lang="en-US" altLang="en-US" sz="2600" dirty="0">
                <a:ea typeface="ヒラギノ角ゴ Pro W3" charset="-128"/>
              </a:rPr>
              <a:t>eduction </a:t>
            </a:r>
            <a:r>
              <a:rPr lang="en-US" altLang="en-US" sz="2600" b="1" dirty="0">
                <a:ea typeface="ヒラギノ角ゴ Pro W3" charset="-128"/>
              </a:rPr>
              <a:t>I</a:t>
            </a:r>
            <a:r>
              <a:rPr lang="en-US" altLang="en-US" sz="2600" dirty="0">
                <a:ea typeface="ヒラギノ角ゴ Pro W3" charset="-128"/>
              </a:rPr>
              <a:t>s</a:t>
            </a:r>
            <a:r>
              <a:rPr lang="en-US" altLang="en-US" sz="2600" b="1" dirty="0">
                <a:ea typeface="ヒラギノ角ゴ Pro W3" charset="-128"/>
              </a:rPr>
              <a:t> G</a:t>
            </a:r>
            <a:r>
              <a:rPr lang="en-US" altLang="en-US" sz="2600" dirty="0">
                <a:ea typeface="ヒラギノ角ゴ Pro W3" charset="-128"/>
              </a:rPr>
              <a:t>ain (of electrons)</a:t>
            </a:r>
          </a:p>
          <a:p>
            <a:pPr marL="0" indent="0">
              <a:buNone/>
            </a:pPr>
            <a:r>
              <a:rPr lang="en-US" altLang="en-US" sz="2600" dirty="0">
                <a:ea typeface="ヒラギノ角ゴ Pro W3" charset="-128"/>
              </a:rPr>
              <a:t>LEO the lion says GER—</a:t>
            </a:r>
            <a:r>
              <a:rPr lang="en-US" altLang="en-US" sz="2600" b="1" dirty="0">
                <a:ea typeface="ヒラギノ角ゴ Pro W3" charset="-128"/>
              </a:rPr>
              <a:t>L</a:t>
            </a:r>
            <a:r>
              <a:rPr lang="en-US" altLang="en-US" sz="2600" dirty="0">
                <a:ea typeface="ヒラギノ角ゴ Pro W3" charset="-128"/>
              </a:rPr>
              <a:t>ose </a:t>
            </a:r>
            <a:r>
              <a:rPr lang="en-US" altLang="en-US" sz="2600" b="1" dirty="0">
                <a:ea typeface="ヒラギノ角ゴ Pro W3" charset="-128"/>
              </a:rPr>
              <a:t>E</a:t>
            </a:r>
            <a:r>
              <a:rPr lang="en-US" altLang="en-US" sz="2600" dirty="0">
                <a:ea typeface="ヒラギノ角ゴ Pro W3" charset="-128"/>
              </a:rPr>
              <a:t>lectrons </a:t>
            </a:r>
            <a:r>
              <a:rPr lang="en-US" altLang="en-US" sz="2600" b="1" dirty="0">
                <a:ea typeface="ヒラギノ角ゴ Pro W3" charset="-128"/>
              </a:rPr>
              <a:t>O</a:t>
            </a:r>
            <a:r>
              <a:rPr lang="en-US" altLang="en-US" sz="2600" dirty="0">
                <a:ea typeface="ヒラギノ角ゴ Pro W3" charset="-128"/>
              </a:rPr>
              <a:t>xidation; </a:t>
            </a:r>
            <a:r>
              <a:rPr lang="en-US" altLang="en-US" sz="2600" b="1" dirty="0">
                <a:ea typeface="ヒラギノ角ゴ Pro W3" charset="-128"/>
              </a:rPr>
              <a:t>G</a:t>
            </a:r>
            <a:r>
              <a:rPr lang="en-US" altLang="en-US" sz="2600" dirty="0">
                <a:ea typeface="ヒラギノ角ゴ Pro W3" charset="-128"/>
              </a:rPr>
              <a:t>ain </a:t>
            </a:r>
            <a:r>
              <a:rPr lang="en-US" altLang="en-US" sz="2600" b="1" dirty="0">
                <a:ea typeface="ヒラギノ角ゴ Pro W3" charset="-128"/>
              </a:rPr>
              <a:t>E</a:t>
            </a:r>
            <a:r>
              <a:rPr lang="en-US" altLang="en-US" sz="2600" dirty="0">
                <a:ea typeface="ヒラギノ角ゴ Pro W3" charset="-128"/>
              </a:rPr>
              <a:t>lectrons </a:t>
            </a:r>
            <a:r>
              <a:rPr lang="en-US" altLang="en-US" sz="2600" b="1" dirty="0">
                <a:ea typeface="ヒラギノ角ゴ Pro W3" charset="-128"/>
              </a:rPr>
              <a:t>R</a:t>
            </a:r>
            <a:r>
              <a:rPr lang="en-US" altLang="en-US" sz="2600" dirty="0">
                <a:ea typeface="ヒラギノ角ゴ Pro W3" charset="-128"/>
              </a:rPr>
              <a:t>eduction</a:t>
            </a:r>
            <a:endParaRPr lang="en-US" altLang="en-US" sz="2600" b="1" dirty="0">
              <a:ea typeface="ヒラギノ角ゴ Pro W3" charset="-128"/>
            </a:endParaRPr>
          </a:p>
          <a:p>
            <a:pPr marL="0" indent="0">
              <a:buNone/>
            </a:pPr>
            <a:r>
              <a:rPr lang="en-US" altLang="en-US" sz="2600" b="1" dirty="0">
                <a:ea typeface="ヒラギノ角ゴ Pro W3" charset="-128"/>
              </a:rPr>
              <a:t>To summarize:</a:t>
            </a:r>
          </a:p>
          <a:p>
            <a:r>
              <a:rPr lang="en-US" altLang="en-US" sz="2600" dirty="0">
                <a:ea typeface="ヒラギノ角ゴ Pro W3" charset="-128"/>
              </a:rPr>
              <a:t>Oxidation—the loss of electrons</a:t>
            </a:r>
            <a:endParaRPr lang="en-US" altLang="en-US" sz="2600" b="1" dirty="0">
              <a:ea typeface="ヒラギノ角ゴ Pro W3" charset="-128"/>
            </a:endParaRPr>
          </a:p>
          <a:p>
            <a:r>
              <a:rPr lang="en-US" altLang="en-US" sz="2600" dirty="0">
                <a:ea typeface="ヒラギノ角ゴ Pro W3" charset="-128"/>
              </a:rPr>
              <a:t>Reduction—the gain of electrons</a:t>
            </a:r>
            <a:endParaRPr lang="en-US" altLang="en-US" sz="2600" b="1" dirty="0">
              <a:ea typeface="ヒラギノ角ゴ Pro W3" charset="-128"/>
            </a:endParaRPr>
          </a:p>
          <a:p>
            <a:r>
              <a:rPr lang="en-US" altLang="en-US" sz="2600" dirty="0">
                <a:ea typeface="ヒラギノ角ゴ Pro W3" charset="-128"/>
              </a:rPr>
              <a:t>Oxidizing agent—the substance being reduced</a:t>
            </a:r>
            <a:endParaRPr lang="en-US" altLang="en-US" sz="2600" b="1" dirty="0">
              <a:ea typeface="ヒラギノ角ゴ Pro W3" charset="-128"/>
            </a:endParaRPr>
          </a:p>
          <a:p>
            <a:r>
              <a:rPr lang="en-US" altLang="en-US" sz="2600" dirty="0">
                <a:ea typeface="ヒラギノ角ゴ Pro W3" charset="-128"/>
              </a:rPr>
              <a:t>Reducing agent—the substance being oxidized</a:t>
            </a:r>
            <a:endParaRPr lang="en-US" sz="2600" dirty="0"/>
          </a:p>
        </p:txBody>
      </p:sp>
    </p:spTree>
    <p:extLst>
      <p:ext uri="{BB962C8B-B14F-4D97-AF65-F5344CB8AC3E}">
        <p14:creationId xmlns:p14="http://schemas.microsoft.com/office/powerpoint/2010/main" val="229138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CBFA-0E8A-499E-A36E-1D222260B162}"/>
              </a:ext>
            </a:extLst>
          </p:cNvPr>
          <p:cNvSpPr>
            <a:spLocks noGrp="1"/>
          </p:cNvSpPr>
          <p:nvPr>
            <p:ph type="title"/>
          </p:nvPr>
        </p:nvSpPr>
        <p:spPr>
          <a:xfrm>
            <a:off x="457200" y="192455"/>
            <a:ext cx="8229600" cy="1097280"/>
          </a:xfrm>
        </p:spPr>
        <p:txBody>
          <a:bodyPr/>
          <a:lstStyle/>
          <a:p>
            <a:r>
              <a:rPr lang="en-US" altLang="en-US" sz="3000" dirty="0">
                <a:solidFill>
                  <a:schemeClr val="bg2"/>
                </a:solidFill>
              </a:rPr>
              <a:t>Oxidation States: Electron Bookkeeping</a:t>
            </a:r>
            <a:r>
              <a:rPr lang="en-US" altLang="en-US" dirty="0">
                <a:solidFill>
                  <a:schemeClr val="bg2"/>
                </a:solidFill>
              </a:rPr>
              <a:t>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3CC4CE68-D467-47C0-A472-523B882FE2AD}"/>
              </a:ext>
            </a:extLst>
          </p:cNvPr>
          <p:cNvSpPr>
            <a:spLocks noGrp="1"/>
          </p:cNvSpPr>
          <p:nvPr>
            <p:ph idx="1"/>
          </p:nvPr>
        </p:nvSpPr>
        <p:spPr/>
        <p:txBody>
          <a:bodyPr/>
          <a:lstStyle/>
          <a:p>
            <a:r>
              <a:rPr lang="en-US" altLang="en-US" sz="2600" dirty="0">
                <a:ea typeface="ヒラギノ角ゴ Pro W3" charset="-128"/>
              </a:rPr>
              <a:t>In order to identify oxidation and reduction, chemists have devised a scheme of oxidation states to track electrons in chemical reactions.</a:t>
            </a:r>
          </a:p>
          <a:p>
            <a:r>
              <a:rPr lang="en-US" altLang="en-US" sz="2600" dirty="0">
                <a:ea typeface="ヒラギノ角ゴ Pro W3" charset="-128"/>
              </a:rPr>
              <a:t>In this scheme—which is like bookkeeping for electrons—all shared electrons are assigned to the most electronegative element.</a:t>
            </a:r>
          </a:p>
          <a:p>
            <a:r>
              <a:rPr lang="en-US" altLang="en-US" sz="2600" dirty="0">
                <a:ea typeface="ヒラギノ角ゴ Pro W3" charset="-128"/>
              </a:rPr>
              <a:t>Then a number—called the </a:t>
            </a:r>
            <a:r>
              <a:rPr lang="en-US" altLang="en-US" sz="2600" b="1" dirty="0">
                <a:ea typeface="ヒラギノ角ゴ Pro W3" charset="-128"/>
              </a:rPr>
              <a:t>oxidation state</a:t>
            </a:r>
            <a:r>
              <a:rPr lang="en-US" altLang="en-US" sz="2600" dirty="0">
                <a:ea typeface="ヒラギノ角ゴ Pro W3" charset="-128"/>
              </a:rPr>
              <a:t> or the </a:t>
            </a:r>
            <a:r>
              <a:rPr lang="en-US" altLang="en-US" sz="2600" b="1" dirty="0">
                <a:ea typeface="ヒラギノ角ゴ Pro W3" charset="-128"/>
              </a:rPr>
              <a:t>oxidation number</a:t>
            </a:r>
            <a:r>
              <a:rPr lang="en-US" altLang="en-US" sz="2600" dirty="0">
                <a:ea typeface="ヒラギノ角ゴ Pro W3" charset="-128"/>
              </a:rPr>
              <a:t>—is computed for each element based on the number of electrons assigned to it.</a:t>
            </a:r>
          </a:p>
        </p:txBody>
      </p:sp>
    </p:spTree>
    <p:extLst>
      <p:ext uri="{BB962C8B-B14F-4D97-AF65-F5344CB8AC3E}">
        <p14:creationId xmlns:p14="http://schemas.microsoft.com/office/powerpoint/2010/main" val="328452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CBFA-0E8A-499E-A36E-1D222260B162}"/>
              </a:ext>
            </a:extLst>
          </p:cNvPr>
          <p:cNvSpPr>
            <a:spLocks noGrp="1"/>
          </p:cNvSpPr>
          <p:nvPr>
            <p:ph type="title"/>
          </p:nvPr>
        </p:nvSpPr>
        <p:spPr>
          <a:xfrm>
            <a:off x="457200" y="186497"/>
            <a:ext cx="8229600" cy="1097280"/>
          </a:xfrm>
        </p:spPr>
        <p:txBody>
          <a:bodyPr/>
          <a:lstStyle/>
          <a:p>
            <a:r>
              <a:rPr lang="en-US" altLang="en-US" sz="3000" dirty="0">
                <a:solidFill>
                  <a:schemeClr val="bg2"/>
                </a:solidFill>
              </a:rPr>
              <a:t>Oxidation States: Electron Bookkeeping</a:t>
            </a:r>
            <a:r>
              <a:rPr lang="en-US" altLang="en-US" sz="3200" dirty="0">
                <a:solidFill>
                  <a:schemeClr val="bg2"/>
                </a:solidFill>
              </a:rPr>
              <a:t> </a:t>
            </a:r>
            <a:r>
              <a:rPr lang="en-US" altLang="en-US" sz="2000" b="0" dirty="0">
                <a:solidFill>
                  <a:schemeClr val="bg2"/>
                </a:solidFill>
              </a:rPr>
              <a:t>(2 of 2)</a:t>
            </a:r>
            <a:endParaRPr lang="en-US" sz="2000" dirty="0">
              <a:solidFill>
                <a:schemeClr val="bg2"/>
              </a:solidFill>
            </a:endParaRPr>
          </a:p>
        </p:txBody>
      </p:sp>
      <p:sp>
        <p:nvSpPr>
          <p:cNvPr id="3" name="Content Placeholder 2">
            <a:extLst>
              <a:ext uri="{FF2B5EF4-FFF2-40B4-BE49-F238E27FC236}">
                <a16:creationId xmlns:a16="http://schemas.microsoft.com/office/drawing/2014/main" id="{3CC4CE68-D467-47C0-A472-523B882FE2AD}"/>
              </a:ext>
            </a:extLst>
          </p:cNvPr>
          <p:cNvSpPr>
            <a:spLocks noGrp="1"/>
          </p:cNvSpPr>
          <p:nvPr>
            <p:ph idx="1"/>
          </p:nvPr>
        </p:nvSpPr>
        <p:spPr/>
        <p:txBody>
          <a:bodyPr/>
          <a:lstStyle/>
          <a:p>
            <a:r>
              <a:rPr lang="en-US" altLang="en-US" sz="2600" dirty="0">
                <a:ea typeface="ヒラギノ角ゴ Pro W3" charset="-128"/>
              </a:rPr>
              <a:t>Do not confuse oxidation state with ionic charge. A substance need not be ionic to have an assigned oxidation state.</a:t>
            </a:r>
          </a:p>
          <a:p>
            <a:r>
              <a:rPr lang="en-US" altLang="en-US" sz="2600" dirty="0">
                <a:ea typeface="ヒラギノ角ゴ Pro W3" charset="-128"/>
              </a:rPr>
              <a:t>The easiest way to assign oxidation states is to follow the rules for assigning oxidation states.</a:t>
            </a:r>
            <a:endParaRPr lang="en-US" sz="2600" dirty="0"/>
          </a:p>
        </p:txBody>
      </p:sp>
    </p:spTree>
    <p:extLst>
      <p:ext uri="{BB962C8B-B14F-4D97-AF65-F5344CB8AC3E}">
        <p14:creationId xmlns:p14="http://schemas.microsoft.com/office/powerpoint/2010/main" val="197240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636A-AD4E-434F-AA98-F78386698AC0}"/>
              </a:ext>
            </a:extLst>
          </p:cNvPr>
          <p:cNvSpPr>
            <a:spLocks noGrp="1"/>
          </p:cNvSpPr>
          <p:nvPr>
            <p:ph type="title"/>
          </p:nvPr>
        </p:nvSpPr>
        <p:spPr/>
        <p:txBody>
          <a:bodyPr/>
          <a:lstStyle/>
          <a:p>
            <a:r>
              <a:rPr lang="en-US" altLang="en-US" sz="2800" dirty="0">
                <a:solidFill>
                  <a:schemeClr val="bg2"/>
                </a:solidFill>
              </a:rPr>
              <a:t>Five Rules for Assigning Oxidation States</a:t>
            </a:r>
            <a:r>
              <a:rPr lang="en-US" altLang="en-US" sz="3200" dirty="0">
                <a:solidFill>
                  <a:schemeClr val="bg2"/>
                </a:solidFill>
              </a:rPr>
              <a:t> </a:t>
            </a:r>
            <a:r>
              <a:rPr lang="en-US" altLang="en-US" sz="2000" b="0" dirty="0">
                <a:solidFill>
                  <a:schemeClr val="bg2"/>
                </a:solidFill>
              </a:rPr>
              <a:t>(1 of 3)</a:t>
            </a:r>
            <a:endParaRPr lang="en-US" sz="2000" b="0" dirty="0">
              <a:solidFill>
                <a:schemeClr val="bg2"/>
              </a:solidFill>
            </a:endParaRPr>
          </a:p>
        </p:txBody>
      </p:sp>
      <p:sp>
        <p:nvSpPr>
          <p:cNvPr id="3" name="Content Placeholder 2">
            <a:extLst>
              <a:ext uri="{FF2B5EF4-FFF2-40B4-BE49-F238E27FC236}">
                <a16:creationId xmlns:a16="http://schemas.microsoft.com/office/drawing/2014/main" id="{4ED9E445-3F01-45EC-BFD6-BCD3566476D6}"/>
              </a:ext>
            </a:extLst>
          </p:cNvPr>
          <p:cNvSpPr>
            <a:spLocks noGrp="1"/>
          </p:cNvSpPr>
          <p:nvPr>
            <p:ph idx="1"/>
          </p:nvPr>
        </p:nvSpPr>
        <p:spPr>
          <a:xfrm>
            <a:off x="457200" y="1568932"/>
            <a:ext cx="8229600" cy="2850668"/>
          </a:xfrm>
        </p:spPr>
        <p:txBody>
          <a:bodyPr/>
          <a:lstStyle/>
          <a:p>
            <a:pPr marL="0" indent="0">
              <a:buNone/>
            </a:pPr>
            <a:r>
              <a:rPr lang="en-US" altLang="en-US" sz="2400" dirty="0">
                <a:ea typeface="ヒラギノ角ゴ Pro W3" charset="-128"/>
              </a:rPr>
              <a:t>Rules 1–5 are hierarchical. If any two rules conflict, follow the rule that is higher on the list.</a:t>
            </a:r>
          </a:p>
          <a:p>
            <a:pPr marL="429768" indent="-429768">
              <a:buClr>
                <a:schemeClr val="bg2"/>
              </a:buClr>
              <a:buFont typeface="+mj-lt"/>
              <a:buAutoNum type="arabicParenR"/>
            </a:pPr>
            <a:r>
              <a:rPr lang="en-US" altLang="en-US" sz="2400" dirty="0">
                <a:ea typeface="ヒラギノ角ゴ Pro W3" charset="-128"/>
              </a:rPr>
              <a:t>The oxidation state of an atom in a free element is 0.</a:t>
            </a:r>
          </a:p>
          <a:p>
            <a:pPr marL="429768" indent="-429768">
              <a:buClr>
                <a:schemeClr val="bg2"/>
              </a:buClr>
              <a:buFont typeface="+mj-lt"/>
              <a:buAutoNum type="arabicParenR"/>
            </a:pPr>
            <a:r>
              <a:rPr lang="en-US" altLang="en-US" sz="2400" dirty="0">
                <a:ea typeface="ヒラギノ角ゴ Pro W3" charset="-128"/>
              </a:rPr>
              <a:t>The oxidation state of a monoatomic ion is equal to its charge.</a:t>
            </a:r>
          </a:p>
          <a:p>
            <a:pPr marL="429768" indent="-429768">
              <a:buFont typeface="+mj-lt"/>
              <a:buAutoNum type="arabicParenR"/>
            </a:pPr>
            <a:r>
              <a:rPr lang="en-US" altLang="en-US" sz="2400" dirty="0">
                <a:ea typeface="ヒラギノ角ゴ Pro W3" charset="-128"/>
              </a:rPr>
              <a:t>The sum of the oxidation states of all atoms in:</a:t>
            </a:r>
            <a:endParaRPr lang="en-US" altLang="en-US" sz="2400" b="1" dirty="0">
              <a:ea typeface="ヒラギノ角ゴ Pro W3" charset="-128"/>
            </a:endParaRPr>
          </a:p>
        </p:txBody>
      </p:sp>
      <p:sp>
        <p:nvSpPr>
          <p:cNvPr id="5" name="Content Placeholder 4"/>
          <p:cNvSpPr>
            <a:spLocks noGrp="1"/>
          </p:cNvSpPr>
          <p:nvPr>
            <p:ph sz="quarter" idx="14"/>
          </p:nvPr>
        </p:nvSpPr>
        <p:spPr>
          <a:xfrm>
            <a:off x="471052" y="4546001"/>
            <a:ext cx="8229600" cy="1092799"/>
          </a:xfrm>
        </p:spPr>
        <p:txBody>
          <a:bodyPr/>
          <a:lstStyle/>
          <a:p>
            <a:pPr marL="914400"/>
            <a:r>
              <a:rPr lang="en-US" altLang="en-US" sz="2400" dirty="0">
                <a:ea typeface="ヒラギノ角ゴ Pro W3" charset="-128"/>
              </a:rPr>
              <a:t>a neutral molecule or formula unit is 0.</a:t>
            </a:r>
            <a:endParaRPr lang="en-US" altLang="en-US" sz="2400" b="1" dirty="0">
              <a:ea typeface="ヒラギノ角ゴ Pro W3" charset="-128"/>
            </a:endParaRPr>
          </a:p>
          <a:p>
            <a:pPr marL="914400"/>
            <a:r>
              <a:rPr lang="en-US" altLang="en-US" sz="2400" dirty="0">
                <a:ea typeface="ヒラギノ角ゴ Pro W3" charset="-128"/>
              </a:rPr>
              <a:t>a polyatomic ion is equal to the charge of the ion.</a:t>
            </a:r>
            <a:endParaRPr lang="en-US" altLang="en-US" sz="2400" b="1" dirty="0">
              <a:ea typeface="ヒラギノ角ゴ Pro W3" charset="-128"/>
            </a:endParaRPr>
          </a:p>
        </p:txBody>
      </p:sp>
    </p:spTree>
    <p:extLst>
      <p:ext uri="{BB962C8B-B14F-4D97-AF65-F5344CB8AC3E}">
        <p14:creationId xmlns:p14="http://schemas.microsoft.com/office/powerpoint/2010/main" val="89223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6164-380B-40A3-B5F8-C6505FB5A51C}"/>
              </a:ext>
            </a:extLst>
          </p:cNvPr>
          <p:cNvSpPr>
            <a:spLocks noGrp="1"/>
          </p:cNvSpPr>
          <p:nvPr>
            <p:ph type="title"/>
          </p:nvPr>
        </p:nvSpPr>
        <p:spPr>
          <a:xfrm>
            <a:off x="457200" y="215372"/>
            <a:ext cx="8001000" cy="1097280"/>
          </a:xfrm>
        </p:spPr>
        <p:txBody>
          <a:bodyPr/>
          <a:lstStyle/>
          <a:p>
            <a:r>
              <a:rPr lang="en-US" altLang="en-US" sz="2800" dirty="0">
                <a:solidFill>
                  <a:schemeClr val="bg2"/>
                </a:solidFill>
              </a:rPr>
              <a:t>Five Rules for Assigning Oxidation States </a:t>
            </a:r>
            <a:r>
              <a:rPr lang="en-US" altLang="en-US" sz="2000" b="0" dirty="0">
                <a:solidFill>
                  <a:schemeClr val="bg2"/>
                </a:solidFill>
              </a:rPr>
              <a:t>(2 of 3)</a:t>
            </a:r>
            <a:endParaRPr lang="en-IN" sz="2000" dirty="0"/>
          </a:p>
        </p:txBody>
      </p:sp>
      <p:sp>
        <p:nvSpPr>
          <p:cNvPr id="3" name="Content Placeholder 2">
            <a:extLst>
              <a:ext uri="{FF2B5EF4-FFF2-40B4-BE49-F238E27FC236}">
                <a16:creationId xmlns:a16="http://schemas.microsoft.com/office/drawing/2014/main" id="{AF0138CA-6754-4343-A7E3-B3EFC6B9CDAD}"/>
              </a:ext>
            </a:extLst>
          </p:cNvPr>
          <p:cNvSpPr>
            <a:spLocks noGrp="1"/>
          </p:cNvSpPr>
          <p:nvPr>
            <p:ph sz="quarter" idx="13"/>
          </p:nvPr>
        </p:nvSpPr>
        <p:spPr>
          <a:xfrm>
            <a:off x="457200" y="1600200"/>
            <a:ext cx="8229600" cy="467139"/>
          </a:xfrm>
        </p:spPr>
        <p:txBody>
          <a:bodyPr/>
          <a:lstStyle/>
          <a:p>
            <a:pPr marL="432000" indent="-432000">
              <a:buFont typeface="+mj-lt"/>
              <a:buAutoNum type="arabicParenR" startAt="4"/>
            </a:pPr>
            <a:r>
              <a:rPr lang="en-US" altLang="en-US" sz="2600" dirty="0">
                <a:ea typeface="ヒラギノ角ゴ Pro W3" charset="-128"/>
              </a:rPr>
              <a:t>In their compounds,</a:t>
            </a:r>
          </a:p>
        </p:txBody>
      </p:sp>
      <p:sp>
        <p:nvSpPr>
          <p:cNvPr id="30" name="Content Placeholder 29">
            <a:extLst>
              <a:ext uri="{FF2B5EF4-FFF2-40B4-BE49-F238E27FC236}">
                <a16:creationId xmlns:a16="http://schemas.microsoft.com/office/drawing/2014/main" id="{7636D325-C405-47AE-924C-CC7254C25242}"/>
              </a:ext>
            </a:extLst>
          </p:cNvPr>
          <p:cNvSpPr>
            <a:spLocks noGrp="1"/>
          </p:cNvSpPr>
          <p:nvPr>
            <p:ph sz="quarter" idx="14"/>
          </p:nvPr>
        </p:nvSpPr>
        <p:spPr>
          <a:xfrm>
            <a:off x="457200" y="2161642"/>
            <a:ext cx="1808922" cy="452350"/>
          </a:xfrm>
        </p:spPr>
        <p:txBody>
          <a:bodyPr/>
          <a:lstStyle/>
          <a:p>
            <a:pPr lvl="1"/>
            <a:r>
              <a:rPr lang="en-IN" sz="2600" dirty="0"/>
              <a:t>Group</a:t>
            </a:r>
          </a:p>
        </p:txBody>
      </p:sp>
      <p:graphicFrame>
        <p:nvGraphicFramePr>
          <p:cNvPr id="38" name="Object 37" descr="One">
            <a:extLst>
              <a:ext uri="{FF2B5EF4-FFF2-40B4-BE49-F238E27FC236}">
                <a16:creationId xmlns:a16="http://schemas.microsoft.com/office/drawing/2014/main" id="{BE81A0AA-31C1-4140-9CD0-D16CF18EEEC0}"/>
              </a:ext>
            </a:extLst>
          </p:cNvPr>
          <p:cNvGraphicFramePr>
            <a:graphicFrameLocks noChangeAspect="1"/>
          </p:cNvGraphicFramePr>
          <p:nvPr/>
        </p:nvGraphicFramePr>
        <p:xfrm>
          <a:off x="2362200" y="2209249"/>
          <a:ext cx="88900" cy="292100"/>
        </p:xfrm>
        <a:graphic>
          <a:graphicData uri="http://schemas.openxmlformats.org/presentationml/2006/ole">
            <mc:AlternateContent xmlns:mc="http://schemas.openxmlformats.org/markup-compatibility/2006">
              <mc:Choice xmlns:v="urn:schemas-microsoft-com:vml" Requires="v">
                <p:oleObj name="Equation" r:id="rId2" imgW="88560" imgH="291960" progId="Equation.DSMT4">
                  <p:embed/>
                </p:oleObj>
              </mc:Choice>
              <mc:Fallback>
                <p:oleObj name="Equation" r:id="rId2" imgW="88560" imgH="291960" progId="Equation.DSMT4">
                  <p:embed/>
                  <p:pic>
                    <p:nvPicPr>
                      <p:cNvPr id="38" name="Object 37" descr="One">
                        <a:extLst>
                          <a:ext uri="{FF2B5EF4-FFF2-40B4-BE49-F238E27FC236}">
                            <a16:creationId xmlns:a16="http://schemas.microsoft.com/office/drawing/2014/main" id="{BE81A0AA-31C1-4140-9CD0-D16CF18EEEC0}"/>
                          </a:ext>
                        </a:extLst>
                      </p:cNvPr>
                      <p:cNvPicPr/>
                      <p:nvPr/>
                    </p:nvPicPr>
                    <p:blipFill>
                      <a:blip r:embed="rId3"/>
                      <a:stretch>
                        <a:fillRect/>
                      </a:stretch>
                    </p:blipFill>
                    <p:spPr>
                      <a:xfrm>
                        <a:off x="2362200" y="2209249"/>
                        <a:ext cx="88900" cy="292100"/>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C15EB1E5-BD59-4B58-80B6-55E1B31E9707}"/>
              </a:ext>
            </a:extLst>
          </p:cNvPr>
          <p:cNvSpPr>
            <a:spLocks noGrp="1"/>
          </p:cNvSpPr>
          <p:nvPr>
            <p:ph sz="quarter" idx="15"/>
          </p:nvPr>
        </p:nvSpPr>
        <p:spPr>
          <a:xfrm>
            <a:off x="2584174" y="2156792"/>
            <a:ext cx="6082748" cy="437321"/>
          </a:xfrm>
        </p:spPr>
        <p:txBody>
          <a:bodyPr/>
          <a:lstStyle/>
          <a:p>
            <a:pPr marL="0" lvl="1" indent="0">
              <a:buNone/>
            </a:pPr>
            <a:r>
              <a:rPr lang="en-US" sz="2600" dirty="0"/>
              <a:t>metals have an oxidation state of +1.</a:t>
            </a:r>
            <a:endParaRPr lang="en-IN" sz="2600" dirty="0"/>
          </a:p>
        </p:txBody>
      </p:sp>
      <p:sp>
        <p:nvSpPr>
          <p:cNvPr id="32" name="Content Placeholder 31">
            <a:extLst>
              <a:ext uri="{FF2B5EF4-FFF2-40B4-BE49-F238E27FC236}">
                <a16:creationId xmlns:a16="http://schemas.microsoft.com/office/drawing/2014/main" id="{358A7484-3F73-40E5-B6F3-0BC29A96980D}"/>
              </a:ext>
            </a:extLst>
          </p:cNvPr>
          <p:cNvSpPr>
            <a:spLocks noGrp="1"/>
          </p:cNvSpPr>
          <p:nvPr>
            <p:ph sz="quarter" idx="16"/>
          </p:nvPr>
        </p:nvSpPr>
        <p:spPr>
          <a:xfrm>
            <a:off x="457200" y="2693504"/>
            <a:ext cx="1789044" cy="457200"/>
          </a:xfrm>
        </p:spPr>
        <p:txBody>
          <a:bodyPr/>
          <a:lstStyle/>
          <a:p>
            <a:pPr lvl="1"/>
            <a:r>
              <a:rPr lang="en-IN" sz="2600" dirty="0"/>
              <a:t>Group</a:t>
            </a:r>
          </a:p>
        </p:txBody>
      </p:sp>
      <p:graphicFrame>
        <p:nvGraphicFramePr>
          <p:cNvPr id="39" name="Object 38" descr="Two">
            <a:extLst>
              <a:ext uri="{FF2B5EF4-FFF2-40B4-BE49-F238E27FC236}">
                <a16:creationId xmlns:a16="http://schemas.microsoft.com/office/drawing/2014/main" id="{FA394348-4A63-4DE5-9631-68C8040D5595}"/>
              </a:ext>
            </a:extLst>
          </p:cNvPr>
          <p:cNvGraphicFramePr>
            <a:graphicFrameLocks noChangeAspect="1"/>
          </p:cNvGraphicFramePr>
          <p:nvPr/>
        </p:nvGraphicFramePr>
        <p:xfrm>
          <a:off x="2317750" y="2776538"/>
          <a:ext cx="177800" cy="292100"/>
        </p:xfrm>
        <a:graphic>
          <a:graphicData uri="http://schemas.openxmlformats.org/presentationml/2006/ole">
            <mc:AlternateContent xmlns:mc="http://schemas.openxmlformats.org/markup-compatibility/2006">
              <mc:Choice xmlns:v="urn:schemas-microsoft-com:vml" Requires="v">
                <p:oleObj name="Equation" r:id="rId4" imgW="177480" imgH="291960" progId="Equation.DSMT4">
                  <p:embed/>
                </p:oleObj>
              </mc:Choice>
              <mc:Fallback>
                <p:oleObj name="Equation" r:id="rId4" imgW="177480" imgH="291960" progId="Equation.DSMT4">
                  <p:embed/>
                  <p:pic>
                    <p:nvPicPr>
                      <p:cNvPr id="39" name="Object 38" descr="Two">
                        <a:extLst>
                          <a:ext uri="{FF2B5EF4-FFF2-40B4-BE49-F238E27FC236}">
                            <a16:creationId xmlns:a16="http://schemas.microsoft.com/office/drawing/2014/main" id="{FA394348-4A63-4DE5-9631-68C8040D5595}"/>
                          </a:ext>
                        </a:extLst>
                      </p:cNvPr>
                      <p:cNvPicPr/>
                      <p:nvPr/>
                    </p:nvPicPr>
                    <p:blipFill>
                      <a:blip r:embed="rId5"/>
                      <a:stretch>
                        <a:fillRect/>
                      </a:stretch>
                    </p:blipFill>
                    <p:spPr>
                      <a:xfrm>
                        <a:off x="2317750" y="2776538"/>
                        <a:ext cx="177800" cy="292100"/>
                      </a:xfrm>
                      <a:prstGeom prst="rect">
                        <a:avLst/>
                      </a:prstGeom>
                    </p:spPr>
                  </p:pic>
                </p:oleObj>
              </mc:Fallback>
            </mc:AlternateContent>
          </a:graphicData>
        </a:graphic>
      </p:graphicFrame>
      <p:sp>
        <p:nvSpPr>
          <p:cNvPr id="33" name="Content Placeholder 32">
            <a:extLst>
              <a:ext uri="{FF2B5EF4-FFF2-40B4-BE49-F238E27FC236}">
                <a16:creationId xmlns:a16="http://schemas.microsoft.com/office/drawing/2014/main" id="{84886A81-3CAC-46E8-A3E3-B24862C52C39}"/>
              </a:ext>
            </a:extLst>
          </p:cNvPr>
          <p:cNvSpPr>
            <a:spLocks noGrp="1"/>
          </p:cNvSpPr>
          <p:nvPr>
            <p:ph sz="quarter" idx="17"/>
          </p:nvPr>
        </p:nvSpPr>
        <p:spPr>
          <a:xfrm>
            <a:off x="2616751" y="2693505"/>
            <a:ext cx="6153863" cy="447260"/>
          </a:xfrm>
        </p:spPr>
        <p:txBody>
          <a:bodyPr/>
          <a:lstStyle/>
          <a:p>
            <a:pPr marL="0" lvl="1" indent="0">
              <a:buNone/>
            </a:pPr>
            <a:r>
              <a:rPr lang="en-US" sz="2600" dirty="0"/>
              <a:t>metals have an oxidation state of +2.</a:t>
            </a:r>
            <a:endParaRPr lang="en-IN" sz="2600" dirty="0"/>
          </a:p>
        </p:txBody>
      </p:sp>
      <p:sp>
        <p:nvSpPr>
          <p:cNvPr id="34" name="Content Placeholder 33">
            <a:extLst>
              <a:ext uri="{FF2B5EF4-FFF2-40B4-BE49-F238E27FC236}">
                <a16:creationId xmlns:a16="http://schemas.microsoft.com/office/drawing/2014/main" id="{800CAC4D-5738-41BB-B990-5AF0242995B1}"/>
              </a:ext>
            </a:extLst>
          </p:cNvPr>
          <p:cNvSpPr>
            <a:spLocks noGrp="1"/>
          </p:cNvSpPr>
          <p:nvPr>
            <p:ph sz="quarter" idx="18"/>
          </p:nvPr>
        </p:nvSpPr>
        <p:spPr>
          <a:xfrm>
            <a:off x="457200" y="3339548"/>
            <a:ext cx="8263719" cy="2299252"/>
          </a:xfrm>
        </p:spPr>
        <p:txBody>
          <a:bodyPr/>
          <a:lstStyle/>
          <a:p>
            <a:pPr marL="432000" indent="-432000">
              <a:buFont typeface="+mj-lt"/>
              <a:buAutoNum type="arabicParenR" startAt="5"/>
            </a:pPr>
            <a:r>
              <a:rPr lang="en-US" altLang="en-US" sz="2600" dirty="0">
                <a:ea typeface="ヒラギノ角ゴ Pro W3" charset="-128"/>
              </a:rPr>
              <a:t>In their compounds, nonmetals are assigned oxidation states according to this hierarchical table. Entries at the top of the table have priority over entries at the bottom.</a:t>
            </a:r>
          </a:p>
        </p:txBody>
      </p:sp>
    </p:spTree>
    <p:extLst>
      <p:ext uri="{BB962C8B-B14F-4D97-AF65-F5344CB8AC3E}">
        <p14:creationId xmlns:p14="http://schemas.microsoft.com/office/powerpoint/2010/main" val="222522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8C27-7EBF-43FA-8457-63C00973CE9D}"/>
              </a:ext>
            </a:extLst>
          </p:cNvPr>
          <p:cNvSpPr>
            <a:spLocks noGrp="1"/>
          </p:cNvSpPr>
          <p:nvPr>
            <p:ph type="title"/>
          </p:nvPr>
        </p:nvSpPr>
        <p:spPr>
          <a:xfrm>
            <a:off x="457200" y="215372"/>
            <a:ext cx="8077200" cy="1097280"/>
          </a:xfrm>
        </p:spPr>
        <p:txBody>
          <a:bodyPr/>
          <a:lstStyle/>
          <a:p>
            <a:r>
              <a:rPr lang="en-US" altLang="en-US" sz="2800" dirty="0">
                <a:solidFill>
                  <a:schemeClr val="bg2"/>
                </a:solidFill>
              </a:rPr>
              <a:t>Five Rules for Assigning Oxidation States</a:t>
            </a:r>
            <a:r>
              <a:rPr lang="en-US" altLang="en-US" sz="3200" dirty="0">
                <a:solidFill>
                  <a:schemeClr val="bg2"/>
                </a:solidFill>
              </a:rPr>
              <a:t> </a:t>
            </a:r>
            <a:r>
              <a:rPr lang="en-US" altLang="en-US" sz="2000" b="0" dirty="0">
                <a:solidFill>
                  <a:schemeClr val="bg2"/>
                </a:solidFill>
              </a:rPr>
              <a:t>(3 of 3)</a:t>
            </a:r>
            <a:endParaRPr lang="en-US" sz="2000" b="0" dirty="0"/>
          </a:p>
        </p:txBody>
      </p:sp>
      <p:graphicFrame>
        <p:nvGraphicFramePr>
          <p:cNvPr id="4" name="Content Placeholder 2">
            <a:extLst>
              <a:ext uri="{FF2B5EF4-FFF2-40B4-BE49-F238E27FC236}">
                <a16:creationId xmlns:a16="http://schemas.microsoft.com/office/drawing/2014/main" id="{7E66F9BC-B223-477B-A385-EEC2204735BA}"/>
              </a:ext>
            </a:extLst>
          </p:cNvPr>
          <p:cNvGraphicFramePr>
            <a:graphicFrameLocks noGrp="1"/>
          </p:cNvGraphicFramePr>
          <p:nvPr>
            <p:ph idx="1"/>
          </p:nvPr>
        </p:nvGraphicFramePr>
        <p:xfrm>
          <a:off x="2017033" y="1600200"/>
          <a:ext cx="5109934" cy="3341710"/>
        </p:xfrm>
        <a:graphic>
          <a:graphicData uri="http://schemas.openxmlformats.org/drawingml/2006/table">
            <a:tbl>
              <a:tblPr firstRow="1" bandRow="1">
                <a:tableStyleId>{2D5ABB26-0587-4C30-8999-92F81FD0307C}</a:tableStyleId>
              </a:tblPr>
              <a:tblGrid>
                <a:gridCol w="2554967">
                  <a:extLst>
                    <a:ext uri="{9D8B030D-6E8A-4147-A177-3AD203B41FA5}">
                      <a16:colId xmlns:a16="http://schemas.microsoft.com/office/drawing/2014/main" val="4286861511"/>
                    </a:ext>
                  </a:extLst>
                </a:gridCol>
                <a:gridCol w="2554967">
                  <a:extLst>
                    <a:ext uri="{9D8B030D-6E8A-4147-A177-3AD203B41FA5}">
                      <a16:colId xmlns:a16="http://schemas.microsoft.com/office/drawing/2014/main" val="4086764323"/>
                    </a:ext>
                  </a:extLst>
                </a:gridCol>
              </a:tblGrid>
              <a:tr h="370840">
                <a:tc>
                  <a:txBody>
                    <a:bodyPr/>
                    <a:lstStyle/>
                    <a:p>
                      <a:r>
                        <a:rPr lang="en-US" sz="2200" b="1" dirty="0"/>
                        <a:t>Nonmetals in their compounds</a:t>
                      </a:r>
                    </a:p>
                  </a:txBody>
                  <a:tcPr marL="97066" marR="97066" marT="47105" marB="471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Oxidation state</a:t>
                      </a:r>
                    </a:p>
                  </a:txBody>
                  <a:tcPr marL="97066" marR="97066" marT="47105" marB="4710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286354"/>
                  </a:ext>
                </a:extLst>
              </a:tr>
              <a:tr h="370840">
                <a:tc>
                  <a:txBody>
                    <a:bodyPr/>
                    <a:lstStyle/>
                    <a:p>
                      <a:r>
                        <a:rPr lang="en-US" sz="2200" dirty="0"/>
                        <a:t>Fluorine</a:t>
                      </a:r>
                    </a:p>
                  </a:txBody>
                  <a:tcPr marL="97066" marR="97066" marT="47105" marB="471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 dirty="0">
                          <a:solidFill>
                            <a:schemeClr val="bg2"/>
                          </a:solidFill>
                        </a:rPr>
                        <a:t>Negative 1</a:t>
                      </a:r>
                    </a:p>
                  </a:txBody>
                  <a:tcPr marL="97066" marR="97066" marT="47105" marB="47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235912"/>
                  </a:ext>
                </a:extLst>
              </a:tr>
              <a:tr h="370840">
                <a:tc>
                  <a:txBody>
                    <a:bodyPr/>
                    <a:lstStyle/>
                    <a:p>
                      <a:r>
                        <a:rPr lang="en-US" sz="2200" dirty="0"/>
                        <a:t>Hydrogen</a:t>
                      </a:r>
                    </a:p>
                  </a:txBody>
                  <a:tcPr marL="97066" marR="97066" marT="47105" marB="471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 dirty="0">
                          <a:solidFill>
                            <a:schemeClr val="bg2"/>
                          </a:solidFill>
                        </a:rPr>
                        <a:t>Negative 1</a:t>
                      </a:r>
                    </a:p>
                    <a:p>
                      <a:pPr algn="ctr"/>
                      <a:endParaRPr lang="en-US" sz="100" dirty="0">
                        <a:solidFill>
                          <a:schemeClr val="bg2"/>
                        </a:solidFill>
                      </a:endParaRPr>
                    </a:p>
                  </a:txBody>
                  <a:tcPr marL="97066" marR="97066" marT="47105" marB="47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2793670"/>
                  </a:ext>
                </a:extLst>
              </a:tr>
              <a:tr h="370840">
                <a:tc>
                  <a:txBody>
                    <a:bodyPr/>
                    <a:lstStyle/>
                    <a:p>
                      <a:r>
                        <a:rPr lang="en-US" sz="2200" dirty="0"/>
                        <a:t>Oxygen</a:t>
                      </a:r>
                    </a:p>
                  </a:txBody>
                  <a:tcPr marL="97066" marR="97066" marT="47105" marB="471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 dirty="0">
                          <a:solidFill>
                            <a:schemeClr val="bg2"/>
                          </a:solidFill>
                        </a:rPr>
                        <a:t>Negative 2</a:t>
                      </a:r>
                    </a:p>
                  </a:txBody>
                  <a:tcPr marL="97066" marR="97066" marT="47105" marB="47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39792"/>
                  </a:ext>
                </a:extLst>
              </a:tr>
              <a:tr h="370840">
                <a:tc>
                  <a:txBody>
                    <a:bodyPr/>
                    <a:lstStyle/>
                    <a:p>
                      <a:r>
                        <a:rPr lang="en-US" sz="2200" dirty="0"/>
                        <a:t>Group 7A</a:t>
                      </a:r>
                    </a:p>
                  </a:txBody>
                  <a:tcPr marL="97066" marR="97066" marT="47105" marB="471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 dirty="0">
                          <a:solidFill>
                            <a:schemeClr val="bg2"/>
                          </a:solidFill>
                        </a:rPr>
                        <a:t>Negative 1</a:t>
                      </a:r>
                    </a:p>
                  </a:txBody>
                  <a:tcPr marL="97066" marR="97066" marT="47105" marB="47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668467"/>
                  </a:ext>
                </a:extLst>
              </a:tr>
              <a:tr h="370840">
                <a:tc>
                  <a:txBody>
                    <a:bodyPr/>
                    <a:lstStyle/>
                    <a:p>
                      <a:r>
                        <a:rPr lang="en-US" sz="2200" dirty="0"/>
                        <a:t>Group 6A</a:t>
                      </a:r>
                    </a:p>
                  </a:txBody>
                  <a:tcPr marL="97066" marR="97066" marT="47105" marB="471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 dirty="0">
                          <a:solidFill>
                            <a:schemeClr val="bg2"/>
                          </a:solidFill>
                        </a:rPr>
                        <a:t>Negative 2</a:t>
                      </a:r>
                    </a:p>
                    <a:p>
                      <a:pPr algn="ctr"/>
                      <a:endParaRPr lang="en-US" sz="100" dirty="0">
                        <a:solidFill>
                          <a:schemeClr val="bg2"/>
                        </a:solidFill>
                      </a:endParaRPr>
                    </a:p>
                  </a:txBody>
                  <a:tcPr marL="97066" marR="97066" marT="47105" marB="47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577769"/>
                  </a:ext>
                </a:extLst>
              </a:tr>
              <a:tr h="370840">
                <a:tc>
                  <a:txBody>
                    <a:bodyPr/>
                    <a:lstStyle/>
                    <a:p>
                      <a:r>
                        <a:rPr lang="en-US" sz="2200" dirty="0"/>
                        <a:t>Group 5A</a:t>
                      </a:r>
                    </a:p>
                  </a:txBody>
                  <a:tcPr marL="97066" marR="97066" marT="47105" marB="471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 dirty="0">
                          <a:solidFill>
                            <a:schemeClr val="bg2"/>
                          </a:solidFill>
                        </a:rPr>
                        <a:t>Negative 3</a:t>
                      </a:r>
                    </a:p>
                    <a:p>
                      <a:pPr algn="ctr"/>
                      <a:endParaRPr lang="en-US" sz="100" dirty="0">
                        <a:solidFill>
                          <a:schemeClr val="bg2"/>
                        </a:solidFill>
                      </a:endParaRPr>
                    </a:p>
                  </a:txBody>
                  <a:tcPr marL="97066" marR="97066" marT="47105" marB="47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813198"/>
                  </a:ext>
                </a:extLst>
              </a:tr>
            </a:tbl>
          </a:graphicData>
        </a:graphic>
      </p:graphicFrame>
      <p:graphicFrame>
        <p:nvGraphicFramePr>
          <p:cNvPr id="5" name="Object 4">
            <a:extLst>
              <a:ext uri="{FF2B5EF4-FFF2-40B4-BE49-F238E27FC236}">
                <a16:creationId xmlns:a16="http://schemas.microsoft.com/office/drawing/2014/main" id="{A3024D05-26C7-4B75-9138-2A90AC7B58FE}"/>
              </a:ext>
              <a:ext uri="{C183D7F6-B498-43B3-948B-1728B52AA6E4}">
                <adec:decorative xmlns:adec="http://schemas.microsoft.com/office/drawing/2017/decorative" val="1"/>
              </a:ext>
            </a:extLst>
          </p:cNvPr>
          <p:cNvGraphicFramePr>
            <a:graphicFrameLocks noChangeAspect="1"/>
          </p:cNvGraphicFramePr>
          <p:nvPr/>
        </p:nvGraphicFramePr>
        <p:xfrm>
          <a:off x="5668617" y="2458278"/>
          <a:ext cx="304800" cy="254000"/>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5" name="Object 4">
                        <a:extLst>
                          <a:ext uri="{FF2B5EF4-FFF2-40B4-BE49-F238E27FC236}">
                            <a16:creationId xmlns:a16="http://schemas.microsoft.com/office/drawing/2014/main" id="{A3024D05-26C7-4B75-9138-2A90AC7B58FE}"/>
                          </a:ext>
                          <a:ext uri="{C183D7F6-B498-43B3-948B-1728B52AA6E4}">
                            <adec:decorative xmlns:adec="http://schemas.microsoft.com/office/drawing/2017/decorative" val="1"/>
                          </a:ext>
                        </a:extLst>
                      </p:cNvPr>
                      <p:cNvPicPr/>
                      <p:nvPr/>
                    </p:nvPicPr>
                    <p:blipFill>
                      <a:blip r:embed="rId3"/>
                      <a:stretch>
                        <a:fillRect/>
                      </a:stretch>
                    </p:blipFill>
                    <p:spPr>
                      <a:xfrm>
                        <a:off x="5668617" y="2458278"/>
                        <a:ext cx="304800" cy="254000"/>
                      </a:xfrm>
                      <a:prstGeom prst="rect">
                        <a:avLst/>
                      </a:prstGeom>
                      <a:solidFill>
                        <a:schemeClr val="bg1"/>
                      </a:solidFill>
                    </p:spPr>
                  </p:pic>
                </p:oleObj>
              </mc:Fallback>
            </mc:AlternateContent>
          </a:graphicData>
        </a:graphic>
      </p:graphicFrame>
      <p:graphicFrame>
        <p:nvGraphicFramePr>
          <p:cNvPr id="7" name="Object 6">
            <a:extLst>
              <a:ext uri="{FF2B5EF4-FFF2-40B4-BE49-F238E27FC236}">
                <a16:creationId xmlns:a16="http://schemas.microsoft.com/office/drawing/2014/main" id="{70196BA4-6544-4B19-A931-EBEC36F07975}"/>
              </a:ext>
              <a:ext uri="{C183D7F6-B498-43B3-948B-1728B52AA6E4}">
                <adec:decorative xmlns:adec="http://schemas.microsoft.com/office/drawing/2017/decorative" val="1"/>
              </a:ext>
            </a:extLst>
          </p:cNvPr>
          <p:cNvGraphicFramePr>
            <a:graphicFrameLocks noChangeAspect="1"/>
          </p:cNvGraphicFramePr>
          <p:nvPr/>
        </p:nvGraphicFramePr>
        <p:xfrm>
          <a:off x="5668617" y="2872826"/>
          <a:ext cx="304800" cy="254000"/>
        </p:xfrm>
        <a:graphic>
          <a:graphicData uri="http://schemas.openxmlformats.org/presentationml/2006/ole">
            <mc:AlternateContent xmlns:mc="http://schemas.openxmlformats.org/markup-compatibility/2006">
              <mc:Choice xmlns:v="urn:schemas-microsoft-com:vml" Requires="v">
                <p:oleObj name="Equation" r:id="rId4" imgW="304560" imgH="253800" progId="Equation.DSMT4">
                  <p:embed/>
                </p:oleObj>
              </mc:Choice>
              <mc:Fallback>
                <p:oleObj name="Equation" r:id="rId4" imgW="304560" imgH="253800" progId="Equation.DSMT4">
                  <p:embed/>
                  <p:pic>
                    <p:nvPicPr>
                      <p:cNvPr id="7" name="Object 6">
                        <a:extLst>
                          <a:ext uri="{FF2B5EF4-FFF2-40B4-BE49-F238E27FC236}">
                            <a16:creationId xmlns:a16="http://schemas.microsoft.com/office/drawing/2014/main" id="{70196BA4-6544-4B19-A931-EBEC36F07975}"/>
                          </a:ext>
                          <a:ext uri="{C183D7F6-B498-43B3-948B-1728B52AA6E4}">
                            <adec:decorative xmlns:adec="http://schemas.microsoft.com/office/drawing/2017/decorative" val="1"/>
                          </a:ext>
                        </a:extLst>
                      </p:cNvPr>
                      <p:cNvPicPr/>
                      <p:nvPr/>
                    </p:nvPicPr>
                    <p:blipFill>
                      <a:blip r:embed="rId3"/>
                      <a:stretch>
                        <a:fillRect/>
                      </a:stretch>
                    </p:blipFill>
                    <p:spPr>
                      <a:xfrm>
                        <a:off x="5668617" y="2872826"/>
                        <a:ext cx="304800" cy="254000"/>
                      </a:xfrm>
                      <a:prstGeom prst="rect">
                        <a:avLst/>
                      </a:prstGeom>
                      <a:solidFill>
                        <a:schemeClr val="bg1"/>
                      </a:solidFill>
                    </p:spPr>
                  </p:pic>
                </p:oleObj>
              </mc:Fallback>
            </mc:AlternateContent>
          </a:graphicData>
        </a:graphic>
      </p:graphicFrame>
      <p:graphicFrame>
        <p:nvGraphicFramePr>
          <p:cNvPr id="8" name="Object 7">
            <a:extLst>
              <a:ext uri="{FF2B5EF4-FFF2-40B4-BE49-F238E27FC236}">
                <a16:creationId xmlns:a16="http://schemas.microsoft.com/office/drawing/2014/main" id="{A176A288-A2D8-4A19-8BE7-9740F1CBB416}"/>
              </a:ext>
              <a:ext uri="{C183D7F6-B498-43B3-948B-1728B52AA6E4}">
                <adec:decorative xmlns:adec="http://schemas.microsoft.com/office/drawing/2017/decorative" val="1"/>
              </a:ext>
            </a:extLst>
          </p:cNvPr>
          <p:cNvGraphicFramePr>
            <a:graphicFrameLocks noChangeAspect="1"/>
          </p:cNvGraphicFramePr>
          <p:nvPr/>
        </p:nvGraphicFramePr>
        <p:xfrm>
          <a:off x="5679730" y="3321119"/>
          <a:ext cx="342900" cy="254000"/>
        </p:xfrm>
        <a:graphic>
          <a:graphicData uri="http://schemas.openxmlformats.org/presentationml/2006/ole">
            <mc:AlternateContent xmlns:mc="http://schemas.openxmlformats.org/markup-compatibility/2006">
              <mc:Choice xmlns:v="urn:schemas-microsoft-com:vml" Requires="v">
                <p:oleObj name="Equation" r:id="rId5" imgW="342720" imgH="253800" progId="Equation.DSMT4">
                  <p:embed/>
                </p:oleObj>
              </mc:Choice>
              <mc:Fallback>
                <p:oleObj name="Equation" r:id="rId5" imgW="342720" imgH="253800" progId="Equation.DSMT4">
                  <p:embed/>
                  <p:pic>
                    <p:nvPicPr>
                      <p:cNvPr id="8" name="Object 7">
                        <a:extLst>
                          <a:ext uri="{FF2B5EF4-FFF2-40B4-BE49-F238E27FC236}">
                            <a16:creationId xmlns:a16="http://schemas.microsoft.com/office/drawing/2014/main" id="{A176A288-A2D8-4A19-8BE7-9740F1CBB416}"/>
                          </a:ext>
                          <a:ext uri="{C183D7F6-B498-43B3-948B-1728B52AA6E4}">
                            <adec:decorative xmlns:adec="http://schemas.microsoft.com/office/drawing/2017/decorative" val="1"/>
                          </a:ext>
                        </a:extLst>
                      </p:cNvPr>
                      <p:cNvPicPr/>
                      <p:nvPr/>
                    </p:nvPicPr>
                    <p:blipFill>
                      <a:blip r:embed="rId6"/>
                      <a:stretch>
                        <a:fillRect/>
                      </a:stretch>
                    </p:blipFill>
                    <p:spPr>
                      <a:xfrm>
                        <a:off x="5679730" y="3321119"/>
                        <a:ext cx="342900" cy="254000"/>
                      </a:xfrm>
                      <a:prstGeom prst="rect">
                        <a:avLst/>
                      </a:prstGeom>
                      <a:solidFill>
                        <a:schemeClr val="bg1"/>
                      </a:solidFill>
                    </p:spPr>
                  </p:pic>
                </p:oleObj>
              </mc:Fallback>
            </mc:AlternateContent>
          </a:graphicData>
        </a:graphic>
      </p:graphicFrame>
      <p:graphicFrame>
        <p:nvGraphicFramePr>
          <p:cNvPr id="9" name="Object 8">
            <a:extLst>
              <a:ext uri="{FF2B5EF4-FFF2-40B4-BE49-F238E27FC236}">
                <a16:creationId xmlns:a16="http://schemas.microsoft.com/office/drawing/2014/main" id="{0C3802DD-8D75-4B9E-84BF-5B94A7BC3B60}"/>
              </a:ext>
              <a:ext uri="{C183D7F6-B498-43B3-948B-1728B52AA6E4}">
                <adec:decorative xmlns:adec="http://schemas.microsoft.com/office/drawing/2017/decorative" val="1"/>
              </a:ext>
            </a:extLst>
          </p:cNvPr>
          <p:cNvGraphicFramePr>
            <a:graphicFrameLocks noChangeAspect="1"/>
          </p:cNvGraphicFramePr>
          <p:nvPr/>
        </p:nvGraphicFramePr>
        <p:xfrm>
          <a:off x="5668617" y="3741114"/>
          <a:ext cx="304800" cy="254000"/>
        </p:xfrm>
        <a:graphic>
          <a:graphicData uri="http://schemas.openxmlformats.org/presentationml/2006/ole">
            <mc:AlternateContent xmlns:mc="http://schemas.openxmlformats.org/markup-compatibility/2006">
              <mc:Choice xmlns:v="urn:schemas-microsoft-com:vml" Requires="v">
                <p:oleObj name="Equation" r:id="rId7" imgW="304560" imgH="253800" progId="Equation.DSMT4">
                  <p:embed/>
                </p:oleObj>
              </mc:Choice>
              <mc:Fallback>
                <p:oleObj name="Equation" r:id="rId7" imgW="304560" imgH="253800" progId="Equation.DSMT4">
                  <p:embed/>
                  <p:pic>
                    <p:nvPicPr>
                      <p:cNvPr id="9" name="Object 8">
                        <a:extLst>
                          <a:ext uri="{FF2B5EF4-FFF2-40B4-BE49-F238E27FC236}">
                            <a16:creationId xmlns:a16="http://schemas.microsoft.com/office/drawing/2014/main" id="{0C3802DD-8D75-4B9E-84BF-5B94A7BC3B60}"/>
                          </a:ext>
                          <a:ext uri="{C183D7F6-B498-43B3-948B-1728B52AA6E4}">
                            <adec:decorative xmlns:adec="http://schemas.microsoft.com/office/drawing/2017/decorative" val="1"/>
                          </a:ext>
                        </a:extLst>
                      </p:cNvPr>
                      <p:cNvPicPr/>
                      <p:nvPr/>
                    </p:nvPicPr>
                    <p:blipFill>
                      <a:blip r:embed="rId3"/>
                      <a:stretch>
                        <a:fillRect/>
                      </a:stretch>
                    </p:blipFill>
                    <p:spPr>
                      <a:xfrm>
                        <a:off x="5668617" y="3741114"/>
                        <a:ext cx="304800" cy="254000"/>
                      </a:xfrm>
                      <a:prstGeom prst="rect">
                        <a:avLst/>
                      </a:prstGeom>
                      <a:solidFill>
                        <a:schemeClr val="bg1"/>
                      </a:solidFill>
                    </p:spPr>
                  </p:pic>
                </p:oleObj>
              </mc:Fallback>
            </mc:AlternateContent>
          </a:graphicData>
        </a:graphic>
      </p:graphicFrame>
      <p:graphicFrame>
        <p:nvGraphicFramePr>
          <p:cNvPr id="10" name="Object 9">
            <a:extLst>
              <a:ext uri="{FF2B5EF4-FFF2-40B4-BE49-F238E27FC236}">
                <a16:creationId xmlns:a16="http://schemas.microsoft.com/office/drawing/2014/main" id="{76794CF7-5DDD-4CB2-87B1-94F1011938DB}"/>
              </a:ext>
              <a:ext uri="{C183D7F6-B498-43B3-948B-1728B52AA6E4}">
                <adec:decorative xmlns:adec="http://schemas.microsoft.com/office/drawing/2017/decorative" val="1"/>
              </a:ext>
            </a:extLst>
          </p:cNvPr>
          <p:cNvGraphicFramePr>
            <a:graphicFrameLocks noChangeAspect="1"/>
          </p:cNvGraphicFramePr>
          <p:nvPr/>
        </p:nvGraphicFramePr>
        <p:xfrm>
          <a:off x="5679730" y="4183960"/>
          <a:ext cx="342900" cy="254000"/>
        </p:xfrm>
        <a:graphic>
          <a:graphicData uri="http://schemas.openxmlformats.org/presentationml/2006/ole">
            <mc:AlternateContent xmlns:mc="http://schemas.openxmlformats.org/markup-compatibility/2006">
              <mc:Choice xmlns:v="urn:schemas-microsoft-com:vml" Requires="v">
                <p:oleObj name="Equation" r:id="rId8" imgW="342720" imgH="253800" progId="Equation.DSMT4">
                  <p:embed/>
                </p:oleObj>
              </mc:Choice>
              <mc:Fallback>
                <p:oleObj name="Equation" r:id="rId8" imgW="342720" imgH="253800" progId="Equation.DSMT4">
                  <p:embed/>
                  <p:pic>
                    <p:nvPicPr>
                      <p:cNvPr id="10" name="Object 9">
                        <a:extLst>
                          <a:ext uri="{FF2B5EF4-FFF2-40B4-BE49-F238E27FC236}">
                            <a16:creationId xmlns:a16="http://schemas.microsoft.com/office/drawing/2014/main" id="{76794CF7-5DDD-4CB2-87B1-94F1011938DB}"/>
                          </a:ext>
                          <a:ext uri="{C183D7F6-B498-43B3-948B-1728B52AA6E4}">
                            <adec:decorative xmlns:adec="http://schemas.microsoft.com/office/drawing/2017/decorative" val="1"/>
                          </a:ext>
                        </a:extLst>
                      </p:cNvPr>
                      <p:cNvPicPr/>
                      <p:nvPr/>
                    </p:nvPicPr>
                    <p:blipFill>
                      <a:blip r:embed="rId6"/>
                      <a:stretch>
                        <a:fillRect/>
                      </a:stretch>
                    </p:blipFill>
                    <p:spPr>
                      <a:xfrm>
                        <a:off x="5679730" y="4183960"/>
                        <a:ext cx="342900" cy="254000"/>
                      </a:xfrm>
                      <a:prstGeom prst="rect">
                        <a:avLst/>
                      </a:prstGeom>
                      <a:solidFill>
                        <a:schemeClr val="bg1"/>
                      </a:solidFill>
                    </p:spPr>
                  </p:pic>
                </p:oleObj>
              </mc:Fallback>
            </mc:AlternateContent>
          </a:graphicData>
        </a:graphic>
      </p:graphicFrame>
      <p:graphicFrame>
        <p:nvGraphicFramePr>
          <p:cNvPr id="11" name="Object 10">
            <a:extLst>
              <a:ext uri="{FF2B5EF4-FFF2-40B4-BE49-F238E27FC236}">
                <a16:creationId xmlns:a16="http://schemas.microsoft.com/office/drawing/2014/main" id="{33DA1946-E812-482B-BA86-571282837A41}"/>
              </a:ext>
              <a:ext uri="{C183D7F6-B498-43B3-948B-1728B52AA6E4}">
                <adec:decorative xmlns:adec="http://schemas.microsoft.com/office/drawing/2017/decorative" val="1"/>
              </a:ext>
            </a:extLst>
          </p:cNvPr>
          <p:cNvGraphicFramePr>
            <a:graphicFrameLocks noChangeAspect="1"/>
          </p:cNvGraphicFramePr>
          <p:nvPr/>
        </p:nvGraphicFramePr>
        <p:xfrm>
          <a:off x="5673725" y="4575175"/>
          <a:ext cx="355600" cy="266700"/>
        </p:xfrm>
        <a:graphic>
          <a:graphicData uri="http://schemas.openxmlformats.org/presentationml/2006/ole">
            <mc:AlternateContent xmlns:mc="http://schemas.openxmlformats.org/markup-compatibility/2006">
              <mc:Choice xmlns:v="urn:schemas-microsoft-com:vml" Requires="v">
                <p:oleObj name="Equation" r:id="rId9" imgW="355320" imgH="266400" progId="Equation.DSMT4">
                  <p:embed/>
                </p:oleObj>
              </mc:Choice>
              <mc:Fallback>
                <p:oleObj name="Equation" r:id="rId9" imgW="355320" imgH="266400" progId="Equation.DSMT4">
                  <p:embed/>
                  <p:pic>
                    <p:nvPicPr>
                      <p:cNvPr id="11" name="Object 10">
                        <a:extLst>
                          <a:ext uri="{FF2B5EF4-FFF2-40B4-BE49-F238E27FC236}">
                            <a16:creationId xmlns:a16="http://schemas.microsoft.com/office/drawing/2014/main" id="{33DA1946-E812-482B-BA86-571282837A41}"/>
                          </a:ext>
                          <a:ext uri="{C183D7F6-B498-43B3-948B-1728B52AA6E4}">
                            <adec:decorative xmlns:adec="http://schemas.microsoft.com/office/drawing/2017/decorative" val="1"/>
                          </a:ext>
                        </a:extLst>
                      </p:cNvPr>
                      <p:cNvPicPr/>
                      <p:nvPr/>
                    </p:nvPicPr>
                    <p:blipFill>
                      <a:blip r:embed="rId10"/>
                      <a:stretch>
                        <a:fillRect/>
                      </a:stretch>
                    </p:blipFill>
                    <p:spPr>
                      <a:xfrm>
                        <a:off x="5673725" y="4575175"/>
                        <a:ext cx="355600" cy="2667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0092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FAA2-E1A4-47AC-9F25-BEA9EA37A48D}"/>
              </a:ext>
            </a:extLst>
          </p:cNvPr>
          <p:cNvSpPr>
            <a:spLocks noGrp="1"/>
          </p:cNvSpPr>
          <p:nvPr>
            <p:ph type="title"/>
          </p:nvPr>
        </p:nvSpPr>
        <p:spPr/>
        <p:txBody>
          <a:bodyPr/>
          <a:lstStyle/>
          <a:p>
            <a:r>
              <a:rPr lang="en-US" sz="3000" dirty="0">
                <a:solidFill>
                  <a:schemeClr val="bg2"/>
                </a:solidFill>
                <a:ea typeface="ＭＳ Ｐゴシック" charset="0"/>
              </a:rPr>
              <a:t>Example 16.4 Using Oxidation States to Identify Oxidation and Reduction </a:t>
            </a:r>
            <a:r>
              <a:rPr lang="en-US" sz="2000" b="0" dirty="0">
                <a:solidFill>
                  <a:schemeClr val="bg2"/>
                </a:solidFill>
                <a:ea typeface="ＭＳ Ｐゴシック" charset="0"/>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8A70A670-2B7E-4151-AD3A-6745E1FF3D8C}"/>
              </a:ext>
            </a:extLst>
          </p:cNvPr>
          <p:cNvSpPr>
            <a:spLocks noGrp="1"/>
          </p:cNvSpPr>
          <p:nvPr>
            <p:ph idx="1"/>
          </p:nvPr>
        </p:nvSpPr>
        <p:spPr>
          <a:xfrm>
            <a:off x="457200" y="1600201"/>
            <a:ext cx="8229600" cy="1219199"/>
          </a:xfrm>
        </p:spPr>
        <p:txBody>
          <a:bodyPr/>
          <a:lstStyle/>
          <a:p>
            <a:pPr marL="0" indent="0">
              <a:buNone/>
              <a:defRPr/>
            </a:pPr>
            <a:r>
              <a:rPr lang="en-US" sz="2600" dirty="0"/>
              <a:t>Use oxidation states to identify the element that is being oxidized and the element that is being reduced in the redox reaction.</a:t>
            </a:r>
          </a:p>
        </p:txBody>
      </p:sp>
      <p:graphicFrame>
        <p:nvGraphicFramePr>
          <p:cNvPr id="5" name="Object 4" descr="C ay, solid, + 2 H sub 2 O, liquid, yields C ay, O H sub 2, aqueous, + H sub 2, gas. ">
            <a:extLst>
              <a:ext uri="{FF2B5EF4-FFF2-40B4-BE49-F238E27FC236}">
                <a16:creationId xmlns:a16="http://schemas.microsoft.com/office/drawing/2014/main" id="{3F868E24-CF58-4158-8BB7-19F52764F1E8}"/>
              </a:ext>
            </a:extLst>
          </p:cNvPr>
          <p:cNvGraphicFramePr>
            <a:graphicFrameLocks noChangeAspect="1"/>
          </p:cNvGraphicFramePr>
          <p:nvPr/>
        </p:nvGraphicFramePr>
        <p:xfrm>
          <a:off x="1884873" y="2897410"/>
          <a:ext cx="5933054" cy="459177"/>
        </p:xfrm>
        <a:graphic>
          <a:graphicData uri="http://schemas.openxmlformats.org/presentationml/2006/ole">
            <mc:AlternateContent xmlns:mc="http://schemas.openxmlformats.org/markup-compatibility/2006">
              <mc:Choice xmlns:v="urn:schemas-microsoft-com:vml" Requires="v">
                <p:oleObj name="Equation" r:id="rId2" imgW="6235560" imgH="482400" progId="Equation.DSMT4">
                  <p:embed/>
                </p:oleObj>
              </mc:Choice>
              <mc:Fallback>
                <p:oleObj name="Equation" r:id="rId2" imgW="6235560" imgH="482400" progId="Equation.DSMT4">
                  <p:embed/>
                  <p:pic>
                    <p:nvPicPr>
                      <p:cNvPr id="5" name="Object 4" descr="C ay, solid, + 2 H sub 2 O, liquid, yields C ay, O H sub 2, aqueous, + H sub 2, gas. ">
                        <a:extLst>
                          <a:ext uri="{FF2B5EF4-FFF2-40B4-BE49-F238E27FC236}">
                            <a16:creationId xmlns:a16="http://schemas.microsoft.com/office/drawing/2014/main" id="{3F868E24-CF58-4158-8BB7-19F52764F1E8}"/>
                          </a:ext>
                        </a:extLst>
                      </p:cNvPr>
                      <p:cNvPicPr/>
                      <p:nvPr/>
                    </p:nvPicPr>
                    <p:blipFill>
                      <a:blip r:embed="rId3"/>
                      <a:stretch>
                        <a:fillRect/>
                      </a:stretch>
                    </p:blipFill>
                    <p:spPr>
                      <a:xfrm>
                        <a:off x="1884873" y="2897410"/>
                        <a:ext cx="5933054" cy="45917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82C1A20-B91E-4202-A722-E440D81284AF}"/>
              </a:ext>
            </a:extLst>
          </p:cNvPr>
          <p:cNvSpPr>
            <a:spLocks noGrp="1"/>
          </p:cNvSpPr>
          <p:nvPr>
            <p:ph sz="quarter" idx="13"/>
          </p:nvPr>
        </p:nvSpPr>
        <p:spPr>
          <a:xfrm>
            <a:off x="457200" y="3426420"/>
            <a:ext cx="8229600" cy="2974380"/>
          </a:xfrm>
        </p:spPr>
        <p:txBody>
          <a:bodyPr/>
          <a:lstStyle/>
          <a:p>
            <a:pPr marL="0" indent="0">
              <a:spcAft>
                <a:spcPts val="0"/>
              </a:spcAft>
              <a:buNone/>
              <a:defRPr/>
            </a:pPr>
            <a:r>
              <a:rPr lang="en-US" sz="2600" b="1" dirty="0">
                <a:ea typeface="ＭＳ Ｐゴシック" charset="0"/>
                <a:cs typeface="ＭＳ Ｐゴシック" charset="0"/>
              </a:rPr>
              <a:t>Solution</a:t>
            </a:r>
            <a:endParaRPr lang="en-US" sz="2600" dirty="0">
              <a:ea typeface="ＭＳ Ｐゴシック" charset="0"/>
              <a:cs typeface="ＭＳ Ｐゴシック" charset="0"/>
            </a:endParaRPr>
          </a:p>
          <a:p>
            <a:pPr marL="0" indent="0">
              <a:buNone/>
            </a:pPr>
            <a:r>
              <a:rPr lang="en-US" sz="2600" dirty="0"/>
              <a:t>Assign an oxidation state to each atom in the reaction. Ca increased in oxidation state; it was oxidized. H decreased in oxidation state; it was reduced. (Note that oxygen has the same oxidation state on both sides of the equation and was therefore neither oxidized nor reduced.)</a:t>
            </a:r>
          </a:p>
        </p:txBody>
      </p:sp>
    </p:spTree>
    <p:extLst>
      <p:ext uri="{BB962C8B-B14F-4D97-AF65-F5344CB8AC3E}">
        <p14:creationId xmlns:p14="http://schemas.microsoft.com/office/powerpoint/2010/main" val="131114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FAA2-E1A4-47AC-9F25-BEA9EA37A48D}"/>
              </a:ext>
            </a:extLst>
          </p:cNvPr>
          <p:cNvSpPr>
            <a:spLocks noGrp="1"/>
          </p:cNvSpPr>
          <p:nvPr>
            <p:ph type="title"/>
          </p:nvPr>
        </p:nvSpPr>
        <p:spPr/>
        <p:txBody>
          <a:bodyPr/>
          <a:lstStyle/>
          <a:p>
            <a:r>
              <a:rPr lang="en-US" sz="3000" dirty="0">
                <a:solidFill>
                  <a:schemeClr val="bg2"/>
                </a:solidFill>
                <a:ea typeface="ＭＳ Ｐゴシック" charset="0"/>
              </a:rPr>
              <a:t>Example 16.4 Using Oxidation States to Identify Oxidation and Reduction </a:t>
            </a:r>
            <a:r>
              <a:rPr lang="en-US" sz="2000" b="0" dirty="0">
                <a:solidFill>
                  <a:schemeClr val="bg2"/>
                </a:solidFill>
                <a:ea typeface="ＭＳ Ｐゴシック" charset="0"/>
              </a:rPr>
              <a:t>(2 of 2)</a:t>
            </a:r>
            <a:endParaRPr lang="en-US" sz="2000" b="0" dirty="0">
              <a:solidFill>
                <a:schemeClr val="bg2"/>
              </a:solidFill>
            </a:endParaRPr>
          </a:p>
        </p:txBody>
      </p:sp>
      <p:pic>
        <p:nvPicPr>
          <p:cNvPr id="9" name="Content Placeholder 8" descr="Oxidation states for the reaction C ay plus 2 H sub 2 O goes to C ay O H subscript 2 plus H sub 2. For long description in Notes pane, press F6.">
            <a:extLst>
              <a:ext uri="{FF2B5EF4-FFF2-40B4-BE49-F238E27FC236}">
                <a16:creationId xmlns:a16="http://schemas.microsoft.com/office/drawing/2014/main" id="{DF247DFB-CF9F-45C8-AB8F-769AA92968A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1127"/>
          <a:stretch/>
        </p:blipFill>
        <p:spPr>
          <a:xfrm>
            <a:off x="457200" y="3228440"/>
            <a:ext cx="8229600" cy="1269483"/>
          </a:xfrm>
          <a:prstGeom prst="rect">
            <a:avLst/>
          </a:prstGeom>
        </p:spPr>
      </p:pic>
    </p:spTree>
    <p:extLst>
      <p:ext uri="{BB962C8B-B14F-4D97-AF65-F5344CB8AC3E}">
        <p14:creationId xmlns:p14="http://schemas.microsoft.com/office/powerpoint/2010/main" val="123074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FAA2-E1A4-47AC-9F25-BEA9EA37A48D}"/>
              </a:ext>
            </a:extLst>
          </p:cNvPr>
          <p:cNvSpPr>
            <a:spLocks noGrp="1"/>
          </p:cNvSpPr>
          <p:nvPr>
            <p:ph type="title"/>
          </p:nvPr>
        </p:nvSpPr>
        <p:spPr/>
        <p:txBody>
          <a:bodyPr/>
          <a:lstStyle/>
          <a:p>
            <a:r>
              <a:rPr lang="en-US" sz="3200" dirty="0"/>
              <a:t>Skillbuilder 16.4 Using Oxidation States to Identify Oxidation and Reduction</a:t>
            </a:r>
            <a:endParaRPr lang="en-US" sz="3000" dirty="0">
              <a:solidFill>
                <a:schemeClr val="bg2"/>
              </a:solidFill>
            </a:endParaRPr>
          </a:p>
        </p:txBody>
      </p:sp>
      <p:sp>
        <p:nvSpPr>
          <p:cNvPr id="9" name="Content Placeholder 8">
            <a:extLst>
              <a:ext uri="{FF2B5EF4-FFF2-40B4-BE49-F238E27FC236}">
                <a16:creationId xmlns:a16="http://schemas.microsoft.com/office/drawing/2014/main" id="{AF0863CA-9DA0-47BA-92CA-A619E05C36D8}"/>
              </a:ext>
            </a:extLst>
          </p:cNvPr>
          <p:cNvSpPr>
            <a:spLocks noGrp="1"/>
          </p:cNvSpPr>
          <p:nvPr>
            <p:ph idx="1"/>
          </p:nvPr>
        </p:nvSpPr>
        <p:spPr/>
        <p:txBody>
          <a:bodyPr/>
          <a:lstStyle/>
          <a:p>
            <a:pPr marL="0" indent="0">
              <a:buNone/>
            </a:pPr>
            <a:r>
              <a:rPr lang="en-US" sz="2600" dirty="0"/>
              <a:t>Use oxidation states to identify the element that is being oxidized and the element that is being reduced in the redox reaction.</a:t>
            </a:r>
          </a:p>
        </p:txBody>
      </p:sp>
      <p:graphicFrame>
        <p:nvGraphicFramePr>
          <p:cNvPr id="10" name="Object 9" descr="S n, solid + 4 H N O sub 3, aqueous, yields S n O 2, solid, + 4 N O sub 2, gaseous, + 2 H sub 2 O, gaseous. ">
            <a:extLst>
              <a:ext uri="{FF2B5EF4-FFF2-40B4-BE49-F238E27FC236}">
                <a16:creationId xmlns:a16="http://schemas.microsoft.com/office/drawing/2014/main" id="{2D631E04-508B-441C-8560-CA3846567FD3}"/>
              </a:ext>
            </a:extLst>
          </p:cNvPr>
          <p:cNvGraphicFramePr>
            <a:graphicFrameLocks noChangeAspect="1"/>
          </p:cNvGraphicFramePr>
          <p:nvPr/>
        </p:nvGraphicFramePr>
        <p:xfrm>
          <a:off x="616171" y="3285768"/>
          <a:ext cx="7908484" cy="451565"/>
        </p:xfrm>
        <a:graphic>
          <a:graphicData uri="http://schemas.openxmlformats.org/presentationml/2006/ole">
            <mc:AlternateContent xmlns:mc="http://schemas.openxmlformats.org/markup-compatibility/2006">
              <mc:Choice xmlns:v="urn:schemas-microsoft-com:vml" Requires="v">
                <p:oleObj name="Equation" r:id="rId2" imgW="8229600" imgH="469800" progId="Equation.DSMT4">
                  <p:embed/>
                </p:oleObj>
              </mc:Choice>
              <mc:Fallback>
                <p:oleObj name="Equation" r:id="rId2" imgW="8229600" imgH="469800" progId="Equation.DSMT4">
                  <p:embed/>
                  <p:pic>
                    <p:nvPicPr>
                      <p:cNvPr id="10" name="Object 9" descr="S n, solid + 4 H N O sub 3, aqueous, yields S n O 2, solid, + 4 N O sub 2, gaseous, + 2 H sub 2 O, gaseous. ">
                        <a:extLst>
                          <a:ext uri="{FF2B5EF4-FFF2-40B4-BE49-F238E27FC236}">
                            <a16:creationId xmlns:a16="http://schemas.microsoft.com/office/drawing/2014/main" id="{2D631E04-508B-441C-8560-CA3846567FD3}"/>
                          </a:ext>
                        </a:extLst>
                      </p:cNvPr>
                      <p:cNvPicPr/>
                      <p:nvPr/>
                    </p:nvPicPr>
                    <p:blipFill>
                      <a:blip r:embed="rId3"/>
                      <a:stretch>
                        <a:fillRect/>
                      </a:stretch>
                    </p:blipFill>
                    <p:spPr>
                      <a:xfrm>
                        <a:off x="616171" y="3285768"/>
                        <a:ext cx="7908484" cy="45156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809523F-4426-456F-8490-830517B81DF3}"/>
              </a:ext>
            </a:extLst>
          </p:cNvPr>
          <p:cNvSpPr>
            <a:spLocks noGrp="1"/>
          </p:cNvSpPr>
          <p:nvPr>
            <p:ph sz="quarter" idx="13"/>
          </p:nvPr>
        </p:nvSpPr>
        <p:spPr>
          <a:xfrm>
            <a:off x="457200" y="4419600"/>
            <a:ext cx="8229600" cy="1066800"/>
          </a:xfrm>
        </p:spPr>
        <p:txBody>
          <a:bodyPr/>
          <a:lstStyle/>
          <a:p>
            <a:pPr marL="0" indent="0">
              <a:spcAft>
                <a:spcPts val="0"/>
              </a:spcAft>
              <a:buNone/>
              <a:defRPr/>
            </a:pPr>
            <a:r>
              <a:rPr lang="en-US" sz="2600" b="1" dirty="0">
                <a:cs typeface="Arial" pitchFamily="34" charset="0"/>
              </a:rPr>
              <a:t>For More Practice</a:t>
            </a:r>
          </a:p>
          <a:p>
            <a:pPr marL="0" indent="0">
              <a:buNone/>
              <a:defRPr/>
            </a:pPr>
            <a:r>
              <a:rPr lang="en-US" sz="2600" dirty="0"/>
              <a:t>Problems 57, 58, 59, 60.</a:t>
            </a:r>
          </a:p>
        </p:txBody>
      </p:sp>
    </p:spTree>
    <p:extLst>
      <p:ext uri="{BB962C8B-B14F-4D97-AF65-F5344CB8AC3E}">
        <p14:creationId xmlns:p14="http://schemas.microsoft.com/office/powerpoint/2010/main" val="332732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614C-B730-477B-819E-CF17CC3C7251}"/>
              </a:ext>
            </a:extLst>
          </p:cNvPr>
          <p:cNvSpPr>
            <a:spLocks noGrp="1"/>
          </p:cNvSpPr>
          <p:nvPr>
            <p:ph type="title"/>
          </p:nvPr>
        </p:nvSpPr>
        <p:spPr/>
        <p:txBody>
          <a:bodyPr/>
          <a:lstStyle/>
          <a:p>
            <a:r>
              <a:rPr lang="en-US" altLang="en-US" dirty="0">
                <a:solidFill>
                  <a:schemeClr val="bg2"/>
                </a:solidFill>
              </a:rPr>
              <a:t>The End of the Internal Combustion Engine?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0DFE5509-413D-4843-BB0A-205AB24D79F9}"/>
              </a:ext>
            </a:extLst>
          </p:cNvPr>
          <p:cNvSpPr>
            <a:spLocks noGrp="1"/>
          </p:cNvSpPr>
          <p:nvPr>
            <p:ph idx="1"/>
          </p:nvPr>
        </p:nvSpPr>
        <p:spPr>
          <a:xfrm>
            <a:off x="457200" y="1568932"/>
            <a:ext cx="4850296" cy="4679468"/>
          </a:xfrm>
        </p:spPr>
        <p:txBody>
          <a:bodyPr/>
          <a:lstStyle/>
          <a:p>
            <a:r>
              <a:rPr lang="en-US" altLang="en-US" sz="2600" dirty="0">
                <a:ea typeface="ヒラギノ角ゴ Pro W3" charset="-128"/>
              </a:rPr>
              <a:t>If our cars don’t </a:t>
            </a:r>
            <a:r>
              <a:rPr lang="en-US" altLang="ja-JP" sz="2600" dirty="0">
                <a:ea typeface="ヒラギノ角ゴ Pro W3" charset="-128"/>
              </a:rPr>
              <a:t>run on gasoline, what will fuel them?</a:t>
            </a:r>
          </a:p>
          <a:p>
            <a:r>
              <a:rPr lang="en-US" altLang="en-US" sz="2600" dirty="0">
                <a:ea typeface="ヒラギノ角ゴ Pro W3" charset="-128"/>
              </a:rPr>
              <a:t>New technologies include the use of </a:t>
            </a:r>
            <a:r>
              <a:rPr lang="en-US" altLang="en-US" sz="2600" b="1" dirty="0">
                <a:ea typeface="ヒラギノ角ゴ Pro W3" charset="-128"/>
              </a:rPr>
              <a:t>fuel cells</a:t>
            </a:r>
            <a:r>
              <a:rPr lang="en-US" altLang="en-US" sz="2600" dirty="0">
                <a:ea typeface="ヒラギノ角ゴ Pro W3" charset="-128"/>
              </a:rPr>
              <a:t> to power electric vehicles.</a:t>
            </a:r>
          </a:p>
          <a:p>
            <a:r>
              <a:rPr lang="en-US" altLang="en-US" sz="2600" dirty="0">
                <a:ea typeface="ヒラギノ角ゴ Pro W3" charset="-128"/>
              </a:rPr>
              <a:t>The electric motor is powered by hydrogen, stored as a compressed gas, and its only emission is water.</a:t>
            </a:r>
          </a:p>
        </p:txBody>
      </p:sp>
      <p:pic>
        <p:nvPicPr>
          <p:cNvPr id="7" name="Content Placeholder 6" descr="An image shows water molecules coming out of a car’s exhaust pipe as the car passes a sign that reads, “Out of business! No gas!”">
            <a:extLst>
              <a:ext uri="{FF2B5EF4-FFF2-40B4-BE49-F238E27FC236}">
                <a16:creationId xmlns:a16="http://schemas.microsoft.com/office/drawing/2014/main" id="{61BB951F-5AF2-42F2-9064-DB9E5D26BEA4}"/>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b="2224"/>
          <a:stretch/>
        </p:blipFill>
        <p:spPr>
          <a:xfrm>
            <a:off x="5714399" y="2000580"/>
            <a:ext cx="3014322" cy="3954121"/>
          </a:xfrm>
          <a:prstGeom prst="rect">
            <a:avLst/>
          </a:prstGeom>
        </p:spPr>
      </p:pic>
    </p:spTree>
    <p:extLst>
      <p:ext uri="{BB962C8B-B14F-4D97-AF65-F5344CB8AC3E}">
        <p14:creationId xmlns:p14="http://schemas.microsoft.com/office/powerpoint/2010/main" val="206146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4695-D0B2-422F-A9A2-5D8D76D79873}"/>
              </a:ext>
            </a:extLst>
          </p:cNvPr>
          <p:cNvSpPr>
            <a:spLocks noGrp="1"/>
          </p:cNvSpPr>
          <p:nvPr>
            <p:ph type="title"/>
          </p:nvPr>
        </p:nvSpPr>
        <p:spPr>
          <a:xfrm>
            <a:off x="457200" y="215372"/>
            <a:ext cx="8077200" cy="1097280"/>
          </a:xfrm>
        </p:spPr>
        <p:txBody>
          <a:bodyPr/>
          <a:lstStyle/>
          <a:p>
            <a:r>
              <a:rPr lang="en-US" altLang="en-US" dirty="0">
                <a:solidFill>
                  <a:schemeClr val="bg2"/>
                </a:solidFill>
              </a:rPr>
              <a:t>Everyday Chemistry: The Bleaching of Hair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3FC1BD92-B6D6-43DE-8BAE-5EEF7FE6D28D}"/>
              </a:ext>
            </a:extLst>
          </p:cNvPr>
          <p:cNvSpPr>
            <a:spLocks noGrp="1"/>
          </p:cNvSpPr>
          <p:nvPr>
            <p:ph sz="quarter" idx="13"/>
          </p:nvPr>
        </p:nvSpPr>
        <p:spPr>
          <a:xfrm>
            <a:off x="457200" y="1600200"/>
            <a:ext cx="3962400" cy="775252"/>
          </a:xfrm>
        </p:spPr>
        <p:txBody>
          <a:bodyPr/>
          <a:lstStyle/>
          <a:p>
            <a:r>
              <a:rPr lang="en-US" altLang="en-US" sz="2400" dirty="0">
                <a:ea typeface="ヒラギノ角ゴ Pro W3" charset="-128"/>
              </a:rPr>
              <a:t>Many home bleaching kits contain hydrogen peroxide</a:t>
            </a:r>
          </a:p>
        </p:txBody>
      </p:sp>
      <p:graphicFrame>
        <p:nvGraphicFramePr>
          <p:cNvPr id="8" name="Object 7" descr="H sub 2 O sub 2">
            <a:extLst>
              <a:ext uri="{FF2B5EF4-FFF2-40B4-BE49-F238E27FC236}">
                <a16:creationId xmlns:a16="http://schemas.microsoft.com/office/drawing/2014/main" id="{04685A51-A140-4F8F-A7D2-AD5B9BAD4DE9}"/>
              </a:ext>
            </a:extLst>
          </p:cNvPr>
          <p:cNvGraphicFramePr>
            <a:graphicFrameLocks noChangeAspect="1"/>
          </p:cNvGraphicFramePr>
          <p:nvPr/>
        </p:nvGraphicFramePr>
        <p:xfrm>
          <a:off x="4493392" y="1981200"/>
          <a:ext cx="923636" cy="388347"/>
        </p:xfrm>
        <a:graphic>
          <a:graphicData uri="http://schemas.openxmlformats.org/presentationml/2006/ole">
            <mc:AlternateContent xmlns:mc="http://schemas.openxmlformats.org/markup-compatibility/2006">
              <mc:Choice xmlns:v="urn:schemas-microsoft-com:vml" Requires="v">
                <p:oleObj name="Equation" r:id="rId2" imgW="1117440" imgH="469800" progId="Equation.DSMT4">
                  <p:embed/>
                </p:oleObj>
              </mc:Choice>
              <mc:Fallback>
                <p:oleObj name="Equation" r:id="rId2" imgW="1117440" imgH="469800" progId="Equation.DSMT4">
                  <p:embed/>
                  <p:pic>
                    <p:nvPicPr>
                      <p:cNvPr id="8" name="Object 7" descr="H sub 2 O sub 2">
                        <a:extLst>
                          <a:ext uri="{FF2B5EF4-FFF2-40B4-BE49-F238E27FC236}">
                            <a16:creationId xmlns:a16="http://schemas.microsoft.com/office/drawing/2014/main" id="{04685A51-A140-4F8F-A7D2-AD5B9BAD4DE9}"/>
                          </a:ext>
                        </a:extLst>
                      </p:cNvPr>
                      <p:cNvPicPr/>
                      <p:nvPr/>
                    </p:nvPicPr>
                    <p:blipFill>
                      <a:blip r:embed="rId3"/>
                      <a:stretch>
                        <a:fillRect/>
                      </a:stretch>
                    </p:blipFill>
                    <p:spPr>
                      <a:xfrm>
                        <a:off x="4493392" y="1981200"/>
                        <a:ext cx="923636" cy="38834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0761097-04F3-46DA-B400-D40B508894B6}"/>
              </a:ext>
            </a:extLst>
          </p:cNvPr>
          <p:cNvSpPr>
            <a:spLocks noGrp="1"/>
          </p:cNvSpPr>
          <p:nvPr>
            <p:ph sz="quarter" idx="14"/>
          </p:nvPr>
        </p:nvSpPr>
        <p:spPr>
          <a:xfrm>
            <a:off x="457200" y="2445026"/>
            <a:ext cx="4267200" cy="3849757"/>
          </a:xfrm>
        </p:spPr>
        <p:txBody>
          <a:bodyPr/>
          <a:lstStyle/>
          <a:p>
            <a:pPr marL="255600" indent="0">
              <a:buNone/>
            </a:pPr>
            <a:r>
              <a:rPr lang="en-US" altLang="en-US" sz="2400" dirty="0">
                <a:ea typeface="ヒラギノ角ゴ Pro W3" charset="-128"/>
              </a:rPr>
              <a:t>an oxidizing agent.</a:t>
            </a:r>
          </a:p>
          <a:p>
            <a:r>
              <a:rPr lang="en-US" altLang="en-US" sz="2400" dirty="0">
                <a:ea typeface="ヒラギノ角ゴ Pro W3" charset="-128"/>
              </a:rPr>
              <a:t>Hydrogen peroxide oxidizes melanin, the dark pigment that gives hair color. </a:t>
            </a:r>
          </a:p>
          <a:p>
            <a:r>
              <a:rPr lang="en-US" altLang="en-US" sz="2400" dirty="0">
                <a:ea typeface="ヒラギノ角ゴ Pro W3" charset="-128"/>
              </a:rPr>
              <a:t>Once melanin is oxidized, it no longer imparts a dark color to hair, leaving the hair with the familiar bleached look.</a:t>
            </a:r>
          </a:p>
        </p:txBody>
      </p:sp>
      <p:pic>
        <p:nvPicPr>
          <p:cNvPr id="9" name="Content Placeholder 8" descr="A photograph of a woman with bleached blond hair holding a small dog.">
            <a:extLst>
              <a:ext uri="{FF2B5EF4-FFF2-40B4-BE49-F238E27FC236}">
                <a16:creationId xmlns:a16="http://schemas.microsoft.com/office/drawing/2014/main" id="{11A8DFC7-6B9E-4BCD-928F-02C0CBE770F3}"/>
              </a:ext>
            </a:extLst>
          </p:cNvPr>
          <p:cNvPicPr>
            <a:picLocks noGrp="1" noChangeAspect="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5374178" y="2534869"/>
            <a:ext cx="3312622" cy="3670069"/>
          </a:xfrm>
          <a:prstGeom prst="rect">
            <a:avLst/>
          </a:prstGeom>
        </p:spPr>
      </p:pic>
    </p:spTree>
    <p:extLst>
      <p:ext uri="{BB962C8B-B14F-4D97-AF65-F5344CB8AC3E}">
        <p14:creationId xmlns:p14="http://schemas.microsoft.com/office/powerpoint/2010/main" val="529083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4695-D0B2-422F-A9A2-5D8D76D79873}"/>
              </a:ext>
            </a:extLst>
          </p:cNvPr>
          <p:cNvSpPr>
            <a:spLocks noGrp="1"/>
          </p:cNvSpPr>
          <p:nvPr>
            <p:ph type="title"/>
          </p:nvPr>
        </p:nvSpPr>
        <p:spPr>
          <a:xfrm>
            <a:off x="457200" y="215372"/>
            <a:ext cx="8109284" cy="1097280"/>
          </a:xfrm>
        </p:spPr>
        <p:txBody>
          <a:bodyPr/>
          <a:lstStyle/>
          <a:p>
            <a:r>
              <a:rPr lang="en-US" altLang="en-US" dirty="0">
                <a:solidFill>
                  <a:schemeClr val="bg2"/>
                </a:solidFill>
              </a:rPr>
              <a:t>Everyday Chemistry: The Bleaching of Hair </a:t>
            </a:r>
            <a:r>
              <a:rPr lang="en-US" altLang="en-US" sz="2000" b="0" dirty="0">
                <a:solidFill>
                  <a:schemeClr val="bg2"/>
                </a:solidFill>
              </a:rPr>
              <a:t>(2 of 2)</a:t>
            </a:r>
            <a:endParaRPr lang="en-US" sz="2000" b="0" dirty="0">
              <a:solidFill>
                <a:schemeClr val="bg2"/>
              </a:solidFill>
            </a:endParaRPr>
          </a:p>
        </p:txBody>
      </p:sp>
      <p:sp>
        <p:nvSpPr>
          <p:cNvPr id="5" name="Content Placeholder 4">
            <a:extLst>
              <a:ext uri="{FF2B5EF4-FFF2-40B4-BE49-F238E27FC236}">
                <a16:creationId xmlns:a16="http://schemas.microsoft.com/office/drawing/2014/main" id="{623EE8DF-9E30-400A-8267-AF78D52890EB}"/>
              </a:ext>
            </a:extLst>
          </p:cNvPr>
          <p:cNvSpPr>
            <a:spLocks noGrp="1"/>
          </p:cNvSpPr>
          <p:nvPr>
            <p:ph sz="quarter" idx="15"/>
          </p:nvPr>
        </p:nvSpPr>
        <p:spPr>
          <a:xfrm>
            <a:off x="457200" y="1524000"/>
            <a:ext cx="8229600" cy="2133600"/>
          </a:xfrm>
        </p:spPr>
        <p:txBody>
          <a:bodyPr/>
          <a:lstStyle/>
          <a:p>
            <a:r>
              <a:rPr lang="en-US" altLang="en-US" sz="2600" dirty="0">
                <a:ea typeface="ヒラギノ角ゴ Pro W3" charset="-128"/>
              </a:rPr>
              <a:t>Hydrogen peroxide also oxidizes the protein molecules in hair that contain —SH groups called </a:t>
            </a:r>
            <a:r>
              <a:rPr lang="en-US" altLang="en-US" sz="2600" b="1" dirty="0">
                <a:ea typeface="ヒラギノ角ゴ Pro W3" charset="-128"/>
              </a:rPr>
              <a:t>thiols</a:t>
            </a:r>
            <a:r>
              <a:rPr lang="en-US" altLang="en-US" sz="2600" dirty="0">
                <a:ea typeface="ヒラギノ角ゴ Pro W3" charset="-128"/>
              </a:rPr>
              <a:t>. </a:t>
            </a:r>
          </a:p>
          <a:p>
            <a:r>
              <a:rPr lang="en-US" altLang="en-US" sz="2600" dirty="0">
                <a:ea typeface="ヒラギノ角ゴ Pro W3" charset="-128"/>
              </a:rPr>
              <a:t>Thiols are normally slippery. Hydrogen peroxide oxidizes these thiol groups to sulfonic acid groups, —</a:t>
            </a:r>
            <a:endParaRPr lang="en-US" sz="2600" dirty="0"/>
          </a:p>
        </p:txBody>
      </p:sp>
      <p:graphicFrame>
        <p:nvGraphicFramePr>
          <p:cNvPr id="14" name="Object 13" descr="S O sub 3 H">
            <a:extLst>
              <a:ext uri="{FF2B5EF4-FFF2-40B4-BE49-F238E27FC236}">
                <a16:creationId xmlns:a16="http://schemas.microsoft.com/office/drawing/2014/main" id="{F79D2EC7-6199-4754-93E8-0943D4037BC3}"/>
              </a:ext>
            </a:extLst>
          </p:cNvPr>
          <p:cNvGraphicFramePr>
            <a:graphicFrameLocks noChangeAspect="1"/>
          </p:cNvGraphicFramePr>
          <p:nvPr>
            <p:extLst>
              <p:ext uri="{D42A27DB-BD31-4B8C-83A1-F6EECF244321}">
                <p14:modId xmlns:p14="http://schemas.microsoft.com/office/powerpoint/2010/main" val="3813760286"/>
              </p:ext>
            </p:extLst>
          </p:nvPr>
        </p:nvGraphicFramePr>
        <p:xfrm>
          <a:off x="685800" y="3718302"/>
          <a:ext cx="927100" cy="393700"/>
        </p:xfrm>
        <a:graphic>
          <a:graphicData uri="http://schemas.openxmlformats.org/presentationml/2006/ole">
            <mc:AlternateContent xmlns:mc="http://schemas.openxmlformats.org/markup-compatibility/2006">
              <mc:Choice xmlns:v="urn:schemas-microsoft-com:vml" Requires="v">
                <p:oleObj name="Equation" r:id="rId3" imgW="927000" imgH="393480" progId="Equation.DSMT4">
                  <p:embed/>
                </p:oleObj>
              </mc:Choice>
              <mc:Fallback>
                <p:oleObj name="Equation" r:id="rId3" imgW="927000" imgH="393480" progId="Equation.DSMT4">
                  <p:embed/>
                  <p:pic>
                    <p:nvPicPr>
                      <p:cNvPr id="14" name="Object 13" descr="S O 3 H">
                        <a:extLst>
                          <a:ext uri="{FF2B5EF4-FFF2-40B4-BE49-F238E27FC236}">
                            <a16:creationId xmlns:a16="http://schemas.microsoft.com/office/drawing/2014/main" id="{F79D2EC7-6199-4754-93E8-0943D4037BC3}"/>
                          </a:ext>
                        </a:extLst>
                      </p:cNvPr>
                      <p:cNvPicPr/>
                      <p:nvPr/>
                    </p:nvPicPr>
                    <p:blipFill>
                      <a:blip r:embed="rId4"/>
                      <a:stretch>
                        <a:fillRect/>
                      </a:stretch>
                    </p:blipFill>
                    <p:spPr>
                      <a:xfrm>
                        <a:off x="685800" y="3718302"/>
                        <a:ext cx="927100" cy="3937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79C01EC-51D7-4328-86E2-3F6ACCCB32FC}"/>
              </a:ext>
            </a:extLst>
          </p:cNvPr>
          <p:cNvSpPr>
            <a:spLocks noGrp="1"/>
          </p:cNvSpPr>
          <p:nvPr>
            <p:ph sz="quarter" idx="16"/>
          </p:nvPr>
        </p:nvSpPr>
        <p:spPr>
          <a:xfrm>
            <a:off x="1752600" y="3673098"/>
            <a:ext cx="6019800" cy="393323"/>
          </a:xfrm>
        </p:spPr>
        <p:txBody>
          <a:bodyPr/>
          <a:lstStyle/>
          <a:p>
            <a:pPr marL="0" indent="0">
              <a:buNone/>
            </a:pPr>
            <a:r>
              <a:rPr lang="en-US" altLang="en-US" sz="2600" dirty="0">
                <a:ea typeface="ヒラギノ角ゴ Pro W3" charset="-128"/>
              </a:rPr>
              <a:t>Sulfonic acid groups are stickier, causing</a:t>
            </a:r>
            <a:endParaRPr lang="en-US" sz="2600" dirty="0"/>
          </a:p>
        </p:txBody>
      </p:sp>
      <p:sp>
        <p:nvSpPr>
          <p:cNvPr id="7" name="Content Placeholder 6">
            <a:extLst>
              <a:ext uri="{FF2B5EF4-FFF2-40B4-BE49-F238E27FC236}">
                <a16:creationId xmlns:a16="http://schemas.microsoft.com/office/drawing/2014/main" id="{E6990D94-D26D-405C-B258-75BFB53BE0B6}"/>
              </a:ext>
            </a:extLst>
          </p:cNvPr>
          <p:cNvSpPr>
            <a:spLocks noGrp="1"/>
          </p:cNvSpPr>
          <p:nvPr>
            <p:ph sz="quarter" idx="17"/>
          </p:nvPr>
        </p:nvSpPr>
        <p:spPr>
          <a:xfrm>
            <a:off x="701298" y="4124325"/>
            <a:ext cx="5257800" cy="371475"/>
          </a:xfrm>
        </p:spPr>
        <p:txBody>
          <a:bodyPr/>
          <a:lstStyle/>
          <a:p>
            <a:pPr marL="0" indent="0">
              <a:buNone/>
            </a:pPr>
            <a:r>
              <a:rPr lang="en-US" altLang="en-US" sz="2600" dirty="0">
                <a:ea typeface="ヒラギノ角ゴ Pro W3" charset="-128"/>
              </a:rPr>
              <a:t>bleached hair to tangle more easily.</a:t>
            </a:r>
            <a:endParaRPr lang="en-US" sz="2600" dirty="0"/>
          </a:p>
        </p:txBody>
      </p:sp>
    </p:spTree>
    <p:extLst>
      <p:ext uri="{BB962C8B-B14F-4D97-AF65-F5344CB8AC3E}">
        <p14:creationId xmlns:p14="http://schemas.microsoft.com/office/powerpoint/2010/main" val="117519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D07E-C1AE-43C1-BF5E-229C159E7C82}"/>
              </a:ext>
            </a:extLst>
          </p:cNvPr>
          <p:cNvSpPr>
            <a:spLocks noGrp="1"/>
          </p:cNvSpPr>
          <p:nvPr>
            <p:ph type="title"/>
          </p:nvPr>
        </p:nvSpPr>
        <p:spPr/>
        <p:txBody>
          <a:bodyPr/>
          <a:lstStyle/>
          <a:p>
            <a:r>
              <a:rPr lang="en-US" altLang="en-US" dirty="0">
                <a:solidFill>
                  <a:schemeClr val="bg2"/>
                </a:solidFill>
              </a:rPr>
              <a:t>Balancing Redox Equations </a:t>
            </a:r>
            <a:r>
              <a:rPr lang="en-US" altLang="en-US" sz="2000" b="0" dirty="0">
                <a:solidFill>
                  <a:schemeClr val="bg2"/>
                </a:solidFill>
              </a:rPr>
              <a:t>(1 of 7)</a:t>
            </a:r>
            <a:endParaRPr lang="en-US" sz="2000" b="0" dirty="0">
              <a:solidFill>
                <a:schemeClr val="bg2"/>
              </a:solidFill>
            </a:endParaRPr>
          </a:p>
        </p:txBody>
      </p:sp>
      <p:sp>
        <p:nvSpPr>
          <p:cNvPr id="3" name="Content Placeholder 2">
            <a:extLst>
              <a:ext uri="{FF2B5EF4-FFF2-40B4-BE49-F238E27FC236}">
                <a16:creationId xmlns:a16="http://schemas.microsoft.com/office/drawing/2014/main" id="{8BF29885-1F99-49E7-B9F8-B8525355EF86}"/>
              </a:ext>
            </a:extLst>
          </p:cNvPr>
          <p:cNvSpPr>
            <a:spLocks noGrp="1"/>
          </p:cNvSpPr>
          <p:nvPr>
            <p:ph idx="1"/>
          </p:nvPr>
        </p:nvSpPr>
        <p:spPr/>
        <p:txBody>
          <a:bodyPr/>
          <a:lstStyle/>
          <a:p>
            <a:pPr>
              <a:defRPr/>
            </a:pPr>
            <a:r>
              <a:rPr lang="en-US" sz="2600" dirty="0"/>
              <a:t>Redox reactions occurring in aqueous solutions are usually </a:t>
            </a:r>
            <a:r>
              <a:rPr lang="en-US" sz="2600" b="1" dirty="0"/>
              <a:t>difficult to balance by inspection</a:t>
            </a:r>
            <a:r>
              <a:rPr lang="en-US" sz="2600" dirty="0"/>
              <a:t> and require a special procedure called the </a:t>
            </a:r>
            <a:r>
              <a:rPr lang="en-US" sz="2600" b="1" dirty="0"/>
              <a:t>half-reaction method of balancing</a:t>
            </a:r>
            <a:r>
              <a:rPr lang="en-US" sz="2600" i="1" dirty="0"/>
              <a:t>.</a:t>
            </a:r>
            <a:endParaRPr lang="en-US" sz="2600" dirty="0"/>
          </a:p>
          <a:p>
            <a:pPr>
              <a:defRPr/>
            </a:pPr>
            <a:r>
              <a:rPr lang="en-US" sz="2600" dirty="0"/>
              <a:t>In this procedure, the overall equation is broken down into two </a:t>
            </a:r>
            <a:r>
              <a:rPr lang="en-US" sz="2600" b="1" dirty="0"/>
              <a:t>half-reactions:</a:t>
            </a:r>
            <a:r>
              <a:rPr lang="en-US" sz="2600" dirty="0"/>
              <a:t> one for oxidation and one for reduction.</a:t>
            </a:r>
          </a:p>
          <a:p>
            <a:pPr>
              <a:defRPr/>
            </a:pPr>
            <a:r>
              <a:rPr lang="en-US" sz="2600" dirty="0"/>
              <a:t>The half-reactions are balanced individually and then added together.</a:t>
            </a:r>
          </a:p>
        </p:txBody>
      </p:sp>
    </p:spTree>
    <p:extLst>
      <p:ext uri="{BB962C8B-B14F-4D97-AF65-F5344CB8AC3E}">
        <p14:creationId xmlns:p14="http://schemas.microsoft.com/office/powerpoint/2010/main" val="267712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B132-1683-42D1-8895-57EE7C03C12C}"/>
              </a:ext>
            </a:extLst>
          </p:cNvPr>
          <p:cNvSpPr>
            <a:spLocks noGrp="1"/>
          </p:cNvSpPr>
          <p:nvPr>
            <p:ph type="title"/>
          </p:nvPr>
        </p:nvSpPr>
        <p:spPr/>
        <p:txBody>
          <a:bodyPr/>
          <a:lstStyle/>
          <a:p>
            <a:r>
              <a:rPr lang="en-US" altLang="en-US" dirty="0">
                <a:solidFill>
                  <a:schemeClr val="bg2"/>
                </a:solidFill>
              </a:rPr>
              <a:t>Balancing Redox Equations </a:t>
            </a:r>
            <a:r>
              <a:rPr lang="en-US" altLang="en-US" sz="2000" b="0" dirty="0">
                <a:solidFill>
                  <a:schemeClr val="bg2"/>
                </a:solidFill>
              </a:rPr>
              <a:t>(2 of 7)</a:t>
            </a:r>
            <a:endParaRPr lang="en-US" sz="2000" dirty="0">
              <a:solidFill>
                <a:schemeClr val="bg2"/>
              </a:solidFill>
            </a:endParaRPr>
          </a:p>
        </p:txBody>
      </p:sp>
      <p:sp>
        <p:nvSpPr>
          <p:cNvPr id="3" name="Content Placeholder 2">
            <a:extLst>
              <a:ext uri="{FF2B5EF4-FFF2-40B4-BE49-F238E27FC236}">
                <a16:creationId xmlns:a16="http://schemas.microsoft.com/office/drawing/2014/main" id="{B77A1CDA-44AE-4CBC-BBC8-A346E5CEE8B6}"/>
              </a:ext>
            </a:extLst>
          </p:cNvPr>
          <p:cNvSpPr>
            <a:spLocks noGrp="1"/>
          </p:cNvSpPr>
          <p:nvPr>
            <p:ph idx="1"/>
          </p:nvPr>
        </p:nvSpPr>
        <p:spPr/>
        <p:txBody>
          <a:bodyPr/>
          <a:lstStyle/>
          <a:p>
            <a:pPr marL="256032" indent="-256032"/>
            <a:r>
              <a:rPr lang="en-US" altLang="en-US" sz="2600" dirty="0">
                <a:ea typeface="ヒラギノ角ゴ Pro W3" charset="-128"/>
              </a:rPr>
              <a:t>Assign oxidation numbers to all atoms to determine what is being oxidized and what is being reduced.</a:t>
            </a:r>
            <a:endParaRPr lang="en-US" sz="2600" dirty="0"/>
          </a:p>
        </p:txBody>
      </p:sp>
      <p:pic>
        <p:nvPicPr>
          <p:cNvPr id="8" name="Content Placeholder 7" descr="Oxidation states for the reaction Ay l plus Ay g plus goes to Ay l superscript 3 plus, plus Ay g.  For long description in Notes pane, press F6.">
            <a:extLst>
              <a:ext uri="{FF2B5EF4-FFF2-40B4-BE49-F238E27FC236}">
                <a16:creationId xmlns:a16="http://schemas.microsoft.com/office/drawing/2014/main" id="{00BC8D03-A14E-4CB3-AAC8-E24920CE47F2}"/>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b="9388"/>
          <a:stretch/>
        </p:blipFill>
        <p:spPr>
          <a:xfrm>
            <a:off x="1168513" y="2652558"/>
            <a:ext cx="6503785" cy="1136548"/>
          </a:xfrm>
          <a:prstGeom prst="rect">
            <a:avLst/>
          </a:prstGeom>
        </p:spPr>
      </p:pic>
      <p:sp>
        <p:nvSpPr>
          <p:cNvPr id="4" name="Content Placeholder 3">
            <a:extLst>
              <a:ext uri="{FF2B5EF4-FFF2-40B4-BE49-F238E27FC236}">
                <a16:creationId xmlns:a16="http://schemas.microsoft.com/office/drawing/2014/main" id="{F0EE741F-21E1-4443-BA3B-745870B591AF}"/>
              </a:ext>
            </a:extLst>
          </p:cNvPr>
          <p:cNvSpPr>
            <a:spLocks noGrp="1"/>
          </p:cNvSpPr>
          <p:nvPr>
            <p:ph idx="13"/>
          </p:nvPr>
        </p:nvSpPr>
        <p:spPr>
          <a:xfrm>
            <a:off x="457200" y="4056748"/>
            <a:ext cx="8229600" cy="896252"/>
          </a:xfrm>
        </p:spPr>
        <p:txBody>
          <a:bodyPr/>
          <a:lstStyle/>
          <a:p>
            <a:r>
              <a:rPr lang="en-US" altLang="en-US" sz="2600" dirty="0">
                <a:ea typeface="ヒラギノ角ゴ Pro W3" charset="-128"/>
              </a:rPr>
              <a:t>Divide the reaction into two half-reactions, one for oxidation and one for reduction.</a:t>
            </a:r>
            <a:endParaRPr lang="en-US" sz="2600" dirty="0"/>
          </a:p>
        </p:txBody>
      </p:sp>
      <p:graphicFrame>
        <p:nvGraphicFramePr>
          <p:cNvPr id="5" name="Object 4" descr="Oxidation: Ay l, solid, yields A l, super 3 plus, aqueous. Reduction: Ay g, plus aqueous, yields A g solid.">
            <a:extLst>
              <a:ext uri="{FF2B5EF4-FFF2-40B4-BE49-F238E27FC236}">
                <a16:creationId xmlns:a16="http://schemas.microsoft.com/office/drawing/2014/main" id="{21223C39-F4BF-47F8-951E-C5A4129117A0}"/>
              </a:ext>
            </a:extLst>
          </p:cNvPr>
          <p:cNvGraphicFramePr>
            <a:graphicFrameLocks noChangeAspect="1"/>
          </p:cNvGraphicFramePr>
          <p:nvPr/>
        </p:nvGraphicFramePr>
        <p:xfrm>
          <a:off x="2328718" y="5257800"/>
          <a:ext cx="3902364" cy="889000"/>
        </p:xfrm>
        <a:graphic>
          <a:graphicData uri="http://schemas.openxmlformats.org/presentationml/2006/ole">
            <mc:AlternateContent xmlns:mc="http://schemas.openxmlformats.org/markup-compatibility/2006">
              <mc:Choice xmlns:v="urn:schemas-microsoft-com:vml" Requires="v">
                <p:oleObj name="Equation" r:id="rId4" imgW="4292280" imgH="977760" progId="Equation.DSMT4">
                  <p:embed/>
                </p:oleObj>
              </mc:Choice>
              <mc:Fallback>
                <p:oleObj name="Equation" r:id="rId4" imgW="4292280" imgH="977760" progId="Equation.DSMT4">
                  <p:embed/>
                  <p:pic>
                    <p:nvPicPr>
                      <p:cNvPr id="5" name="Object 4" descr="Oxidation: Ay l, solid, yields A l, super 3 plus, aqueous. Reduction: Ay g, plus aqueous, yields A g solid.">
                        <a:extLst>
                          <a:ext uri="{FF2B5EF4-FFF2-40B4-BE49-F238E27FC236}">
                            <a16:creationId xmlns:a16="http://schemas.microsoft.com/office/drawing/2014/main" id="{21223C39-F4BF-47F8-951E-C5A4129117A0}"/>
                          </a:ext>
                        </a:extLst>
                      </p:cNvPr>
                      <p:cNvPicPr/>
                      <p:nvPr/>
                    </p:nvPicPr>
                    <p:blipFill>
                      <a:blip r:embed="rId5"/>
                      <a:stretch>
                        <a:fillRect/>
                      </a:stretch>
                    </p:blipFill>
                    <p:spPr>
                      <a:xfrm>
                        <a:off x="2328718" y="5257800"/>
                        <a:ext cx="3902364" cy="889000"/>
                      </a:xfrm>
                      <a:prstGeom prst="rect">
                        <a:avLst/>
                      </a:prstGeom>
                    </p:spPr>
                  </p:pic>
                </p:oleObj>
              </mc:Fallback>
            </mc:AlternateContent>
          </a:graphicData>
        </a:graphic>
      </p:graphicFrame>
    </p:spTree>
    <p:extLst>
      <p:ext uri="{BB962C8B-B14F-4D97-AF65-F5344CB8AC3E}">
        <p14:creationId xmlns:p14="http://schemas.microsoft.com/office/powerpoint/2010/main" val="9564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809E-8DB2-4557-A553-20ECB92BFBE3}"/>
              </a:ext>
            </a:extLst>
          </p:cNvPr>
          <p:cNvSpPr>
            <a:spLocks noGrp="1"/>
          </p:cNvSpPr>
          <p:nvPr>
            <p:ph type="title"/>
          </p:nvPr>
        </p:nvSpPr>
        <p:spPr/>
        <p:txBody>
          <a:bodyPr/>
          <a:lstStyle/>
          <a:p>
            <a:r>
              <a:rPr lang="en-US" altLang="en-US" dirty="0">
                <a:solidFill>
                  <a:schemeClr val="bg2"/>
                </a:solidFill>
              </a:rPr>
              <a:t>Balancing Redox Equations </a:t>
            </a:r>
            <a:r>
              <a:rPr lang="en-US" altLang="en-US" sz="2000" b="0" dirty="0">
                <a:solidFill>
                  <a:schemeClr val="bg2"/>
                </a:solidFill>
              </a:rPr>
              <a:t>(3 of 7)</a:t>
            </a:r>
            <a:endParaRPr lang="en-US" sz="2000" dirty="0">
              <a:solidFill>
                <a:schemeClr val="bg2"/>
              </a:solidFill>
            </a:endParaRPr>
          </a:p>
        </p:txBody>
      </p:sp>
      <p:sp>
        <p:nvSpPr>
          <p:cNvPr id="3" name="Content Placeholder 2">
            <a:extLst>
              <a:ext uri="{FF2B5EF4-FFF2-40B4-BE49-F238E27FC236}">
                <a16:creationId xmlns:a16="http://schemas.microsoft.com/office/drawing/2014/main" id="{5B05DCCE-AD9D-4F8A-860E-00C12487E642}"/>
              </a:ext>
            </a:extLst>
          </p:cNvPr>
          <p:cNvSpPr>
            <a:spLocks noGrp="1"/>
          </p:cNvSpPr>
          <p:nvPr>
            <p:ph idx="1"/>
          </p:nvPr>
        </p:nvSpPr>
        <p:spPr>
          <a:xfrm>
            <a:off x="457200" y="1600200"/>
            <a:ext cx="8229600" cy="3581400"/>
          </a:xfrm>
        </p:spPr>
        <p:txBody>
          <a:bodyPr/>
          <a:lstStyle/>
          <a:p>
            <a:pPr marL="256032" indent="-256032">
              <a:buSzPct val="100000"/>
            </a:pPr>
            <a:r>
              <a:rPr lang="en-US" altLang="en-US" sz="2600" dirty="0">
                <a:ea typeface="ヒラギノ角ゴ Pro W3" charset="-128"/>
              </a:rPr>
              <a:t>In this case, the half-reactions are already balanced with respect to mass—the number of each type of atom on both sides of each half-reaction is the same. </a:t>
            </a:r>
          </a:p>
          <a:p>
            <a:pPr marL="256032" indent="-256032">
              <a:buSzPct val="100000"/>
            </a:pPr>
            <a:r>
              <a:rPr lang="en-US" altLang="en-US" sz="2600" dirty="0">
                <a:ea typeface="ヒラギノ角ゴ Pro W3" charset="-128"/>
              </a:rPr>
              <a:t>However, the equations are not balanced with respect to charge. </a:t>
            </a:r>
          </a:p>
          <a:p>
            <a:pPr marL="256032" indent="-256032">
              <a:buSzPct val="100000"/>
            </a:pPr>
            <a:r>
              <a:rPr lang="en-US" altLang="en-US" sz="2600" dirty="0">
                <a:ea typeface="ヒラギノ角ゴ Pro W3" charset="-128"/>
              </a:rPr>
              <a:t>We balance the charge of each half-reaction individually by adding the appropriate number of electrons to make the charges on both sides equal.</a:t>
            </a:r>
            <a:endParaRPr lang="en-US" sz="2600" dirty="0"/>
          </a:p>
        </p:txBody>
      </p:sp>
      <p:graphicFrame>
        <p:nvGraphicFramePr>
          <p:cNvPr id="5" name="Object 4" descr="Ay l, solid, yields Ay l, super 3 plus, aqueous, + 3 e minus. 1 e minus Ay g plus, aqueous yields Ay g, solid. Zero charge on both sides of both equations. ">
            <a:extLst>
              <a:ext uri="{FF2B5EF4-FFF2-40B4-BE49-F238E27FC236}">
                <a16:creationId xmlns:a16="http://schemas.microsoft.com/office/drawing/2014/main" id="{D46F607C-F600-4947-8E88-7C47BAA04C3B}"/>
              </a:ext>
            </a:extLst>
          </p:cNvPr>
          <p:cNvGraphicFramePr>
            <a:graphicFrameLocks noChangeAspect="1"/>
          </p:cNvGraphicFramePr>
          <p:nvPr/>
        </p:nvGraphicFramePr>
        <p:xfrm>
          <a:off x="914400" y="5257800"/>
          <a:ext cx="7420306" cy="1012969"/>
        </p:xfrm>
        <a:graphic>
          <a:graphicData uri="http://schemas.openxmlformats.org/presentationml/2006/ole">
            <mc:AlternateContent xmlns:mc="http://schemas.openxmlformats.org/markup-compatibility/2006">
              <mc:Choice xmlns:v="urn:schemas-microsoft-com:vml" Requires="v">
                <p:oleObj name="Equation" r:id="rId2" imgW="7721280" imgH="1054080" progId="Equation.DSMT4">
                  <p:embed/>
                </p:oleObj>
              </mc:Choice>
              <mc:Fallback>
                <p:oleObj name="Equation" r:id="rId2" imgW="7721280" imgH="1054080" progId="Equation.DSMT4">
                  <p:embed/>
                  <p:pic>
                    <p:nvPicPr>
                      <p:cNvPr id="5" name="Object 4" descr="Ay l, solid, yields Ay l, super 3 plus, aqueous, + 3 e minus. 1 e minus Ay g plus, aqueous yields Ay g, solid. Zero charge on both sides of both equations. ">
                        <a:extLst>
                          <a:ext uri="{FF2B5EF4-FFF2-40B4-BE49-F238E27FC236}">
                            <a16:creationId xmlns:a16="http://schemas.microsoft.com/office/drawing/2014/main" id="{D46F607C-F600-4947-8E88-7C47BAA04C3B}"/>
                          </a:ext>
                        </a:extLst>
                      </p:cNvPr>
                      <p:cNvPicPr/>
                      <p:nvPr/>
                    </p:nvPicPr>
                    <p:blipFill>
                      <a:blip r:embed="rId3"/>
                      <a:stretch>
                        <a:fillRect/>
                      </a:stretch>
                    </p:blipFill>
                    <p:spPr>
                      <a:xfrm>
                        <a:off x="914400" y="5257800"/>
                        <a:ext cx="7420306" cy="1012969"/>
                      </a:xfrm>
                      <a:prstGeom prst="rect">
                        <a:avLst/>
                      </a:prstGeom>
                    </p:spPr>
                  </p:pic>
                </p:oleObj>
              </mc:Fallback>
            </mc:AlternateContent>
          </a:graphicData>
        </a:graphic>
      </p:graphicFrame>
    </p:spTree>
    <p:extLst>
      <p:ext uri="{BB962C8B-B14F-4D97-AF65-F5344CB8AC3E}">
        <p14:creationId xmlns:p14="http://schemas.microsoft.com/office/powerpoint/2010/main" val="260013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5224-5142-43E9-B149-36E10CCC5F06}"/>
              </a:ext>
            </a:extLst>
          </p:cNvPr>
          <p:cNvSpPr>
            <a:spLocks noGrp="1"/>
          </p:cNvSpPr>
          <p:nvPr>
            <p:ph type="title"/>
          </p:nvPr>
        </p:nvSpPr>
        <p:spPr/>
        <p:txBody>
          <a:bodyPr/>
          <a:lstStyle/>
          <a:p>
            <a:r>
              <a:rPr lang="en-US" altLang="en-US" dirty="0">
                <a:solidFill>
                  <a:schemeClr val="bg2"/>
                </a:solidFill>
              </a:rPr>
              <a:t>Balancing Redox Equations</a:t>
            </a:r>
            <a:r>
              <a:rPr lang="en-US" altLang="en-US" sz="3600" b="0" dirty="0">
                <a:solidFill>
                  <a:schemeClr val="bg2"/>
                </a:solidFill>
              </a:rPr>
              <a:t> </a:t>
            </a:r>
            <a:r>
              <a:rPr lang="en-US" altLang="en-US" sz="2000" b="0" dirty="0">
                <a:solidFill>
                  <a:schemeClr val="bg2"/>
                </a:solidFill>
              </a:rPr>
              <a:t>(4 of 7)</a:t>
            </a:r>
            <a:endParaRPr lang="en-US" sz="2000" dirty="0">
              <a:solidFill>
                <a:schemeClr val="bg2"/>
              </a:solidFill>
            </a:endParaRPr>
          </a:p>
        </p:txBody>
      </p:sp>
      <p:sp>
        <p:nvSpPr>
          <p:cNvPr id="3" name="Content Placeholder 2">
            <a:extLst>
              <a:ext uri="{FF2B5EF4-FFF2-40B4-BE49-F238E27FC236}">
                <a16:creationId xmlns:a16="http://schemas.microsoft.com/office/drawing/2014/main" id="{F69C458F-620F-42E5-914A-8BDDCAD48452}"/>
              </a:ext>
            </a:extLst>
          </p:cNvPr>
          <p:cNvSpPr>
            <a:spLocks noGrp="1"/>
          </p:cNvSpPr>
          <p:nvPr>
            <p:ph idx="1"/>
          </p:nvPr>
        </p:nvSpPr>
        <p:spPr>
          <a:xfrm>
            <a:off x="457200" y="1600200"/>
            <a:ext cx="8229600" cy="3047999"/>
          </a:xfrm>
        </p:spPr>
        <p:txBody>
          <a:bodyPr/>
          <a:lstStyle/>
          <a:p>
            <a:pPr marL="256032" indent="-256032">
              <a:buSzPct val="100000"/>
            </a:pPr>
            <a:r>
              <a:rPr lang="en-US" altLang="en-US" sz="2600" dirty="0">
                <a:ea typeface="ヒラギノ角ゴ Pro W3" charset="-128"/>
              </a:rPr>
              <a:t>Since these half-reactions must occur together, the number of electrons lost in the oxidation half-reaction must equal the number gained in the reduction half-reaction. </a:t>
            </a:r>
          </a:p>
          <a:p>
            <a:pPr marL="256032" indent="-256032">
              <a:buSzPct val="100000"/>
            </a:pPr>
            <a:r>
              <a:rPr lang="en-US" altLang="en-US" sz="2600" dirty="0">
                <a:ea typeface="ヒラギノ角ゴ Pro W3" charset="-128"/>
              </a:rPr>
              <a:t>We equalize these by multiplying one or both half-reactions by appropriate whole numbers to equalize the electrons lost and gained.</a:t>
            </a:r>
            <a:endParaRPr lang="en-US" sz="2600" dirty="0"/>
          </a:p>
        </p:txBody>
      </p:sp>
      <p:graphicFrame>
        <p:nvGraphicFramePr>
          <p:cNvPr id="5" name="Object 4" descr="Ay l, solid, yields Ay l, super 3 plus, aqueous, + 3 e minus. 3 times expression, 1 e minus Ay g plus, aqueous yields Ay g, solid, end expression. ">
            <a:extLst>
              <a:ext uri="{FF2B5EF4-FFF2-40B4-BE49-F238E27FC236}">
                <a16:creationId xmlns:a16="http://schemas.microsoft.com/office/drawing/2014/main" id="{32552705-BF82-4E2C-A9E9-8C7EBD1DE983}"/>
              </a:ext>
            </a:extLst>
          </p:cNvPr>
          <p:cNvGraphicFramePr>
            <a:graphicFrameLocks noChangeAspect="1"/>
          </p:cNvGraphicFramePr>
          <p:nvPr/>
        </p:nvGraphicFramePr>
        <p:xfrm>
          <a:off x="2483604" y="4914900"/>
          <a:ext cx="4191000" cy="1104900"/>
        </p:xfrm>
        <a:graphic>
          <a:graphicData uri="http://schemas.openxmlformats.org/presentationml/2006/ole">
            <mc:AlternateContent xmlns:mc="http://schemas.openxmlformats.org/markup-compatibility/2006">
              <mc:Choice xmlns:v="urn:schemas-microsoft-com:vml" Requires="v">
                <p:oleObj name="Equation" r:id="rId2" imgW="4190760" imgH="1104840" progId="Equation.DSMT4">
                  <p:embed/>
                </p:oleObj>
              </mc:Choice>
              <mc:Fallback>
                <p:oleObj name="Equation" r:id="rId2" imgW="4190760" imgH="1104840" progId="Equation.DSMT4">
                  <p:embed/>
                  <p:pic>
                    <p:nvPicPr>
                      <p:cNvPr id="5" name="Object 4" descr="Ay l, solid, yields Ay l, super 3 plus, aqueous, + 3 e minus. 3 times expression, 1 e minus Ay g plus, aqueous yields Ay g, solid, end expression. ">
                        <a:extLst>
                          <a:ext uri="{FF2B5EF4-FFF2-40B4-BE49-F238E27FC236}">
                            <a16:creationId xmlns:a16="http://schemas.microsoft.com/office/drawing/2014/main" id="{32552705-BF82-4E2C-A9E9-8C7EBD1DE983}"/>
                          </a:ext>
                        </a:extLst>
                      </p:cNvPr>
                      <p:cNvPicPr/>
                      <p:nvPr/>
                    </p:nvPicPr>
                    <p:blipFill>
                      <a:blip r:embed="rId3"/>
                      <a:stretch>
                        <a:fillRect/>
                      </a:stretch>
                    </p:blipFill>
                    <p:spPr>
                      <a:xfrm>
                        <a:off x="2483604" y="4914900"/>
                        <a:ext cx="4191000" cy="1104900"/>
                      </a:xfrm>
                      <a:prstGeom prst="rect">
                        <a:avLst/>
                      </a:prstGeom>
                    </p:spPr>
                  </p:pic>
                </p:oleObj>
              </mc:Fallback>
            </mc:AlternateContent>
          </a:graphicData>
        </a:graphic>
      </p:graphicFrame>
    </p:spTree>
    <p:extLst>
      <p:ext uri="{BB962C8B-B14F-4D97-AF65-F5344CB8AC3E}">
        <p14:creationId xmlns:p14="http://schemas.microsoft.com/office/powerpoint/2010/main" val="27309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5B5F-0B23-4989-ABA8-A70DAD190269}"/>
              </a:ext>
            </a:extLst>
          </p:cNvPr>
          <p:cNvSpPr>
            <a:spLocks noGrp="1"/>
          </p:cNvSpPr>
          <p:nvPr>
            <p:ph type="title"/>
          </p:nvPr>
        </p:nvSpPr>
        <p:spPr/>
        <p:txBody>
          <a:bodyPr/>
          <a:lstStyle/>
          <a:p>
            <a:r>
              <a:rPr lang="en-US" altLang="en-US" dirty="0">
                <a:solidFill>
                  <a:schemeClr val="bg2"/>
                </a:solidFill>
              </a:rPr>
              <a:t>Balancing Redox Equations</a:t>
            </a:r>
            <a:r>
              <a:rPr lang="en-US" altLang="en-US" sz="3600" b="0" dirty="0">
                <a:solidFill>
                  <a:schemeClr val="bg2"/>
                </a:solidFill>
              </a:rPr>
              <a:t> </a:t>
            </a:r>
            <a:r>
              <a:rPr lang="en-US" altLang="en-US" sz="2000" b="0" dirty="0">
                <a:solidFill>
                  <a:schemeClr val="bg2"/>
                </a:solidFill>
              </a:rPr>
              <a:t>(5 of 7)</a:t>
            </a:r>
            <a:endParaRPr lang="en-US" sz="2000" dirty="0">
              <a:solidFill>
                <a:schemeClr val="bg2"/>
              </a:solidFill>
            </a:endParaRPr>
          </a:p>
        </p:txBody>
      </p:sp>
      <p:sp>
        <p:nvSpPr>
          <p:cNvPr id="3" name="Content Placeholder 2">
            <a:extLst>
              <a:ext uri="{FF2B5EF4-FFF2-40B4-BE49-F238E27FC236}">
                <a16:creationId xmlns:a16="http://schemas.microsoft.com/office/drawing/2014/main" id="{EFECF6F7-AE5B-4F8C-B54F-C06991DFDF99}"/>
              </a:ext>
            </a:extLst>
          </p:cNvPr>
          <p:cNvSpPr>
            <a:spLocks noGrp="1"/>
          </p:cNvSpPr>
          <p:nvPr>
            <p:ph idx="1"/>
          </p:nvPr>
        </p:nvSpPr>
        <p:spPr>
          <a:xfrm>
            <a:off x="457200" y="1600201"/>
            <a:ext cx="8229600" cy="838199"/>
          </a:xfrm>
        </p:spPr>
        <p:txBody>
          <a:bodyPr/>
          <a:lstStyle/>
          <a:p>
            <a:pPr marL="256032" indent="-256032">
              <a:buSzPct val="100000"/>
            </a:pPr>
            <a:r>
              <a:rPr lang="en-US" altLang="en-US" sz="2600" dirty="0">
                <a:ea typeface="ヒラギノ角ゴ Pro W3" charset="-128"/>
              </a:rPr>
              <a:t>Add the half-reactions together, canceling electrons and other species as necessary.</a:t>
            </a:r>
            <a:endParaRPr lang="en-US" sz="2600" dirty="0"/>
          </a:p>
        </p:txBody>
      </p:sp>
      <p:graphicFrame>
        <p:nvGraphicFramePr>
          <p:cNvPr id="5" name="Object 4" descr="Equation 1. Ay l, solid, yields Ay l, super 3 plus, aqueous, + 3 e minus. Equation 2. 3 e minus, + 3 Ay g plus, aqueous, yields 3 Ay g, solid. Cancel the 3 electrons, 3 e minus. Sum = Ay l, solid + 3 Ay g plus, aqueous, yields Ay l, super 3 plus, aqueous, + 3 Ay g, solid.">
            <a:extLst>
              <a:ext uri="{FF2B5EF4-FFF2-40B4-BE49-F238E27FC236}">
                <a16:creationId xmlns:a16="http://schemas.microsoft.com/office/drawing/2014/main" id="{74D328D1-981F-47D9-8AAA-05C53755D5C5}"/>
              </a:ext>
            </a:extLst>
          </p:cNvPr>
          <p:cNvGraphicFramePr>
            <a:graphicFrameLocks noChangeAspect="1"/>
          </p:cNvGraphicFramePr>
          <p:nvPr/>
        </p:nvGraphicFramePr>
        <p:xfrm>
          <a:off x="1752600" y="3124200"/>
          <a:ext cx="5651500" cy="1765300"/>
        </p:xfrm>
        <a:graphic>
          <a:graphicData uri="http://schemas.openxmlformats.org/presentationml/2006/ole">
            <mc:AlternateContent xmlns:mc="http://schemas.openxmlformats.org/markup-compatibility/2006">
              <mc:Choice xmlns:v="urn:schemas-microsoft-com:vml" Requires="v">
                <p:oleObj name="Equation" r:id="rId2" imgW="5651280" imgH="1765080" progId="Equation.DSMT4">
                  <p:embed/>
                </p:oleObj>
              </mc:Choice>
              <mc:Fallback>
                <p:oleObj name="Equation" r:id="rId2" imgW="5651280" imgH="1765080" progId="Equation.DSMT4">
                  <p:embed/>
                  <p:pic>
                    <p:nvPicPr>
                      <p:cNvPr id="5" name="Object 4" descr="Equation 1. Ay l, solid, yields Ay l, super 3 plus, aqueous, + 3 e minus. Equation 2. 3 e minus, + 3 Ay g plus, aqueous, yields 3 Ay g, solid. Cancel the 3 electrons, 3 e minus. Sum = Ay l, solid + 3 Ay g plus, aqueous, yields Ay l, super 3 plus, aqueous, + 3 Ay g, solid.">
                        <a:extLst>
                          <a:ext uri="{FF2B5EF4-FFF2-40B4-BE49-F238E27FC236}">
                            <a16:creationId xmlns:a16="http://schemas.microsoft.com/office/drawing/2014/main" id="{74D328D1-981F-47D9-8AAA-05C53755D5C5}"/>
                          </a:ext>
                        </a:extLst>
                      </p:cNvPr>
                      <p:cNvPicPr/>
                      <p:nvPr/>
                    </p:nvPicPr>
                    <p:blipFill>
                      <a:blip r:embed="rId3"/>
                      <a:stretch>
                        <a:fillRect/>
                      </a:stretch>
                    </p:blipFill>
                    <p:spPr>
                      <a:xfrm>
                        <a:off x="1752600" y="3124200"/>
                        <a:ext cx="5651500" cy="1765300"/>
                      </a:xfrm>
                      <a:prstGeom prst="rect">
                        <a:avLst/>
                      </a:prstGeom>
                    </p:spPr>
                  </p:pic>
                </p:oleObj>
              </mc:Fallback>
            </mc:AlternateContent>
          </a:graphicData>
        </a:graphic>
      </p:graphicFrame>
    </p:spTree>
    <p:extLst>
      <p:ext uri="{BB962C8B-B14F-4D97-AF65-F5344CB8AC3E}">
        <p14:creationId xmlns:p14="http://schemas.microsoft.com/office/powerpoint/2010/main" val="658892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5B5F-0B23-4989-ABA8-A70DAD190269}"/>
              </a:ext>
            </a:extLst>
          </p:cNvPr>
          <p:cNvSpPr>
            <a:spLocks noGrp="1"/>
          </p:cNvSpPr>
          <p:nvPr>
            <p:ph type="title"/>
          </p:nvPr>
        </p:nvSpPr>
        <p:spPr/>
        <p:txBody>
          <a:bodyPr/>
          <a:lstStyle/>
          <a:p>
            <a:r>
              <a:rPr lang="en-US" altLang="en-US" dirty="0">
                <a:solidFill>
                  <a:schemeClr val="bg2"/>
                </a:solidFill>
              </a:rPr>
              <a:t>Balancing Redox Equations</a:t>
            </a:r>
            <a:r>
              <a:rPr lang="en-US" altLang="en-US" sz="3600" b="0" dirty="0">
                <a:solidFill>
                  <a:schemeClr val="bg2"/>
                </a:solidFill>
              </a:rPr>
              <a:t> </a:t>
            </a:r>
            <a:r>
              <a:rPr lang="en-US" altLang="en-US" sz="2000" b="0" dirty="0">
                <a:solidFill>
                  <a:schemeClr val="bg2"/>
                </a:solidFill>
              </a:rPr>
              <a:t>(6 of 7)</a:t>
            </a:r>
            <a:endParaRPr lang="en-US" sz="2000" dirty="0">
              <a:solidFill>
                <a:schemeClr val="bg2"/>
              </a:solidFill>
            </a:endParaRPr>
          </a:p>
        </p:txBody>
      </p:sp>
      <p:sp>
        <p:nvSpPr>
          <p:cNvPr id="3" name="Content Placeholder 2">
            <a:extLst>
              <a:ext uri="{FF2B5EF4-FFF2-40B4-BE49-F238E27FC236}">
                <a16:creationId xmlns:a16="http://schemas.microsoft.com/office/drawing/2014/main" id="{EFECF6F7-AE5B-4F8C-B54F-C06991DFDF99}"/>
              </a:ext>
            </a:extLst>
          </p:cNvPr>
          <p:cNvSpPr>
            <a:spLocks noGrp="1"/>
          </p:cNvSpPr>
          <p:nvPr>
            <p:ph idx="1"/>
          </p:nvPr>
        </p:nvSpPr>
        <p:spPr>
          <a:xfrm>
            <a:off x="457200" y="1600201"/>
            <a:ext cx="8229600" cy="838199"/>
          </a:xfrm>
        </p:spPr>
        <p:txBody>
          <a:bodyPr/>
          <a:lstStyle/>
          <a:p>
            <a:pPr marL="256032" indent="-256032">
              <a:buSzPct val="100000"/>
            </a:pPr>
            <a:r>
              <a:rPr lang="en-US" altLang="en-US" sz="2600" dirty="0">
                <a:ea typeface="ヒラギノ角ゴ Pro W3" charset="-128"/>
              </a:rPr>
              <a:t>Verify that the equation is balanced, with respect to both mass and charge.</a:t>
            </a:r>
            <a:endParaRPr lang="en-US" sz="2600" dirty="0"/>
          </a:p>
        </p:txBody>
      </p:sp>
      <p:graphicFrame>
        <p:nvGraphicFramePr>
          <p:cNvPr id="5" name="Object 4" descr="Equation 1. Ay l, solid, yields Ay l, super 3 plus, aqueous, + 3 e minus. Equation 2. 3 e minus + 3 Ay g plus, aqueous, yields 3 Ay g, solid. Cancel the electrons, 3 e minus. Sum = Ay l, solid + 3 Ay g plus, aqueous, yields A l, super 3 plus, aqueous, + 3 Ay g, solid.">
            <a:extLst>
              <a:ext uri="{FF2B5EF4-FFF2-40B4-BE49-F238E27FC236}">
                <a16:creationId xmlns:a16="http://schemas.microsoft.com/office/drawing/2014/main" id="{74D328D1-981F-47D9-8AAA-05C53755D5C5}"/>
              </a:ext>
            </a:extLst>
          </p:cNvPr>
          <p:cNvGraphicFramePr>
            <a:graphicFrameLocks noChangeAspect="1"/>
          </p:cNvGraphicFramePr>
          <p:nvPr/>
        </p:nvGraphicFramePr>
        <p:xfrm>
          <a:off x="1752600" y="3121439"/>
          <a:ext cx="5651500" cy="1765300"/>
        </p:xfrm>
        <a:graphic>
          <a:graphicData uri="http://schemas.openxmlformats.org/presentationml/2006/ole">
            <mc:AlternateContent xmlns:mc="http://schemas.openxmlformats.org/markup-compatibility/2006">
              <mc:Choice xmlns:v="urn:schemas-microsoft-com:vml" Requires="v">
                <p:oleObj name="Equation" r:id="rId2" imgW="5651280" imgH="1765080" progId="Equation.DSMT4">
                  <p:embed/>
                </p:oleObj>
              </mc:Choice>
              <mc:Fallback>
                <p:oleObj name="Equation" r:id="rId2" imgW="5651280" imgH="1765080" progId="Equation.DSMT4">
                  <p:embed/>
                  <p:pic>
                    <p:nvPicPr>
                      <p:cNvPr id="5" name="Object 4" descr="Equation 1. Ay l, solid, yields Ay l, super 3 plus, aqueous, + 3 e minus. Equation 2. 3 e minus + 3 Ay g plus, aqueous, yields 3 Ay g, solid. Cancel the electrons, 3 e minus. Sum = Ay l, solid + 3 Ay g plus, aqueous, yields A l, super 3 plus, aqueous, + 3 Ay g, solid.">
                        <a:extLst>
                          <a:ext uri="{FF2B5EF4-FFF2-40B4-BE49-F238E27FC236}">
                            <a16:creationId xmlns:a16="http://schemas.microsoft.com/office/drawing/2014/main" id="{74D328D1-981F-47D9-8AAA-05C53755D5C5}"/>
                          </a:ext>
                        </a:extLst>
                      </p:cNvPr>
                      <p:cNvPicPr/>
                      <p:nvPr/>
                    </p:nvPicPr>
                    <p:blipFill>
                      <a:blip r:embed="rId3"/>
                      <a:stretch>
                        <a:fillRect/>
                      </a:stretch>
                    </p:blipFill>
                    <p:spPr>
                      <a:xfrm>
                        <a:off x="1752600" y="3121439"/>
                        <a:ext cx="5651500" cy="1765300"/>
                      </a:xfrm>
                      <a:prstGeom prst="rect">
                        <a:avLst/>
                      </a:prstGeom>
                    </p:spPr>
                  </p:pic>
                </p:oleObj>
              </mc:Fallback>
            </mc:AlternateContent>
          </a:graphicData>
        </a:graphic>
      </p:graphicFrame>
    </p:spTree>
    <p:extLst>
      <p:ext uri="{BB962C8B-B14F-4D97-AF65-F5344CB8AC3E}">
        <p14:creationId xmlns:p14="http://schemas.microsoft.com/office/powerpoint/2010/main" val="227323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5B5F-0B23-4989-ABA8-A70DAD190269}"/>
              </a:ext>
            </a:extLst>
          </p:cNvPr>
          <p:cNvSpPr>
            <a:spLocks noGrp="1"/>
          </p:cNvSpPr>
          <p:nvPr>
            <p:ph type="title"/>
          </p:nvPr>
        </p:nvSpPr>
        <p:spPr/>
        <p:txBody>
          <a:bodyPr/>
          <a:lstStyle/>
          <a:p>
            <a:r>
              <a:rPr lang="en-US" altLang="en-US" dirty="0">
                <a:solidFill>
                  <a:schemeClr val="bg2"/>
                </a:solidFill>
              </a:rPr>
              <a:t>Balancing Redox Equations</a:t>
            </a:r>
            <a:r>
              <a:rPr lang="en-US" altLang="en-US" sz="3600" b="0" dirty="0">
                <a:solidFill>
                  <a:schemeClr val="bg2"/>
                </a:solidFill>
              </a:rPr>
              <a:t> </a:t>
            </a:r>
            <a:r>
              <a:rPr lang="en-US" altLang="en-US" sz="2000" b="0" dirty="0">
                <a:solidFill>
                  <a:schemeClr val="bg2"/>
                </a:solidFill>
              </a:rPr>
              <a:t>(7 of 7)</a:t>
            </a:r>
            <a:endParaRPr lang="en-US" sz="2000" b="0" dirty="0">
              <a:solidFill>
                <a:schemeClr val="bg2"/>
              </a:solidFill>
            </a:endParaRPr>
          </a:p>
        </p:txBody>
      </p:sp>
      <p:graphicFrame>
        <p:nvGraphicFramePr>
          <p:cNvPr id="7" name="Content Placeholder 3">
            <a:extLst>
              <a:ext uri="{FF2B5EF4-FFF2-40B4-BE49-F238E27FC236}">
                <a16:creationId xmlns:a16="http://schemas.microsoft.com/office/drawing/2014/main" id="{7F740DEF-63CD-4F3F-AE66-9B9943C1E671}"/>
              </a:ext>
            </a:extLst>
          </p:cNvPr>
          <p:cNvGraphicFramePr>
            <a:graphicFrameLocks noGrp="1"/>
          </p:cNvGraphicFramePr>
          <p:nvPr>
            <p:ph idx="13"/>
          </p:nvPr>
        </p:nvGraphicFramePr>
        <p:xfrm>
          <a:off x="1501160" y="2133600"/>
          <a:ext cx="6121802" cy="1829216"/>
        </p:xfrm>
        <a:graphic>
          <a:graphicData uri="http://schemas.openxmlformats.org/drawingml/2006/table">
            <a:tbl>
              <a:tblPr firstRow="1" bandRow="1">
                <a:tableStyleId>{2D5ABB26-0587-4C30-8999-92F81FD0307C}</a:tableStyleId>
              </a:tblPr>
              <a:tblGrid>
                <a:gridCol w="3060901">
                  <a:extLst>
                    <a:ext uri="{9D8B030D-6E8A-4147-A177-3AD203B41FA5}">
                      <a16:colId xmlns:a16="http://schemas.microsoft.com/office/drawing/2014/main" val="2337353413"/>
                    </a:ext>
                  </a:extLst>
                </a:gridCol>
                <a:gridCol w="3060901">
                  <a:extLst>
                    <a:ext uri="{9D8B030D-6E8A-4147-A177-3AD203B41FA5}">
                      <a16:colId xmlns:a16="http://schemas.microsoft.com/office/drawing/2014/main" val="4250279300"/>
                    </a:ext>
                  </a:extLst>
                </a:gridCol>
              </a:tblGrid>
              <a:tr h="370840">
                <a:tc>
                  <a:txBody>
                    <a:bodyPr/>
                    <a:lstStyle/>
                    <a:p>
                      <a:r>
                        <a:rPr lang="en-US" sz="2200" b="1" dirty="0"/>
                        <a:t>Reactants</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Products</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745020"/>
                  </a:ext>
                </a:extLst>
              </a:tr>
              <a:tr h="370840">
                <a:tc>
                  <a:txBody>
                    <a:bodyPr/>
                    <a:lstStyle/>
                    <a:p>
                      <a:r>
                        <a:rPr lang="en-US" sz="2200" dirty="0"/>
                        <a:t>1 A</a:t>
                      </a:r>
                      <a:r>
                        <a:rPr lang="en-US" sz="100" dirty="0"/>
                        <a:t> </a:t>
                      </a:r>
                      <a:r>
                        <a:rPr lang="en-US" sz="2200" dirty="0"/>
                        <a:t>l</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1 A</a:t>
                      </a:r>
                      <a:r>
                        <a:rPr lang="en-US" sz="100" dirty="0"/>
                        <a:t> </a:t>
                      </a:r>
                      <a:r>
                        <a:rPr lang="en-US" sz="2200" dirty="0"/>
                        <a:t>l</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34624"/>
                  </a:ext>
                </a:extLst>
              </a:tr>
              <a:tr h="370840">
                <a:tc>
                  <a:txBody>
                    <a:bodyPr/>
                    <a:lstStyle/>
                    <a:p>
                      <a:r>
                        <a:rPr lang="en-US" sz="2200" dirty="0"/>
                        <a:t>3 A</a:t>
                      </a:r>
                      <a:r>
                        <a:rPr lang="en-US" sz="100" dirty="0"/>
                        <a:t> </a:t>
                      </a:r>
                      <a:r>
                        <a:rPr lang="en-US" sz="2200" dirty="0"/>
                        <a:t>g</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3 A</a:t>
                      </a:r>
                      <a:r>
                        <a:rPr lang="en-US" sz="100" dirty="0"/>
                        <a:t> </a:t>
                      </a:r>
                      <a:r>
                        <a:rPr lang="en-US" sz="2200" dirty="0"/>
                        <a:t>g</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135367"/>
                  </a:ext>
                </a:extLst>
              </a:tr>
              <a:tr h="370840">
                <a:tc>
                  <a:txBody>
                    <a:bodyPr/>
                    <a:lstStyle/>
                    <a:p>
                      <a:r>
                        <a:rPr lang="en-US" sz="2200" dirty="0"/>
                        <a:t>+3 charge</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+3 charge</a:t>
                      </a:r>
                    </a:p>
                  </a:txBody>
                  <a:tcPr marT="61012" marB="61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876945"/>
                  </a:ext>
                </a:extLst>
              </a:tr>
            </a:tbl>
          </a:graphicData>
        </a:graphic>
      </p:graphicFrame>
      <p:sp>
        <p:nvSpPr>
          <p:cNvPr id="3" name="Content Placeholder 2">
            <a:extLst>
              <a:ext uri="{FF2B5EF4-FFF2-40B4-BE49-F238E27FC236}">
                <a16:creationId xmlns:a16="http://schemas.microsoft.com/office/drawing/2014/main" id="{EFECF6F7-AE5B-4F8C-B54F-C06991DFDF99}"/>
              </a:ext>
            </a:extLst>
          </p:cNvPr>
          <p:cNvSpPr>
            <a:spLocks noGrp="1"/>
          </p:cNvSpPr>
          <p:nvPr>
            <p:ph idx="1"/>
          </p:nvPr>
        </p:nvSpPr>
        <p:spPr>
          <a:xfrm>
            <a:off x="457199" y="4355202"/>
            <a:ext cx="8378687" cy="1283598"/>
          </a:xfrm>
        </p:spPr>
        <p:txBody>
          <a:bodyPr/>
          <a:lstStyle/>
          <a:p>
            <a:pPr marL="256032" indent="-256032">
              <a:buSzPct val="100000"/>
            </a:pPr>
            <a:r>
              <a:rPr lang="en-US" altLang="en-US" sz="2600" dirty="0">
                <a:ea typeface="ヒラギノ角ゴ Pro W3" charset="-128"/>
              </a:rPr>
              <a:t>Notice that the charge need not be zero on both sides of the equation—it just has to be </a:t>
            </a:r>
            <a:r>
              <a:rPr lang="en-US" altLang="en-US" sz="2600" b="1" dirty="0">
                <a:ea typeface="ヒラギノ角ゴ Pro W3" charset="-128"/>
              </a:rPr>
              <a:t>equal</a:t>
            </a:r>
            <a:r>
              <a:rPr lang="en-US" altLang="en-US" sz="2600" dirty="0">
                <a:ea typeface="ヒラギノ角ゴ Pro W3" charset="-128"/>
              </a:rPr>
              <a:t> on both sides. The equation is balanced.</a:t>
            </a:r>
            <a:endParaRPr lang="en-US" sz="2600" dirty="0"/>
          </a:p>
        </p:txBody>
      </p:sp>
    </p:spTree>
    <p:extLst>
      <p:ext uri="{BB962C8B-B14F-4D97-AF65-F5344CB8AC3E}">
        <p14:creationId xmlns:p14="http://schemas.microsoft.com/office/powerpoint/2010/main" val="1410095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A72F-AA74-4884-87C8-3CD6FB12871B}"/>
              </a:ext>
            </a:extLst>
          </p:cNvPr>
          <p:cNvSpPr>
            <a:spLocks noGrp="1"/>
          </p:cNvSpPr>
          <p:nvPr>
            <p:ph type="title"/>
          </p:nvPr>
        </p:nvSpPr>
        <p:spPr/>
        <p:txBody>
          <a:bodyPr/>
          <a:lstStyle/>
          <a:p>
            <a:r>
              <a:rPr lang="en-US" altLang="en-US" sz="3000" dirty="0">
                <a:solidFill>
                  <a:schemeClr val="bg2"/>
                </a:solidFill>
              </a:rPr>
              <a:t>A General Procedure for Balancing Redox Reactions Using the Half-Reaction Method</a:t>
            </a:r>
            <a:endParaRPr lang="en-US" sz="3000" dirty="0">
              <a:solidFill>
                <a:schemeClr val="bg2"/>
              </a:solidFill>
            </a:endParaRPr>
          </a:p>
        </p:txBody>
      </p:sp>
      <p:sp>
        <p:nvSpPr>
          <p:cNvPr id="3" name="Content Placeholder 2">
            <a:extLst>
              <a:ext uri="{FF2B5EF4-FFF2-40B4-BE49-F238E27FC236}">
                <a16:creationId xmlns:a16="http://schemas.microsoft.com/office/drawing/2014/main" id="{7CB53264-0B1A-433B-8ACA-28E31EF9FEAB}"/>
              </a:ext>
            </a:extLst>
          </p:cNvPr>
          <p:cNvSpPr>
            <a:spLocks noGrp="1"/>
          </p:cNvSpPr>
          <p:nvPr>
            <p:ph idx="1"/>
          </p:nvPr>
        </p:nvSpPr>
        <p:spPr>
          <a:xfrm>
            <a:off x="457200" y="1600201"/>
            <a:ext cx="7924800" cy="4648200"/>
          </a:xfrm>
        </p:spPr>
        <p:txBody>
          <a:bodyPr/>
          <a:lstStyle/>
          <a:p>
            <a:pPr marL="432000" indent="-432000">
              <a:spcBef>
                <a:spcPts val="600"/>
              </a:spcBef>
              <a:buClr>
                <a:schemeClr val="bg2"/>
              </a:buClr>
              <a:buSzPct val="100000"/>
              <a:buFont typeface="+mj-lt"/>
              <a:buAutoNum type="arabicPeriod"/>
              <a:defRPr/>
            </a:pPr>
            <a:r>
              <a:rPr lang="en-US" sz="2600" dirty="0"/>
              <a:t>Assign oxidation states. </a:t>
            </a:r>
          </a:p>
          <a:p>
            <a:pPr marL="432000" indent="-432000">
              <a:spcBef>
                <a:spcPts val="600"/>
              </a:spcBef>
              <a:buClr>
                <a:schemeClr val="bg2"/>
              </a:buClr>
              <a:buSzPct val="100000"/>
              <a:buFont typeface="+mj-lt"/>
              <a:buAutoNum type="arabicPeriod"/>
              <a:defRPr/>
            </a:pPr>
            <a:r>
              <a:rPr lang="en-US" sz="2600" dirty="0"/>
              <a:t>Separate the overall reaction into two half-reactions. </a:t>
            </a:r>
          </a:p>
          <a:p>
            <a:pPr marL="432000" indent="-432000">
              <a:spcBef>
                <a:spcPts val="600"/>
              </a:spcBef>
              <a:buClr>
                <a:schemeClr val="bg2"/>
              </a:buClr>
              <a:buSzPct val="100000"/>
              <a:buFont typeface="+mj-lt"/>
              <a:buAutoNum type="arabicPeriod"/>
              <a:defRPr/>
            </a:pPr>
            <a:r>
              <a:rPr lang="en-US" sz="2600" dirty="0"/>
              <a:t>Balance each half-reaction with respect to mass. </a:t>
            </a:r>
          </a:p>
          <a:p>
            <a:pPr marL="432000" indent="-432000">
              <a:spcBef>
                <a:spcPts val="600"/>
              </a:spcBef>
              <a:buClr>
                <a:schemeClr val="bg2"/>
              </a:buClr>
              <a:buSzPct val="100000"/>
              <a:buFont typeface="+mj-lt"/>
              <a:buAutoNum type="arabicPeriod"/>
              <a:defRPr/>
            </a:pPr>
            <a:r>
              <a:rPr lang="en-US" sz="2600" dirty="0"/>
              <a:t>Balance each half-reaction with respect to charge by adding electrons. </a:t>
            </a:r>
          </a:p>
          <a:p>
            <a:pPr marL="432000" indent="-432000">
              <a:spcBef>
                <a:spcPts val="600"/>
              </a:spcBef>
              <a:buClr>
                <a:schemeClr val="bg2"/>
              </a:buClr>
              <a:buSzPct val="100000"/>
              <a:buFont typeface="+mj-lt"/>
              <a:buAutoNum type="arabicPeriod"/>
              <a:defRPr/>
            </a:pPr>
            <a:r>
              <a:rPr lang="en-US" sz="2600" dirty="0"/>
              <a:t>Make the number of electrons in both half-reactions equal by multiplying. </a:t>
            </a:r>
          </a:p>
          <a:p>
            <a:pPr marL="432000" indent="-432000">
              <a:spcBef>
                <a:spcPts val="600"/>
              </a:spcBef>
              <a:buClr>
                <a:schemeClr val="bg2"/>
              </a:buClr>
              <a:buSzPct val="100000"/>
              <a:buFont typeface="+mj-lt"/>
              <a:buAutoNum type="arabicPeriod"/>
              <a:defRPr/>
            </a:pPr>
            <a:r>
              <a:rPr lang="en-US" sz="2600" dirty="0"/>
              <a:t>Add the two half-reactions together.</a:t>
            </a:r>
          </a:p>
          <a:p>
            <a:pPr marL="432000" indent="-432000">
              <a:spcBef>
                <a:spcPts val="600"/>
              </a:spcBef>
              <a:buClr>
                <a:schemeClr val="bg2"/>
              </a:buClr>
              <a:buSzPct val="100000"/>
              <a:buFont typeface="+mj-lt"/>
              <a:buAutoNum type="arabicPeriod"/>
              <a:defRPr/>
            </a:pPr>
            <a:r>
              <a:rPr lang="en-US" sz="2600" dirty="0"/>
              <a:t>Verify that the reaction is balanced.</a:t>
            </a:r>
          </a:p>
        </p:txBody>
      </p:sp>
    </p:spTree>
    <p:extLst>
      <p:ext uri="{BB962C8B-B14F-4D97-AF65-F5344CB8AC3E}">
        <p14:creationId xmlns:p14="http://schemas.microsoft.com/office/powerpoint/2010/main" val="109454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614C-B730-477B-819E-CF17CC3C7251}"/>
              </a:ext>
            </a:extLst>
          </p:cNvPr>
          <p:cNvSpPr>
            <a:spLocks noGrp="1"/>
          </p:cNvSpPr>
          <p:nvPr>
            <p:ph type="title"/>
          </p:nvPr>
        </p:nvSpPr>
        <p:spPr/>
        <p:txBody>
          <a:bodyPr/>
          <a:lstStyle/>
          <a:p>
            <a:r>
              <a:rPr lang="en-US" altLang="en-US" dirty="0">
                <a:solidFill>
                  <a:schemeClr val="bg2"/>
                </a:solidFill>
              </a:rPr>
              <a:t>The End of the Internal Combustion Engine? </a:t>
            </a:r>
            <a:r>
              <a:rPr lang="en-US" altLang="en-US" sz="2000" b="0" dirty="0">
                <a:solidFill>
                  <a:schemeClr val="bg2"/>
                </a:solidFill>
              </a:rPr>
              <a:t>(2 of 2)</a:t>
            </a:r>
            <a:endParaRPr lang="en-US" sz="2000" dirty="0">
              <a:solidFill>
                <a:schemeClr val="bg2"/>
              </a:solidFill>
            </a:endParaRPr>
          </a:p>
        </p:txBody>
      </p:sp>
      <p:sp>
        <p:nvSpPr>
          <p:cNvPr id="3" name="Content Placeholder 2">
            <a:extLst>
              <a:ext uri="{FF2B5EF4-FFF2-40B4-BE49-F238E27FC236}">
                <a16:creationId xmlns:a16="http://schemas.microsoft.com/office/drawing/2014/main" id="{0DFE5509-413D-4843-BB0A-205AB24D79F9}"/>
              </a:ext>
            </a:extLst>
          </p:cNvPr>
          <p:cNvSpPr>
            <a:spLocks noGrp="1"/>
          </p:cNvSpPr>
          <p:nvPr>
            <p:ph idx="1"/>
          </p:nvPr>
        </p:nvSpPr>
        <p:spPr>
          <a:xfrm>
            <a:off x="457200" y="1600200"/>
            <a:ext cx="8229600" cy="4525963"/>
          </a:xfrm>
        </p:spPr>
        <p:txBody>
          <a:bodyPr/>
          <a:lstStyle/>
          <a:p>
            <a:r>
              <a:rPr lang="en-US" altLang="en-US" sz="2600" dirty="0">
                <a:ea typeface="ヒラギノ角ゴ Pro W3" charset="-128"/>
              </a:rPr>
              <a:t>Quiet, environmentally friendly supercars are currently available only on a limited basis, but they should become more available in the years to come.</a:t>
            </a:r>
            <a:endParaRPr lang="en-US" sz="2600" dirty="0"/>
          </a:p>
        </p:txBody>
      </p:sp>
    </p:spTree>
    <p:extLst>
      <p:ext uri="{BB962C8B-B14F-4D97-AF65-F5344CB8AC3E}">
        <p14:creationId xmlns:p14="http://schemas.microsoft.com/office/powerpoint/2010/main" val="1919285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3C1-31C2-479D-9C53-AAC660DF64BA}"/>
              </a:ext>
            </a:extLst>
          </p:cNvPr>
          <p:cNvSpPr>
            <a:spLocks noGrp="1"/>
          </p:cNvSpPr>
          <p:nvPr>
            <p:ph type="title"/>
          </p:nvPr>
        </p:nvSpPr>
        <p:spPr>
          <a:xfrm>
            <a:off x="457200" y="215372"/>
            <a:ext cx="8534400" cy="1097280"/>
          </a:xfrm>
        </p:spPr>
        <p:txBody>
          <a:bodyPr/>
          <a:lstStyle/>
          <a:p>
            <a:r>
              <a:rPr lang="en-US" altLang="en-US" sz="2600" dirty="0">
                <a:solidFill>
                  <a:schemeClr val="bg2"/>
                </a:solidFill>
              </a:rPr>
              <a:t>A Procedure for Balancing Redox Reactions in Acidic Solution Using the Half-Reaction Method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CDA1F2B7-16C2-4D78-9E0D-829DDB76B800}"/>
              </a:ext>
            </a:extLst>
          </p:cNvPr>
          <p:cNvSpPr>
            <a:spLocks noGrp="1"/>
          </p:cNvSpPr>
          <p:nvPr>
            <p:ph sz="quarter" idx="13"/>
          </p:nvPr>
        </p:nvSpPr>
        <p:spPr>
          <a:xfrm>
            <a:off x="457200" y="1600200"/>
            <a:ext cx="8229600" cy="1600200"/>
          </a:xfrm>
        </p:spPr>
        <p:txBody>
          <a:bodyPr/>
          <a:lstStyle/>
          <a:p>
            <a:pPr marL="432000" indent="-432000">
              <a:buFont typeface="+mj-lt"/>
              <a:buAutoNum type="arabicPeriod"/>
              <a:defRPr/>
            </a:pPr>
            <a:r>
              <a:rPr lang="en-US" altLang="en-US" sz="2400" dirty="0">
                <a:ea typeface="ヒラギノ角ゴ Pro W3" pitchFamily="-84" charset="-128"/>
              </a:rPr>
              <a:t>Assign oxidation states.</a:t>
            </a:r>
          </a:p>
          <a:p>
            <a:pPr marL="432000" indent="-432000">
              <a:buFont typeface="+mj-lt"/>
              <a:buAutoNum type="arabicPeriod"/>
              <a:defRPr/>
            </a:pPr>
            <a:r>
              <a:rPr lang="en-US" altLang="en-US" sz="2400" dirty="0">
                <a:ea typeface="ヒラギノ角ゴ Pro W3" pitchFamily="-84" charset="-128"/>
              </a:rPr>
              <a:t>Separate the overall reaction into two half-reactions.</a:t>
            </a:r>
          </a:p>
          <a:p>
            <a:pPr marL="432000" indent="-432000">
              <a:buFont typeface="+mj-lt"/>
              <a:buAutoNum type="arabicPeriod"/>
              <a:defRPr/>
            </a:pPr>
            <a:r>
              <a:rPr lang="en-US" altLang="en-US" sz="2400" dirty="0">
                <a:ea typeface="ヒラギノ角ゴ Pro W3" pitchFamily="-84" charset="-128"/>
              </a:rPr>
              <a:t>Balance each half-reaction with respect to mass.</a:t>
            </a:r>
            <a:endParaRPr lang="en-US" sz="2400" dirty="0"/>
          </a:p>
        </p:txBody>
      </p:sp>
      <p:sp>
        <p:nvSpPr>
          <p:cNvPr id="4" name="Content Placeholder 3">
            <a:extLst>
              <a:ext uri="{FF2B5EF4-FFF2-40B4-BE49-F238E27FC236}">
                <a16:creationId xmlns:a16="http://schemas.microsoft.com/office/drawing/2014/main" id="{936B57F7-FE94-4B28-996E-68F8832206F5}"/>
              </a:ext>
            </a:extLst>
          </p:cNvPr>
          <p:cNvSpPr>
            <a:spLocks noGrp="1"/>
          </p:cNvSpPr>
          <p:nvPr>
            <p:ph sz="quarter" idx="14"/>
          </p:nvPr>
        </p:nvSpPr>
        <p:spPr>
          <a:xfrm>
            <a:off x="457200" y="3299460"/>
            <a:ext cx="7864099" cy="457200"/>
          </a:xfrm>
        </p:spPr>
        <p:txBody>
          <a:bodyPr/>
          <a:lstStyle/>
          <a:p>
            <a:pPr lvl="1"/>
            <a:r>
              <a:rPr lang="en-US" altLang="en-US" sz="2400" dirty="0">
                <a:ea typeface="ヒラギノ角ゴ Pro W3" pitchFamily="-84" charset="-128"/>
              </a:rPr>
              <a:t>Balance all elements other than H and O.</a:t>
            </a:r>
            <a:endParaRPr lang="en-US" altLang="en-US" sz="2400" b="1" dirty="0">
              <a:ea typeface="ヒラギノ角ゴ Pro W3" pitchFamily="-84" charset="-128"/>
            </a:endParaRPr>
          </a:p>
        </p:txBody>
      </p:sp>
      <p:sp>
        <p:nvSpPr>
          <p:cNvPr id="5" name="Content Placeholder 4">
            <a:extLst>
              <a:ext uri="{FF2B5EF4-FFF2-40B4-BE49-F238E27FC236}">
                <a16:creationId xmlns:a16="http://schemas.microsoft.com/office/drawing/2014/main" id="{6CFF6CF0-7EED-418A-995A-31B1824A7F15}"/>
              </a:ext>
            </a:extLst>
          </p:cNvPr>
          <p:cNvSpPr>
            <a:spLocks noGrp="1"/>
          </p:cNvSpPr>
          <p:nvPr>
            <p:ph sz="quarter" idx="15"/>
          </p:nvPr>
        </p:nvSpPr>
        <p:spPr>
          <a:xfrm>
            <a:off x="457200" y="3867419"/>
            <a:ext cx="3886201" cy="487069"/>
          </a:xfrm>
        </p:spPr>
        <p:txBody>
          <a:bodyPr/>
          <a:lstStyle/>
          <a:p>
            <a:pPr lvl="1"/>
            <a:r>
              <a:rPr lang="en-US" altLang="en-US" sz="2400" dirty="0">
                <a:ea typeface="ヒラギノ角ゴ Pro W3" pitchFamily="-84" charset="-128"/>
              </a:rPr>
              <a:t>Balance O by adding</a:t>
            </a:r>
            <a:endParaRPr lang="en-US" sz="2400" dirty="0"/>
          </a:p>
        </p:txBody>
      </p:sp>
      <p:graphicFrame>
        <p:nvGraphicFramePr>
          <p:cNvPr id="8" name="Object 7" descr="H sub 2 O">
            <a:extLst>
              <a:ext uri="{FF2B5EF4-FFF2-40B4-BE49-F238E27FC236}">
                <a16:creationId xmlns:a16="http://schemas.microsoft.com/office/drawing/2014/main" id="{097A23C9-AC61-44D8-8879-37DA67A54726}"/>
              </a:ext>
            </a:extLst>
          </p:cNvPr>
          <p:cNvGraphicFramePr>
            <a:graphicFrameLocks noChangeAspect="1"/>
          </p:cNvGraphicFramePr>
          <p:nvPr>
            <p:extLst>
              <p:ext uri="{D42A27DB-BD31-4B8C-83A1-F6EECF244321}">
                <p14:modId xmlns:p14="http://schemas.microsoft.com/office/powerpoint/2010/main" val="2635161615"/>
              </p:ext>
            </p:extLst>
          </p:nvPr>
        </p:nvGraphicFramePr>
        <p:xfrm>
          <a:off x="4454525" y="3935413"/>
          <a:ext cx="647700" cy="381000"/>
        </p:xfrm>
        <a:graphic>
          <a:graphicData uri="http://schemas.openxmlformats.org/presentationml/2006/ole">
            <mc:AlternateContent xmlns:mc="http://schemas.openxmlformats.org/markup-compatibility/2006">
              <mc:Choice xmlns:v="urn:schemas-microsoft-com:vml" Requires="v">
                <p:oleObj name="Equation" r:id="rId2" imgW="647640" imgH="380880" progId="Equation.DSMT4">
                  <p:embed/>
                </p:oleObj>
              </mc:Choice>
              <mc:Fallback>
                <p:oleObj name="Equation" r:id="rId2" imgW="647640" imgH="380880" progId="Equation.DSMT4">
                  <p:embed/>
                  <p:pic>
                    <p:nvPicPr>
                      <p:cNvPr id="8" name="Object 7" descr="H sub 2 O">
                        <a:extLst>
                          <a:ext uri="{FF2B5EF4-FFF2-40B4-BE49-F238E27FC236}">
                            <a16:creationId xmlns:a16="http://schemas.microsoft.com/office/drawing/2014/main" id="{097A23C9-AC61-44D8-8879-37DA67A54726}"/>
                          </a:ext>
                        </a:extLst>
                      </p:cNvPr>
                      <p:cNvPicPr/>
                      <p:nvPr/>
                    </p:nvPicPr>
                    <p:blipFill>
                      <a:blip r:embed="rId3"/>
                      <a:stretch>
                        <a:fillRect/>
                      </a:stretch>
                    </p:blipFill>
                    <p:spPr>
                      <a:xfrm>
                        <a:off x="4454525" y="3935413"/>
                        <a:ext cx="6477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62F2247-6916-4FCF-B819-4535FD9804D0}"/>
              </a:ext>
            </a:extLst>
          </p:cNvPr>
          <p:cNvSpPr>
            <a:spLocks noGrp="1"/>
          </p:cNvSpPr>
          <p:nvPr>
            <p:ph sz="quarter" idx="16"/>
          </p:nvPr>
        </p:nvSpPr>
        <p:spPr>
          <a:xfrm>
            <a:off x="457200" y="4436166"/>
            <a:ext cx="3935895" cy="457200"/>
          </a:xfrm>
        </p:spPr>
        <p:txBody>
          <a:bodyPr/>
          <a:lstStyle/>
          <a:p>
            <a:pPr lvl="1"/>
            <a:r>
              <a:rPr lang="en-US" altLang="en-US" sz="2400" dirty="0">
                <a:ea typeface="ヒラギノ角ゴ Pro W3" pitchFamily="-84" charset="-128"/>
              </a:rPr>
              <a:t>Balance H by adding</a:t>
            </a:r>
            <a:endParaRPr lang="en-US" sz="2400" dirty="0"/>
          </a:p>
        </p:txBody>
      </p:sp>
      <p:graphicFrame>
        <p:nvGraphicFramePr>
          <p:cNvPr id="9" name="Object 8" descr="H plus">
            <a:extLst>
              <a:ext uri="{FF2B5EF4-FFF2-40B4-BE49-F238E27FC236}">
                <a16:creationId xmlns:a16="http://schemas.microsoft.com/office/drawing/2014/main" id="{FAA4B300-491D-4CAE-8AEB-421E72B795AD}"/>
              </a:ext>
            </a:extLst>
          </p:cNvPr>
          <p:cNvGraphicFramePr>
            <a:graphicFrameLocks noChangeAspect="1"/>
          </p:cNvGraphicFramePr>
          <p:nvPr>
            <p:extLst>
              <p:ext uri="{D42A27DB-BD31-4B8C-83A1-F6EECF244321}">
                <p14:modId xmlns:p14="http://schemas.microsoft.com/office/powerpoint/2010/main" val="2769830297"/>
              </p:ext>
            </p:extLst>
          </p:nvPr>
        </p:nvGraphicFramePr>
        <p:xfrm>
          <a:off x="4497388" y="4449763"/>
          <a:ext cx="431800" cy="330200"/>
        </p:xfrm>
        <a:graphic>
          <a:graphicData uri="http://schemas.openxmlformats.org/presentationml/2006/ole">
            <mc:AlternateContent xmlns:mc="http://schemas.openxmlformats.org/markup-compatibility/2006">
              <mc:Choice xmlns:v="urn:schemas-microsoft-com:vml" Requires="v">
                <p:oleObj name="Equation" r:id="rId4" imgW="431640" imgH="330120" progId="Equation.DSMT4">
                  <p:embed/>
                </p:oleObj>
              </mc:Choice>
              <mc:Fallback>
                <p:oleObj name="Equation" r:id="rId4" imgW="431640" imgH="330120" progId="Equation.DSMT4">
                  <p:embed/>
                  <p:pic>
                    <p:nvPicPr>
                      <p:cNvPr id="9" name="Object 8" descr="H plus">
                        <a:extLst>
                          <a:ext uri="{FF2B5EF4-FFF2-40B4-BE49-F238E27FC236}">
                            <a16:creationId xmlns:a16="http://schemas.microsoft.com/office/drawing/2014/main" id="{FAA4B300-491D-4CAE-8AEB-421E72B795AD}"/>
                          </a:ext>
                        </a:extLst>
                      </p:cNvPr>
                      <p:cNvPicPr/>
                      <p:nvPr/>
                    </p:nvPicPr>
                    <p:blipFill>
                      <a:blip r:embed="rId5"/>
                      <a:stretch>
                        <a:fillRect/>
                      </a:stretch>
                    </p:blipFill>
                    <p:spPr>
                      <a:xfrm>
                        <a:off x="4497388" y="4449763"/>
                        <a:ext cx="4318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731F553-80CE-4609-86D1-39716873E45F}"/>
              </a:ext>
            </a:extLst>
          </p:cNvPr>
          <p:cNvSpPr>
            <a:spLocks noGrp="1"/>
          </p:cNvSpPr>
          <p:nvPr>
            <p:ph sz="quarter" idx="17"/>
          </p:nvPr>
        </p:nvSpPr>
        <p:spPr>
          <a:xfrm>
            <a:off x="457200" y="5029200"/>
            <a:ext cx="8263719" cy="838200"/>
          </a:xfrm>
        </p:spPr>
        <p:txBody>
          <a:bodyPr/>
          <a:lstStyle/>
          <a:p>
            <a:pPr marL="429768" indent="-429768">
              <a:buFont typeface="+mj-lt"/>
              <a:buAutoNum type="arabicPeriod" startAt="4"/>
              <a:defRPr/>
            </a:pPr>
            <a:r>
              <a:rPr lang="en-US" altLang="en-US" sz="2400" dirty="0">
                <a:ea typeface="ヒラギノ角ゴ Pro W3" pitchFamily="-84" charset="-128"/>
              </a:rPr>
              <a:t>Balance each half-reaction with respect to charge by adding electrons.</a:t>
            </a:r>
          </a:p>
        </p:txBody>
      </p:sp>
    </p:spTree>
    <p:extLst>
      <p:ext uri="{BB962C8B-B14F-4D97-AF65-F5344CB8AC3E}">
        <p14:creationId xmlns:p14="http://schemas.microsoft.com/office/powerpoint/2010/main" val="2704329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3C1-31C2-479D-9C53-AAC660DF64BA}"/>
              </a:ext>
            </a:extLst>
          </p:cNvPr>
          <p:cNvSpPr>
            <a:spLocks noGrp="1"/>
          </p:cNvSpPr>
          <p:nvPr>
            <p:ph type="title"/>
          </p:nvPr>
        </p:nvSpPr>
        <p:spPr>
          <a:xfrm>
            <a:off x="457200" y="215372"/>
            <a:ext cx="8534400" cy="1097280"/>
          </a:xfrm>
        </p:spPr>
        <p:txBody>
          <a:bodyPr/>
          <a:lstStyle/>
          <a:p>
            <a:r>
              <a:rPr lang="en-US" altLang="en-US" sz="2600" dirty="0">
                <a:solidFill>
                  <a:schemeClr val="bg2"/>
                </a:solidFill>
              </a:rPr>
              <a:t>A Procedure for Balancing Redox Reactions in Acidic Solution Using the Half-Reaction Method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CDA1F2B7-16C2-4D78-9E0D-829DDB76B800}"/>
              </a:ext>
            </a:extLst>
          </p:cNvPr>
          <p:cNvSpPr>
            <a:spLocks noGrp="1"/>
          </p:cNvSpPr>
          <p:nvPr>
            <p:ph sz="quarter" idx="13"/>
          </p:nvPr>
        </p:nvSpPr>
        <p:spPr>
          <a:xfrm>
            <a:off x="457200" y="1600200"/>
            <a:ext cx="8305800" cy="2286000"/>
          </a:xfrm>
        </p:spPr>
        <p:txBody>
          <a:bodyPr/>
          <a:lstStyle/>
          <a:p>
            <a:pPr marL="432000" indent="-432000">
              <a:buFont typeface="+mj-lt"/>
              <a:buAutoNum type="arabicPeriod" startAt="5"/>
              <a:defRPr/>
            </a:pPr>
            <a:r>
              <a:rPr lang="en-US" altLang="en-US" sz="2400" dirty="0">
                <a:ea typeface="ヒラギノ角ゴ Pro W3" pitchFamily="-84" charset="-128"/>
              </a:rPr>
              <a:t>Make the number of electrons in both half-reactions equal by multiplying.</a:t>
            </a:r>
          </a:p>
          <a:p>
            <a:pPr marL="432000" indent="-432000">
              <a:buFont typeface="+mj-lt"/>
              <a:buAutoNum type="arabicPeriod" startAt="5"/>
              <a:defRPr/>
            </a:pPr>
            <a:r>
              <a:rPr lang="en-US" altLang="en-US" sz="2400" dirty="0">
                <a:ea typeface="ヒラギノ角ゴ Pro W3" pitchFamily="-84" charset="-128"/>
              </a:rPr>
              <a:t>Add the two half-reactions together.</a:t>
            </a:r>
          </a:p>
          <a:p>
            <a:pPr marL="432000" indent="-432000">
              <a:buFont typeface="+mj-lt"/>
              <a:buAutoNum type="arabicPeriod" startAt="5"/>
              <a:defRPr/>
            </a:pPr>
            <a:r>
              <a:rPr lang="en-US" altLang="en-US" sz="2400" dirty="0">
                <a:ea typeface="ヒラギノ角ゴ Pro W3" pitchFamily="-84" charset="-128"/>
              </a:rPr>
              <a:t>Verify that the reaction is balanced.</a:t>
            </a:r>
            <a:endParaRPr lang="en-US" sz="2400" dirty="0"/>
          </a:p>
        </p:txBody>
      </p:sp>
    </p:spTree>
    <p:extLst>
      <p:ext uri="{BB962C8B-B14F-4D97-AF65-F5344CB8AC3E}">
        <p14:creationId xmlns:p14="http://schemas.microsoft.com/office/powerpoint/2010/main" val="394681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C723-EBEA-410C-957A-CB868C4B8830}"/>
              </a:ext>
            </a:extLst>
          </p:cNvPr>
          <p:cNvSpPr>
            <a:spLocks noGrp="1"/>
          </p:cNvSpPr>
          <p:nvPr>
            <p:ph type="title"/>
          </p:nvPr>
        </p:nvSpPr>
        <p:spPr>
          <a:xfrm>
            <a:off x="457200" y="215372"/>
            <a:ext cx="8534400" cy="1097280"/>
          </a:xfrm>
        </p:spPr>
        <p:txBody>
          <a:bodyPr/>
          <a:lstStyle/>
          <a:p>
            <a:r>
              <a:rPr lang="en-US" altLang="en-US" sz="2600" dirty="0">
                <a:solidFill>
                  <a:schemeClr val="bg2"/>
                </a:solidFill>
                <a:latin typeface="+mj-lt"/>
              </a:rPr>
              <a:t>A Procedure for Balancing Redox Reactions in Basic Solution Using the Half-Reaction Method </a:t>
            </a:r>
            <a:r>
              <a:rPr lang="en-US" altLang="en-US" sz="2000" b="0" dirty="0">
                <a:solidFill>
                  <a:schemeClr val="bg2"/>
                </a:solidFill>
                <a:latin typeface="+mj-lt"/>
              </a:rPr>
              <a:t>(1 of 2)</a:t>
            </a:r>
            <a:endParaRPr lang="en-IN" sz="2000" b="0" dirty="0"/>
          </a:p>
        </p:txBody>
      </p:sp>
      <p:sp>
        <p:nvSpPr>
          <p:cNvPr id="3" name="Content Placeholder 2">
            <a:extLst>
              <a:ext uri="{FF2B5EF4-FFF2-40B4-BE49-F238E27FC236}">
                <a16:creationId xmlns:a16="http://schemas.microsoft.com/office/drawing/2014/main" id="{53C8FEEB-8AD2-476A-A36E-15765F963FA3}"/>
              </a:ext>
            </a:extLst>
          </p:cNvPr>
          <p:cNvSpPr>
            <a:spLocks noGrp="1"/>
          </p:cNvSpPr>
          <p:nvPr>
            <p:ph sz="quarter" idx="13"/>
          </p:nvPr>
        </p:nvSpPr>
        <p:spPr>
          <a:xfrm>
            <a:off x="457200" y="1600200"/>
            <a:ext cx="8229600" cy="1580322"/>
          </a:xfrm>
        </p:spPr>
        <p:txBody>
          <a:bodyPr/>
          <a:lstStyle/>
          <a:p>
            <a:pPr marL="432000" indent="-432000">
              <a:buFont typeface="+mj-lt"/>
              <a:buAutoNum type="arabicPeriod"/>
              <a:defRPr/>
            </a:pPr>
            <a:r>
              <a:rPr lang="en-US" altLang="en-US" sz="2400" dirty="0">
                <a:ea typeface="ヒラギノ角ゴ Pro W3" pitchFamily="-84" charset="-128"/>
              </a:rPr>
              <a:t>Assign oxidation states.</a:t>
            </a:r>
          </a:p>
          <a:p>
            <a:pPr marL="432000" indent="-432000">
              <a:buFont typeface="+mj-lt"/>
              <a:buAutoNum type="arabicPeriod"/>
              <a:defRPr/>
            </a:pPr>
            <a:r>
              <a:rPr lang="en-US" altLang="en-US" sz="2400" dirty="0">
                <a:ea typeface="ヒラギノ角ゴ Pro W3" pitchFamily="-84" charset="-128"/>
              </a:rPr>
              <a:t>Separate the overall reaction into two half-reactions.</a:t>
            </a:r>
          </a:p>
          <a:p>
            <a:pPr marL="432000" indent="-432000">
              <a:buFont typeface="+mj-lt"/>
              <a:buAutoNum type="arabicPeriod"/>
              <a:defRPr/>
            </a:pPr>
            <a:r>
              <a:rPr lang="en-US" altLang="en-US" sz="2400" dirty="0">
                <a:ea typeface="ヒラギノ角ゴ Pro W3" pitchFamily="-84" charset="-128"/>
              </a:rPr>
              <a:t>Balance each half-reaction with respect to mass.</a:t>
            </a:r>
            <a:endParaRPr lang="en-US" sz="2400" dirty="0"/>
          </a:p>
        </p:txBody>
      </p:sp>
      <p:sp>
        <p:nvSpPr>
          <p:cNvPr id="4" name="Content Placeholder 3">
            <a:extLst>
              <a:ext uri="{FF2B5EF4-FFF2-40B4-BE49-F238E27FC236}">
                <a16:creationId xmlns:a16="http://schemas.microsoft.com/office/drawing/2014/main" id="{CF7BAB0B-5826-4059-808A-69C9B2536B55}"/>
              </a:ext>
            </a:extLst>
          </p:cNvPr>
          <p:cNvSpPr>
            <a:spLocks noGrp="1"/>
          </p:cNvSpPr>
          <p:nvPr>
            <p:ph sz="quarter" idx="14"/>
          </p:nvPr>
        </p:nvSpPr>
        <p:spPr>
          <a:xfrm>
            <a:off x="457200" y="3252896"/>
            <a:ext cx="8229600" cy="424582"/>
          </a:xfrm>
        </p:spPr>
        <p:txBody>
          <a:bodyPr/>
          <a:lstStyle/>
          <a:p>
            <a:pPr lvl="1"/>
            <a:r>
              <a:rPr lang="en-US" sz="2400" dirty="0"/>
              <a:t>Balance all elements other than H and O.</a:t>
            </a:r>
          </a:p>
        </p:txBody>
      </p:sp>
      <p:sp>
        <p:nvSpPr>
          <p:cNvPr id="5" name="Content Placeholder 4">
            <a:extLst>
              <a:ext uri="{FF2B5EF4-FFF2-40B4-BE49-F238E27FC236}">
                <a16:creationId xmlns:a16="http://schemas.microsoft.com/office/drawing/2014/main" id="{7A65D477-91EA-447B-9820-1CF4714CAE78}"/>
              </a:ext>
            </a:extLst>
          </p:cNvPr>
          <p:cNvSpPr>
            <a:spLocks noGrp="1"/>
          </p:cNvSpPr>
          <p:nvPr>
            <p:ph sz="quarter" idx="15"/>
          </p:nvPr>
        </p:nvSpPr>
        <p:spPr>
          <a:xfrm>
            <a:off x="457200" y="3791483"/>
            <a:ext cx="3707296" cy="399517"/>
          </a:xfrm>
        </p:spPr>
        <p:txBody>
          <a:bodyPr/>
          <a:lstStyle/>
          <a:p>
            <a:pPr lvl="1"/>
            <a:r>
              <a:rPr lang="en-IN" sz="2400" dirty="0"/>
              <a:t>Balance O by adding</a:t>
            </a:r>
          </a:p>
        </p:txBody>
      </p:sp>
      <p:graphicFrame>
        <p:nvGraphicFramePr>
          <p:cNvPr id="14" name="Object 13" descr="H sub 2 O">
            <a:extLst>
              <a:ext uri="{FF2B5EF4-FFF2-40B4-BE49-F238E27FC236}">
                <a16:creationId xmlns:a16="http://schemas.microsoft.com/office/drawing/2014/main" id="{0091DB6E-5B64-4C52-B100-209378AD9722}"/>
              </a:ext>
            </a:extLst>
          </p:cNvPr>
          <p:cNvGraphicFramePr>
            <a:graphicFrameLocks noChangeAspect="1"/>
          </p:cNvGraphicFramePr>
          <p:nvPr/>
        </p:nvGraphicFramePr>
        <p:xfrm>
          <a:off x="4265612" y="3819939"/>
          <a:ext cx="611188" cy="381000"/>
        </p:xfrm>
        <a:graphic>
          <a:graphicData uri="http://schemas.openxmlformats.org/presentationml/2006/ole">
            <mc:AlternateContent xmlns:mc="http://schemas.openxmlformats.org/markup-compatibility/2006">
              <mc:Choice xmlns:v="urn:schemas-microsoft-com:vml" Requires="v">
                <p:oleObj name="Equation" r:id="rId2" imgW="634680" imgH="380880" progId="Equation.DSMT4">
                  <p:embed/>
                </p:oleObj>
              </mc:Choice>
              <mc:Fallback>
                <p:oleObj name="Equation" r:id="rId2" imgW="634680" imgH="380880" progId="Equation.DSMT4">
                  <p:embed/>
                  <p:pic>
                    <p:nvPicPr>
                      <p:cNvPr id="14" name="Object 13" descr="H sub 2 O">
                        <a:extLst>
                          <a:ext uri="{FF2B5EF4-FFF2-40B4-BE49-F238E27FC236}">
                            <a16:creationId xmlns:a16="http://schemas.microsoft.com/office/drawing/2014/main" id="{0091DB6E-5B64-4C52-B100-209378AD9722}"/>
                          </a:ext>
                        </a:extLst>
                      </p:cNvPr>
                      <p:cNvPicPr/>
                      <p:nvPr/>
                    </p:nvPicPr>
                    <p:blipFill>
                      <a:blip r:embed="rId3"/>
                      <a:stretch>
                        <a:fillRect/>
                      </a:stretch>
                    </p:blipFill>
                    <p:spPr>
                      <a:xfrm>
                        <a:off x="4265612" y="3819939"/>
                        <a:ext cx="611188"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1B18C57-4EAB-471C-AA9F-DE2262A30038}"/>
              </a:ext>
            </a:extLst>
          </p:cNvPr>
          <p:cNvSpPr>
            <a:spLocks noGrp="1"/>
          </p:cNvSpPr>
          <p:nvPr>
            <p:ph sz="quarter" idx="16"/>
          </p:nvPr>
        </p:nvSpPr>
        <p:spPr>
          <a:xfrm>
            <a:off x="457200" y="4263888"/>
            <a:ext cx="3776870" cy="427382"/>
          </a:xfrm>
        </p:spPr>
        <p:txBody>
          <a:bodyPr/>
          <a:lstStyle/>
          <a:p>
            <a:pPr lvl="1"/>
            <a:r>
              <a:rPr lang="en-IN" sz="2400" dirty="0"/>
              <a:t>Balance H by adding</a:t>
            </a:r>
          </a:p>
        </p:txBody>
      </p:sp>
      <p:graphicFrame>
        <p:nvGraphicFramePr>
          <p:cNvPr id="15" name="Object 14" descr="H plus">
            <a:extLst>
              <a:ext uri="{FF2B5EF4-FFF2-40B4-BE49-F238E27FC236}">
                <a16:creationId xmlns:a16="http://schemas.microsoft.com/office/drawing/2014/main" id="{48497FD5-0DF2-464C-A118-D2EE1A670937}"/>
              </a:ext>
            </a:extLst>
          </p:cNvPr>
          <p:cNvGraphicFramePr>
            <a:graphicFrameLocks noChangeAspect="1"/>
          </p:cNvGraphicFramePr>
          <p:nvPr/>
        </p:nvGraphicFramePr>
        <p:xfrm>
          <a:off x="4305300" y="4263888"/>
          <a:ext cx="419100" cy="330200"/>
        </p:xfrm>
        <a:graphic>
          <a:graphicData uri="http://schemas.openxmlformats.org/presentationml/2006/ole">
            <mc:AlternateContent xmlns:mc="http://schemas.openxmlformats.org/markup-compatibility/2006">
              <mc:Choice xmlns:v="urn:schemas-microsoft-com:vml" Requires="v">
                <p:oleObj name="Equation" r:id="rId4" imgW="419040" imgH="330120" progId="Equation.DSMT4">
                  <p:embed/>
                </p:oleObj>
              </mc:Choice>
              <mc:Fallback>
                <p:oleObj name="Equation" r:id="rId4" imgW="419040" imgH="330120" progId="Equation.DSMT4">
                  <p:embed/>
                  <p:pic>
                    <p:nvPicPr>
                      <p:cNvPr id="15" name="Object 14" descr="H plus">
                        <a:extLst>
                          <a:ext uri="{FF2B5EF4-FFF2-40B4-BE49-F238E27FC236}">
                            <a16:creationId xmlns:a16="http://schemas.microsoft.com/office/drawing/2014/main" id="{48497FD5-0DF2-464C-A118-D2EE1A670937}"/>
                          </a:ext>
                        </a:extLst>
                      </p:cNvPr>
                      <p:cNvPicPr/>
                      <p:nvPr/>
                    </p:nvPicPr>
                    <p:blipFill>
                      <a:blip r:embed="rId5"/>
                      <a:stretch>
                        <a:fillRect/>
                      </a:stretch>
                    </p:blipFill>
                    <p:spPr>
                      <a:xfrm>
                        <a:off x="4305300" y="4263888"/>
                        <a:ext cx="419100" cy="330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9163A62-AEB3-49EA-81E1-90A4855FE727}"/>
              </a:ext>
            </a:extLst>
          </p:cNvPr>
          <p:cNvSpPr>
            <a:spLocks noGrp="1"/>
          </p:cNvSpPr>
          <p:nvPr>
            <p:ph sz="quarter" idx="17"/>
          </p:nvPr>
        </p:nvSpPr>
        <p:spPr>
          <a:xfrm>
            <a:off x="457200" y="4784034"/>
            <a:ext cx="2246243" cy="403351"/>
          </a:xfrm>
        </p:spPr>
        <p:txBody>
          <a:bodyPr/>
          <a:lstStyle/>
          <a:p>
            <a:pPr lvl="1"/>
            <a:r>
              <a:rPr lang="en-IN" sz="2400" dirty="0"/>
              <a:t>Neutralize</a:t>
            </a:r>
          </a:p>
        </p:txBody>
      </p:sp>
      <p:graphicFrame>
        <p:nvGraphicFramePr>
          <p:cNvPr id="16" name="Object 15" descr="H plus">
            <a:extLst>
              <a:ext uri="{FF2B5EF4-FFF2-40B4-BE49-F238E27FC236}">
                <a16:creationId xmlns:a16="http://schemas.microsoft.com/office/drawing/2014/main" id="{914AE506-9C4E-4A79-8BB4-09BAEC24FA17}"/>
              </a:ext>
            </a:extLst>
          </p:cNvPr>
          <p:cNvGraphicFramePr>
            <a:graphicFrameLocks noChangeAspect="1"/>
          </p:cNvGraphicFramePr>
          <p:nvPr/>
        </p:nvGraphicFramePr>
        <p:xfrm>
          <a:off x="2754795" y="4780984"/>
          <a:ext cx="342900" cy="330200"/>
        </p:xfrm>
        <a:graphic>
          <a:graphicData uri="http://schemas.openxmlformats.org/presentationml/2006/ole">
            <mc:AlternateContent xmlns:mc="http://schemas.openxmlformats.org/markup-compatibility/2006">
              <mc:Choice xmlns:v="urn:schemas-microsoft-com:vml" Requires="v">
                <p:oleObj name="Equation" r:id="rId6" imgW="342720" imgH="330120" progId="Equation.DSMT4">
                  <p:embed/>
                </p:oleObj>
              </mc:Choice>
              <mc:Fallback>
                <p:oleObj name="Equation" r:id="rId6" imgW="342720" imgH="330120" progId="Equation.DSMT4">
                  <p:embed/>
                  <p:pic>
                    <p:nvPicPr>
                      <p:cNvPr id="16" name="Object 15" descr="H plus">
                        <a:extLst>
                          <a:ext uri="{FF2B5EF4-FFF2-40B4-BE49-F238E27FC236}">
                            <a16:creationId xmlns:a16="http://schemas.microsoft.com/office/drawing/2014/main" id="{914AE506-9C4E-4A79-8BB4-09BAEC24FA17}"/>
                          </a:ext>
                        </a:extLst>
                      </p:cNvPr>
                      <p:cNvPicPr/>
                      <p:nvPr/>
                    </p:nvPicPr>
                    <p:blipFill>
                      <a:blip r:embed="rId7"/>
                      <a:stretch>
                        <a:fillRect/>
                      </a:stretch>
                    </p:blipFill>
                    <p:spPr>
                      <a:xfrm>
                        <a:off x="2754795" y="4780984"/>
                        <a:ext cx="342900" cy="330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85460C9-9587-4C10-B043-CE525A6872B6}"/>
              </a:ext>
            </a:extLst>
          </p:cNvPr>
          <p:cNvSpPr>
            <a:spLocks noGrp="1"/>
          </p:cNvSpPr>
          <p:nvPr>
            <p:ph sz="quarter" idx="18"/>
          </p:nvPr>
        </p:nvSpPr>
        <p:spPr>
          <a:xfrm>
            <a:off x="3210340" y="4780722"/>
            <a:ext cx="1461051" cy="417443"/>
          </a:xfrm>
        </p:spPr>
        <p:txBody>
          <a:bodyPr/>
          <a:lstStyle/>
          <a:p>
            <a:pPr marL="0" lvl="1" indent="0">
              <a:buNone/>
            </a:pPr>
            <a:r>
              <a:rPr lang="en-IN" sz="2400" dirty="0"/>
              <a:t>by adding</a:t>
            </a:r>
          </a:p>
        </p:txBody>
      </p:sp>
      <p:graphicFrame>
        <p:nvGraphicFramePr>
          <p:cNvPr id="17" name="Object 16" descr="O H minus">
            <a:extLst>
              <a:ext uri="{FF2B5EF4-FFF2-40B4-BE49-F238E27FC236}">
                <a16:creationId xmlns:a16="http://schemas.microsoft.com/office/drawing/2014/main" id="{5FBAB8CA-0975-4A6B-BF13-ECEB14CCBDAC}"/>
              </a:ext>
            </a:extLst>
          </p:cNvPr>
          <p:cNvGraphicFramePr>
            <a:graphicFrameLocks noChangeAspect="1"/>
          </p:cNvGraphicFramePr>
          <p:nvPr/>
        </p:nvGraphicFramePr>
        <p:xfrm>
          <a:off x="4731027" y="4793973"/>
          <a:ext cx="673100" cy="342900"/>
        </p:xfrm>
        <a:graphic>
          <a:graphicData uri="http://schemas.openxmlformats.org/presentationml/2006/ole">
            <mc:AlternateContent xmlns:mc="http://schemas.openxmlformats.org/markup-compatibility/2006">
              <mc:Choice xmlns:v="urn:schemas-microsoft-com:vml" Requires="v">
                <p:oleObj name="Equation" r:id="rId8" imgW="672840" imgH="342720" progId="Equation.DSMT4">
                  <p:embed/>
                </p:oleObj>
              </mc:Choice>
              <mc:Fallback>
                <p:oleObj name="Equation" r:id="rId8" imgW="672840" imgH="342720" progId="Equation.DSMT4">
                  <p:embed/>
                  <p:pic>
                    <p:nvPicPr>
                      <p:cNvPr id="17" name="Object 16" descr="O H minus">
                        <a:extLst>
                          <a:ext uri="{FF2B5EF4-FFF2-40B4-BE49-F238E27FC236}">
                            <a16:creationId xmlns:a16="http://schemas.microsoft.com/office/drawing/2014/main" id="{5FBAB8CA-0975-4A6B-BF13-ECEB14CCBDAC}"/>
                          </a:ext>
                        </a:extLst>
                      </p:cNvPr>
                      <p:cNvPicPr/>
                      <p:nvPr/>
                    </p:nvPicPr>
                    <p:blipFill>
                      <a:blip r:embed="rId9"/>
                      <a:stretch>
                        <a:fillRect/>
                      </a:stretch>
                    </p:blipFill>
                    <p:spPr>
                      <a:xfrm>
                        <a:off x="4731027" y="4793973"/>
                        <a:ext cx="673100" cy="3429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15F72F44-7A8C-4574-A185-4FD01750E1A0}"/>
              </a:ext>
            </a:extLst>
          </p:cNvPr>
          <p:cNvSpPr>
            <a:spLocks noGrp="1"/>
          </p:cNvSpPr>
          <p:nvPr>
            <p:ph sz="quarter" idx="19"/>
          </p:nvPr>
        </p:nvSpPr>
        <p:spPr>
          <a:xfrm>
            <a:off x="5553213" y="4784034"/>
            <a:ext cx="3488081" cy="394253"/>
          </a:xfrm>
        </p:spPr>
        <p:txBody>
          <a:bodyPr/>
          <a:lstStyle/>
          <a:p>
            <a:pPr marL="0" indent="0">
              <a:buNone/>
            </a:pPr>
            <a:r>
              <a:rPr lang="en-US" sz="2400" dirty="0"/>
              <a:t>Add the same number of</a:t>
            </a:r>
          </a:p>
        </p:txBody>
      </p:sp>
      <p:graphicFrame>
        <p:nvGraphicFramePr>
          <p:cNvPr id="18" name="Object 17" descr="O H minus">
            <a:extLst>
              <a:ext uri="{FF2B5EF4-FFF2-40B4-BE49-F238E27FC236}">
                <a16:creationId xmlns:a16="http://schemas.microsoft.com/office/drawing/2014/main" id="{AC45DD80-7C7F-4713-881E-81D92E9B7CE9}"/>
              </a:ext>
            </a:extLst>
          </p:cNvPr>
          <p:cNvGraphicFramePr>
            <a:graphicFrameLocks noChangeAspect="1"/>
          </p:cNvGraphicFramePr>
          <p:nvPr/>
        </p:nvGraphicFramePr>
        <p:xfrm>
          <a:off x="1143000" y="5244550"/>
          <a:ext cx="584200" cy="342900"/>
        </p:xfrm>
        <a:graphic>
          <a:graphicData uri="http://schemas.openxmlformats.org/presentationml/2006/ole">
            <mc:AlternateContent xmlns:mc="http://schemas.openxmlformats.org/markup-compatibility/2006">
              <mc:Choice xmlns:v="urn:schemas-microsoft-com:vml" Requires="v">
                <p:oleObj name="Equation" r:id="rId10" imgW="583920" imgH="342720" progId="Equation.DSMT4">
                  <p:embed/>
                </p:oleObj>
              </mc:Choice>
              <mc:Fallback>
                <p:oleObj name="Equation" r:id="rId10" imgW="583920" imgH="342720" progId="Equation.DSMT4">
                  <p:embed/>
                  <p:pic>
                    <p:nvPicPr>
                      <p:cNvPr id="18" name="Object 17" descr="O H minus">
                        <a:extLst>
                          <a:ext uri="{FF2B5EF4-FFF2-40B4-BE49-F238E27FC236}">
                            <a16:creationId xmlns:a16="http://schemas.microsoft.com/office/drawing/2014/main" id="{AC45DD80-7C7F-4713-881E-81D92E9B7CE9}"/>
                          </a:ext>
                        </a:extLst>
                      </p:cNvPr>
                      <p:cNvPicPr>
                        <a:picLocks noChangeAspect="1" noChangeArrowheads="1"/>
                      </p:cNvPicPr>
                      <p:nvPr/>
                    </p:nvPicPr>
                    <p:blipFill>
                      <a:blip r:embed="rId11"/>
                      <a:srcRect/>
                      <a:stretch>
                        <a:fillRect/>
                      </a:stretch>
                    </p:blipFill>
                    <p:spPr bwMode="auto">
                      <a:xfrm>
                        <a:off x="1143000" y="5244550"/>
                        <a:ext cx="584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ontent Placeholder 9">
            <a:extLst>
              <a:ext uri="{FF2B5EF4-FFF2-40B4-BE49-F238E27FC236}">
                <a16:creationId xmlns:a16="http://schemas.microsoft.com/office/drawing/2014/main" id="{D97CE598-1FCB-4319-924F-4962AFFBAD03}"/>
              </a:ext>
            </a:extLst>
          </p:cNvPr>
          <p:cNvSpPr>
            <a:spLocks noGrp="1"/>
          </p:cNvSpPr>
          <p:nvPr>
            <p:ph sz="quarter" idx="20"/>
          </p:nvPr>
        </p:nvSpPr>
        <p:spPr>
          <a:xfrm>
            <a:off x="1888435" y="5249404"/>
            <a:ext cx="6832484" cy="405961"/>
          </a:xfrm>
        </p:spPr>
        <p:txBody>
          <a:bodyPr/>
          <a:lstStyle/>
          <a:p>
            <a:pPr marL="0" lvl="1" indent="0">
              <a:buNone/>
            </a:pPr>
            <a:r>
              <a:rPr lang="en-US" sz="2400" dirty="0"/>
              <a:t>to each side of the equation (to preserve mass</a:t>
            </a:r>
          </a:p>
        </p:txBody>
      </p:sp>
      <p:sp>
        <p:nvSpPr>
          <p:cNvPr id="11" name="Content Placeholder 10">
            <a:extLst>
              <a:ext uri="{FF2B5EF4-FFF2-40B4-BE49-F238E27FC236}">
                <a16:creationId xmlns:a16="http://schemas.microsoft.com/office/drawing/2014/main" id="{DD334C8F-1CF6-44B3-8B71-FDE9CC7BB522}"/>
              </a:ext>
            </a:extLst>
          </p:cNvPr>
          <p:cNvSpPr>
            <a:spLocks noGrp="1"/>
          </p:cNvSpPr>
          <p:nvPr>
            <p:ph sz="quarter" idx="21"/>
          </p:nvPr>
        </p:nvSpPr>
        <p:spPr>
          <a:xfrm>
            <a:off x="457200" y="5732761"/>
            <a:ext cx="8263719" cy="459317"/>
          </a:xfrm>
        </p:spPr>
        <p:txBody>
          <a:bodyPr/>
          <a:lstStyle/>
          <a:p>
            <a:pPr marL="741600" lvl="1" indent="0">
              <a:buNone/>
            </a:pPr>
            <a:r>
              <a:rPr lang="en-IN" sz="2400" dirty="0"/>
              <a:t>balance).</a:t>
            </a:r>
          </a:p>
        </p:txBody>
      </p:sp>
    </p:spTree>
    <p:extLst>
      <p:ext uri="{BB962C8B-B14F-4D97-AF65-F5344CB8AC3E}">
        <p14:creationId xmlns:p14="http://schemas.microsoft.com/office/powerpoint/2010/main" val="1075565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3C1-31C2-479D-9C53-AAC660DF64BA}"/>
              </a:ext>
            </a:extLst>
          </p:cNvPr>
          <p:cNvSpPr>
            <a:spLocks noGrp="1"/>
          </p:cNvSpPr>
          <p:nvPr>
            <p:ph type="title"/>
          </p:nvPr>
        </p:nvSpPr>
        <p:spPr>
          <a:xfrm>
            <a:off x="457200" y="215372"/>
            <a:ext cx="8458200" cy="1097280"/>
          </a:xfrm>
        </p:spPr>
        <p:txBody>
          <a:bodyPr/>
          <a:lstStyle/>
          <a:p>
            <a:r>
              <a:rPr lang="en-US" altLang="en-US" sz="2600" dirty="0">
                <a:solidFill>
                  <a:schemeClr val="bg2"/>
                </a:solidFill>
              </a:rPr>
              <a:t>A Procedure for Balancing Redox Reactions in Basic Solution Using the Half-Reaction Method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CDA1F2B7-16C2-4D78-9E0D-829DDB76B800}"/>
              </a:ext>
            </a:extLst>
          </p:cNvPr>
          <p:cNvSpPr>
            <a:spLocks noGrp="1"/>
          </p:cNvSpPr>
          <p:nvPr>
            <p:ph sz="quarter" idx="13"/>
          </p:nvPr>
        </p:nvSpPr>
        <p:spPr>
          <a:xfrm>
            <a:off x="457200" y="1600200"/>
            <a:ext cx="7848600" cy="4648200"/>
          </a:xfrm>
        </p:spPr>
        <p:txBody>
          <a:bodyPr/>
          <a:lstStyle/>
          <a:p>
            <a:pPr marL="432000" indent="-432000">
              <a:buFont typeface="+mj-lt"/>
              <a:buAutoNum type="arabicPeriod" startAt="4"/>
              <a:defRPr/>
            </a:pPr>
            <a:r>
              <a:rPr lang="en-US" altLang="en-US" sz="2400" dirty="0">
                <a:ea typeface="ヒラギノ角ゴ Pro W3" pitchFamily="-84" charset="-128"/>
              </a:rPr>
              <a:t>Balance each half-reaction with respect to charge by adding electrons. </a:t>
            </a:r>
          </a:p>
          <a:p>
            <a:pPr marL="432000" indent="-432000">
              <a:buFont typeface="+mj-lt"/>
              <a:buAutoNum type="arabicPeriod" startAt="4"/>
              <a:defRPr/>
            </a:pPr>
            <a:r>
              <a:rPr lang="en-US" altLang="en-US" sz="2400" dirty="0">
                <a:ea typeface="ヒラギノ角ゴ Pro W3" pitchFamily="-84" charset="-128"/>
              </a:rPr>
              <a:t>Make the number of electrons in both half-reactions equal by multiplying. </a:t>
            </a:r>
          </a:p>
          <a:p>
            <a:pPr marL="432000" indent="-432000">
              <a:buFont typeface="+mj-lt"/>
              <a:buAutoNum type="arabicPeriod" startAt="4"/>
              <a:defRPr/>
            </a:pPr>
            <a:r>
              <a:rPr lang="en-US" altLang="en-US" sz="2400" dirty="0">
                <a:ea typeface="ヒラギノ角ゴ Pro W3" pitchFamily="-84" charset="-128"/>
              </a:rPr>
              <a:t>Add the two half-reactions together.</a:t>
            </a:r>
          </a:p>
          <a:p>
            <a:pPr marL="432000" indent="-432000">
              <a:buFont typeface="+mj-lt"/>
              <a:buAutoNum type="arabicPeriod" startAt="4"/>
              <a:defRPr/>
            </a:pPr>
            <a:r>
              <a:rPr lang="en-US" altLang="en-US" sz="2400" dirty="0">
                <a:ea typeface="ヒラギノ角ゴ Pro W3" pitchFamily="-84" charset="-128"/>
              </a:rPr>
              <a:t>Verify that the reaction is balanced.</a:t>
            </a:r>
            <a:endParaRPr lang="en-US" sz="2400" dirty="0"/>
          </a:p>
        </p:txBody>
      </p:sp>
    </p:spTree>
    <p:extLst>
      <p:ext uri="{BB962C8B-B14F-4D97-AF65-F5344CB8AC3E}">
        <p14:creationId xmlns:p14="http://schemas.microsoft.com/office/powerpoint/2010/main" val="185693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66F0-CADB-4CF8-8744-56896F06EFFF}"/>
              </a:ext>
            </a:extLst>
          </p:cNvPr>
          <p:cNvSpPr>
            <a:spLocks noGrp="1"/>
          </p:cNvSpPr>
          <p:nvPr>
            <p:ph type="title"/>
          </p:nvPr>
        </p:nvSpPr>
        <p:spPr>
          <a:xfrm>
            <a:off x="457200" y="215372"/>
            <a:ext cx="8229600" cy="1097280"/>
          </a:xfrm>
        </p:spPr>
        <p:txBody>
          <a:bodyPr/>
          <a:lstStyle/>
          <a:p>
            <a:r>
              <a:rPr lang="en-US" altLang="en-US" sz="2800" dirty="0">
                <a:solidFill>
                  <a:schemeClr val="bg2"/>
                </a:solidFill>
              </a:rPr>
              <a:t>Chemistry in the Environment: Photosynthesis and Respiration: Energy for Life</a:t>
            </a:r>
            <a:r>
              <a:rPr lang="en-US" altLang="en-US" sz="3200" dirty="0">
                <a:solidFill>
                  <a:schemeClr val="bg2"/>
                </a:solidFill>
              </a:rPr>
              <a:t> </a:t>
            </a:r>
            <a:r>
              <a:rPr lang="en-US" altLang="en-US" sz="2000" b="0" dirty="0">
                <a:solidFill>
                  <a:schemeClr val="bg2"/>
                </a:solidFill>
              </a:rPr>
              <a:t>(1 of 4)</a:t>
            </a:r>
            <a:endParaRPr lang="en-US" sz="2000" b="0" dirty="0">
              <a:solidFill>
                <a:schemeClr val="bg2"/>
              </a:solidFill>
            </a:endParaRPr>
          </a:p>
        </p:txBody>
      </p:sp>
      <p:sp>
        <p:nvSpPr>
          <p:cNvPr id="3" name="Content Placeholder 2">
            <a:extLst>
              <a:ext uri="{FF2B5EF4-FFF2-40B4-BE49-F238E27FC236}">
                <a16:creationId xmlns:a16="http://schemas.microsoft.com/office/drawing/2014/main" id="{1D4A5362-BB96-4676-85C2-CD4677DD0069}"/>
              </a:ext>
            </a:extLst>
          </p:cNvPr>
          <p:cNvSpPr>
            <a:spLocks noGrp="1"/>
          </p:cNvSpPr>
          <p:nvPr>
            <p:ph idx="1"/>
          </p:nvPr>
        </p:nvSpPr>
        <p:spPr/>
        <p:txBody>
          <a:bodyPr/>
          <a:lstStyle/>
          <a:p>
            <a:pPr>
              <a:spcBef>
                <a:spcPts val="600"/>
              </a:spcBef>
              <a:defRPr/>
            </a:pPr>
            <a:r>
              <a:rPr lang="en-US" sz="2600" dirty="0"/>
              <a:t>Solar energy reaches Earth in the form of electromagnetic radiation. </a:t>
            </a:r>
          </a:p>
          <a:p>
            <a:pPr>
              <a:spcBef>
                <a:spcPts val="600"/>
              </a:spcBef>
              <a:defRPr/>
            </a:pPr>
            <a:r>
              <a:rPr lang="en-US" sz="2600" dirty="0"/>
              <a:t>The wavelengths that make up visible light have an additional and very crucial role to play in the maintenance of life. </a:t>
            </a:r>
          </a:p>
          <a:p>
            <a:pPr>
              <a:spcBef>
                <a:spcPts val="600"/>
              </a:spcBef>
              <a:defRPr/>
            </a:pPr>
            <a:r>
              <a:rPr lang="en-US" sz="2600" dirty="0"/>
              <a:t>Plants capture light and use it to make energy-rich organic molecules such as carbohydrates.</a:t>
            </a:r>
          </a:p>
          <a:p>
            <a:pPr>
              <a:spcBef>
                <a:spcPts val="600"/>
              </a:spcBef>
              <a:defRPr/>
            </a:pPr>
            <a:r>
              <a:rPr lang="en-US" sz="2600" dirty="0"/>
              <a:t>Animals get their energy by eating plants or by eating other animals that have eaten plants. So, ultimately, virtually all of the energy for life comes from sunlight.</a:t>
            </a:r>
            <a:endParaRPr lang="en-US" sz="2600" b="1" dirty="0"/>
          </a:p>
        </p:txBody>
      </p:sp>
    </p:spTree>
    <p:extLst>
      <p:ext uri="{BB962C8B-B14F-4D97-AF65-F5344CB8AC3E}">
        <p14:creationId xmlns:p14="http://schemas.microsoft.com/office/powerpoint/2010/main" val="763549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66F0-CADB-4CF8-8744-56896F06EFFF}"/>
              </a:ext>
            </a:extLst>
          </p:cNvPr>
          <p:cNvSpPr>
            <a:spLocks noGrp="1"/>
          </p:cNvSpPr>
          <p:nvPr>
            <p:ph type="title"/>
          </p:nvPr>
        </p:nvSpPr>
        <p:spPr>
          <a:xfrm>
            <a:off x="457200" y="215372"/>
            <a:ext cx="8229600" cy="1097280"/>
          </a:xfrm>
        </p:spPr>
        <p:txBody>
          <a:bodyPr/>
          <a:lstStyle/>
          <a:p>
            <a:r>
              <a:rPr lang="en-US" altLang="en-US" sz="2800" dirty="0">
                <a:solidFill>
                  <a:schemeClr val="bg2"/>
                </a:solidFill>
              </a:rPr>
              <a:t>Chemistry in the Environment: Photosynthesis and Respiration: Energy for Life</a:t>
            </a:r>
            <a:r>
              <a:rPr lang="en-US" altLang="en-US" sz="3200" dirty="0">
                <a:solidFill>
                  <a:schemeClr val="bg2"/>
                </a:solidFill>
              </a:rPr>
              <a:t> </a:t>
            </a:r>
            <a:r>
              <a:rPr lang="en-US" altLang="en-US" sz="2000" b="0" dirty="0">
                <a:solidFill>
                  <a:schemeClr val="bg2"/>
                </a:solidFill>
              </a:rPr>
              <a:t>(2 of 4)</a:t>
            </a:r>
            <a:endParaRPr lang="en-US" sz="2000" b="0" dirty="0">
              <a:solidFill>
                <a:schemeClr val="bg2"/>
              </a:solidFill>
            </a:endParaRPr>
          </a:p>
        </p:txBody>
      </p:sp>
      <p:sp>
        <p:nvSpPr>
          <p:cNvPr id="3" name="Content Placeholder 2">
            <a:extLst>
              <a:ext uri="{FF2B5EF4-FFF2-40B4-BE49-F238E27FC236}">
                <a16:creationId xmlns:a16="http://schemas.microsoft.com/office/drawing/2014/main" id="{1D4A5362-BB96-4676-85C2-CD4677DD0069}"/>
              </a:ext>
            </a:extLst>
          </p:cNvPr>
          <p:cNvSpPr>
            <a:spLocks noGrp="1"/>
          </p:cNvSpPr>
          <p:nvPr>
            <p:ph idx="1"/>
          </p:nvPr>
        </p:nvSpPr>
        <p:spPr/>
        <p:txBody>
          <a:bodyPr/>
          <a:lstStyle/>
          <a:p>
            <a:pPr>
              <a:spcBef>
                <a:spcPts val="600"/>
              </a:spcBef>
              <a:defRPr/>
            </a:pPr>
            <a:r>
              <a:rPr lang="en-US" sz="2600" dirty="0"/>
              <a:t>In chemical terms, how is this energy captured, transferred from organism to organism, and used? </a:t>
            </a:r>
            <a:r>
              <a:rPr lang="en-US" sz="2600" b="1" dirty="0"/>
              <a:t>The key reactions in these processes all involve oxidation and reduction</a:t>
            </a:r>
            <a:r>
              <a:rPr lang="en-US" sz="2600" i="1" dirty="0"/>
              <a:t>.</a:t>
            </a:r>
            <a:endParaRPr lang="en-US" sz="2600" dirty="0"/>
          </a:p>
        </p:txBody>
      </p:sp>
    </p:spTree>
    <p:extLst>
      <p:ext uri="{BB962C8B-B14F-4D97-AF65-F5344CB8AC3E}">
        <p14:creationId xmlns:p14="http://schemas.microsoft.com/office/powerpoint/2010/main" val="49510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BE6D-8873-4385-AD56-0409C4E9F383}"/>
              </a:ext>
            </a:extLst>
          </p:cNvPr>
          <p:cNvSpPr>
            <a:spLocks noGrp="1"/>
          </p:cNvSpPr>
          <p:nvPr>
            <p:ph type="title"/>
          </p:nvPr>
        </p:nvSpPr>
        <p:spPr/>
        <p:txBody>
          <a:bodyPr/>
          <a:lstStyle/>
          <a:p>
            <a:r>
              <a:rPr lang="en-US" altLang="en-US" sz="2800" dirty="0">
                <a:solidFill>
                  <a:schemeClr val="bg2"/>
                </a:solidFill>
              </a:rPr>
              <a:t>Chemistry in the Environment: Photosynthesis and Respiration: Energy for Life</a:t>
            </a:r>
            <a:r>
              <a:rPr lang="en-US" altLang="en-US" sz="3200" dirty="0">
                <a:solidFill>
                  <a:schemeClr val="bg2"/>
                </a:solidFill>
              </a:rPr>
              <a:t> </a:t>
            </a:r>
            <a:r>
              <a:rPr lang="en-US" altLang="en-US" sz="2000" b="0" dirty="0">
                <a:solidFill>
                  <a:schemeClr val="bg2"/>
                </a:solidFill>
              </a:rPr>
              <a:t>(3 of 4)</a:t>
            </a:r>
            <a:endParaRPr lang="en-US" sz="2000" b="0" dirty="0">
              <a:solidFill>
                <a:schemeClr val="bg2"/>
              </a:solidFill>
            </a:endParaRPr>
          </a:p>
        </p:txBody>
      </p:sp>
      <p:sp>
        <p:nvSpPr>
          <p:cNvPr id="3" name="Content Placeholder 2">
            <a:extLst>
              <a:ext uri="{FF2B5EF4-FFF2-40B4-BE49-F238E27FC236}">
                <a16:creationId xmlns:a16="http://schemas.microsoft.com/office/drawing/2014/main" id="{B6D2CB4F-FF15-4F34-9BC4-DC3DA25F95C3}"/>
              </a:ext>
            </a:extLst>
          </p:cNvPr>
          <p:cNvSpPr>
            <a:spLocks noGrp="1"/>
          </p:cNvSpPr>
          <p:nvPr>
            <p:ph idx="1"/>
          </p:nvPr>
        </p:nvSpPr>
        <p:spPr>
          <a:xfrm>
            <a:off x="457200" y="1600201"/>
            <a:ext cx="8229600" cy="838199"/>
          </a:xfrm>
        </p:spPr>
        <p:txBody>
          <a:bodyPr/>
          <a:lstStyle/>
          <a:p>
            <a:pPr marL="256032" indent="-256032">
              <a:buSzPct val="100000"/>
            </a:pPr>
            <a:r>
              <a:rPr lang="en-US" altLang="en-US" sz="2400" dirty="0">
                <a:ea typeface="ヒラギノ角ゴ Pro W3" charset="-128"/>
              </a:rPr>
              <a:t>In respiration, energy-rich molecules of glucose are “</a:t>
            </a:r>
            <a:r>
              <a:rPr lang="en-US" altLang="ja-JP" sz="2400" dirty="0">
                <a:ea typeface="ヒラギノ角ゴ Pro W3" charset="-128"/>
              </a:rPr>
              <a:t>burned” in a reaction that can be summarized as follows:</a:t>
            </a:r>
            <a:endParaRPr lang="en-US" sz="2400" dirty="0"/>
          </a:p>
        </p:txBody>
      </p:sp>
      <p:graphicFrame>
        <p:nvGraphicFramePr>
          <p:cNvPr id="5" name="Object 4" descr="Glucose, C sub 6, H sub 12, O sub 6 + oxygen, 6 O sub 2 yields water, 6 H sub 2 O + carbon dioxide, 6 C O sub 2, + energy.  ">
            <a:extLst>
              <a:ext uri="{FF2B5EF4-FFF2-40B4-BE49-F238E27FC236}">
                <a16:creationId xmlns:a16="http://schemas.microsoft.com/office/drawing/2014/main" id="{6824B9A2-4892-430C-BB6F-BEBFD000ED15}"/>
              </a:ext>
            </a:extLst>
          </p:cNvPr>
          <p:cNvGraphicFramePr>
            <a:graphicFrameLocks noChangeAspect="1"/>
          </p:cNvGraphicFramePr>
          <p:nvPr/>
        </p:nvGraphicFramePr>
        <p:xfrm>
          <a:off x="1447800" y="2667000"/>
          <a:ext cx="6007100" cy="825500"/>
        </p:xfrm>
        <a:graphic>
          <a:graphicData uri="http://schemas.openxmlformats.org/presentationml/2006/ole">
            <mc:AlternateContent xmlns:mc="http://schemas.openxmlformats.org/markup-compatibility/2006">
              <mc:Choice xmlns:v="urn:schemas-microsoft-com:vml" Requires="v">
                <p:oleObj name="Equation" r:id="rId2" imgW="6006960" imgH="825480" progId="Equation.DSMT4">
                  <p:embed/>
                </p:oleObj>
              </mc:Choice>
              <mc:Fallback>
                <p:oleObj name="Equation" r:id="rId2" imgW="6006960" imgH="825480" progId="Equation.DSMT4">
                  <p:embed/>
                  <p:pic>
                    <p:nvPicPr>
                      <p:cNvPr id="5" name="Object 4" descr="Glucose, C sub 6, H sub 12, O sub 6 + oxygen, 6 O sub 2 yields water, 6 H sub 2 O + carbon dioxide, 6 C O sub 2, + energy.  ">
                        <a:extLst>
                          <a:ext uri="{FF2B5EF4-FFF2-40B4-BE49-F238E27FC236}">
                            <a16:creationId xmlns:a16="http://schemas.microsoft.com/office/drawing/2014/main" id="{6824B9A2-4892-430C-BB6F-BEBFD000ED15}"/>
                          </a:ext>
                        </a:extLst>
                      </p:cNvPr>
                      <p:cNvPicPr/>
                      <p:nvPr/>
                    </p:nvPicPr>
                    <p:blipFill>
                      <a:blip r:embed="rId3"/>
                      <a:stretch>
                        <a:fillRect/>
                      </a:stretch>
                    </p:blipFill>
                    <p:spPr>
                      <a:xfrm>
                        <a:off x="1447800" y="2667000"/>
                        <a:ext cx="6007100" cy="825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38D0BAA-ACA3-4F44-95F8-1A5C6CEA73DB}"/>
              </a:ext>
            </a:extLst>
          </p:cNvPr>
          <p:cNvSpPr>
            <a:spLocks noGrp="1"/>
          </p:cNvSpPr>
          <p:nvPr>
            <p:ph sz="quarter" idx="13"/>
          </p:nvPr>
        </p:nvSpPr>
        <p:spPr>
          <a:xfrm>
            <a:off x="457200" y="3581400"/>
            <a:ext cx="8229600" cy="1556084"/>
          </a:xfrm>
        </p:spPr>
        <p:txBody>
          <a:bodyPr/>
          <a:lstStyle/>
          <a:p>
            <a:r>
              <a:rPr lang="en-US" altLang="en-US" sz="2400" dirty="0">
                <a:ea typeface="ヒラギノ角ゴ Pro W3" charset="-128"/>
              </a:rPr>
              <a:t>Photosynthesis is the series of reactions by which green plants capture the energy of sunlight and store it as chemical energy in compounds such as glucose. Photosynthesis can be summarized as follows:</a:t>
            </a:r>
            <a:endParaRPr lang="en-US" sz="2400" dirty="0"/>
          </a:p>
        </p:txBody>
      </p:sp>
      <p:graphicFrame>
        <p:nvGraphicFramePr>
          <p:cNvPr id="6" name="Object 5" descr="Carbon dioxide, 6 C o sub 2 + water, 6 H sub 2 O + energy, sunlight, yields glucose, C sub 6 H sub 12 O sub 6 + oxygen, 6 O 2. ">
            <a:extLst>
              <a:ext uri="{FF2B5EF4-FFF2-40B4-BE49-F238E27FC236}">
                <a16:creationId xmlns:a16="http://schemas.microsoft.com/office/drawing/2014/main" id="{36F5D68E-DAD9-4C25-B92A-97A9904B05C9}"/>
              </a:ext>
            </a:extLst>
          </p:cNvPr>
          <p:cNvGraphicFramePr>
            <a:graphicFrameLocks noChangeAspect="1"/>
          </p:cNvGraphicFramePr>
          <p:nvPr/>
        </p:nvGraphicFramePr>
        <p:xfrm>
          <a:off x="836077" y="5334000"/>
          <a:ext cx="7493000" cy="863600"/>
        </p:xfrm>
        <a:graphic>
          <a:graphicData uri="http://schemas.openxmlformats.org/presentationml/2006/ole">
            <mc:AlternateContent xmlns:mc="http://schemas.openxmlformats.org/markup-compatibility/2006">
              <mc:Choice xmlns:v="urn:schemas-microsoft-com:vml" Requires="v">
                <p:oleObj name="Equation" r:id="rId4" imgW="7492680" imgH="863280" progId="Equation.DSMT4">
                  <p:embed/>
                </p:oleObj>
              </mc:Choice>
              <mc:Fallback>
                <p:oleObj name="Equation" r:id="rId4" imgW="7492680" imgH="863280" progId="Equation.DSMT4">
                  <p:embed/>
                  <p:pic>
                    <p:nvPicPr>
                      <p:cNvPr id="6" name="Object 5" descr="Carbon dioxide, 6 C o sub 2 + water, 6 H sub 2 O + energy, sunlight, yields glucose, C sub 6 H sub 12 O sub 6 + oxygen, 6 O 2. ">
                        <a:extLst>
                          <a:ext uri="{FF2B5EF4-FFF2-40B4-BE49-F238E27FC236}">
                            <a16:creationId xmlns:a16="http://schemas.microsoft.com/office/drawing/2014/main" id="{36F5D68E-DAD9-4C25-B92A-97A9904B05C9}"/>
                          </a:ext>
                        </a:extLst>
                      </p:cNvPr>
                      <p:cNvPicPr/>
                      <p:nvPr/>
                    </p:nvPicPr>
                    <p:blipFill>
                      <a:blip r:embed="rId5"/>
                      <a:stretch>
                        <a:fillRect/>
                      </a:stretch>
                    </p:blipFill>
                    <p:spPr>
                      <a:xfrm>
                        <a:off x="836077" y="5334000"/>
                        <a:ext cx="7493000" cy="863600"/>
                      </a:xfrm>
                      <a:prstGeom prst="rect">
                        <a:avLst/>
                      </a:prstGeom>
                    </p:spPr>
                  </p:pic>
                </p:oleObj>
              </mc:Fallback>
            </mc:AlternateContent>
          </a:graphicData>
        </a:graphic>
      </p:graphicFrame>
    </p:spTree>
    <p:extLst>
      <p:ext uri="{BB962C8B-B14F-4D97-AF65-F5344CB8AC3E}">
        <p14:creationId xmlns:p14="http://schemas.microsoft.com/office/powerpoint/2010/main" val="280902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BE6D-8873-4385-AD56-0409C4E9F383}"/>
              </a:ext>
            </a:extLst>
          </p:cNvPr>
          <p:cNvSpPr>
            <a:spLocks noGrp="1"/>
          </p:cNvSpPr>
          <p:nvPr>
            <p:ph type="title"/>
          </p:nvPr>
        </p:nvSpPr>
        <p:spPr/>
        <p:txBody>
          <a:bodyPr/>
          <a:lstStyle/>
          <a:p>
            <a:r>
              <a:rPr lang="en-US" altLang="en-US" sz="2800" dirty="0">
                <a:solidFill>
                  <a:schemeClr val="bg2"/>
                </a:solidFill>
              </a:rPr>
              <a:t>Chemistry in the Environment: Photosynthesis and Respiration: Energy for Life</a:t>
            </a:r>
            <a:r>
              <a:rPr lang="en-US" altLang="en-US" sz="3200" dirty="0">
                <a:solidFill>
                  <a:schemeClr val="bg2"/>
                </a:solidFill>
              </a:rPr>
              <a:t> </a:t>
            </a:r>
            <a:r>
              <a:rPr lang="en-US" altLang="en-US" sz="2000" b="0" dirty="0">
                <a:solidFill>
                  <a:schemeClr val="bg2"/>
                </a:solidFill>
              </a:rPr>
              <a:t>(4 of 4)</a:t>
            </a:r>
            <a:endParaRPr lang="en-US" sz="2000" b="0" dirty="0">
              <a:solidFill>
                <a:schemeClr val="bg2"/>
              </a:solidFill>
            </a:endParaRPr>
          </a:p>
        </p:txBody>
      </p:sp>
      <p:sp>
        <p:nvSpPr>
          <p:cNvPr id="3" name="Content Placeholder 2">
            <a:extLst>
              <a:ext uri="{FF2B5EF4-FFF2-40B4-BE49-F238E27FC236}">
                <a16:creationId xmlns:a16="http://schemas.microsoft.com/office/drawing/2014/main" id="{B6D2CB4F-FF15-4F34-9BC4-DC3DA25F95C3}"/>
              </a:ext>
            </a:extLst>
          </p:cNvPr>
          <p:cNvSpPr>
            <a:spLocks noGrp="1"/>
          </p:cNvSpPr>
          <p:nvPr>
            <p:ph idx="1"/>
          </p:nvPr>
        </p:nvSpPr>
        <p:spPr>
          <a:xfrm>
            <a:off x="457200" y="1600201"/>
            <a:ext cx="8229600" cy="2285999"/>
          </a:xfrm>
        </p:spPr>
        <p:txBody>
          <a:bodyPr/>
          <a:lstStyle/>
          <a:p>
            <a:pPr marL="256032" indent="-256032">
              <a:buSzPct val="100000"/>
            </a:pPr>
            <a:r>
              <a:rPr lang="en-US" altLang="en-US" sz="2600" dirty="0">
                <a:ea typeface="ヒラギノ角ゴ Pro W3" charset="-128"/>
              </a:rPr>
              <a:t>The key process in respiration is the oxidation of carbon, and the key process in photosynthesis is the reduction of carbon. </a:t>
            </a:r>
          </a:p>
          <a:p>
            <a:pPr marL="256032" indent="-256032">
              <a:buSzPct val="100000"/>
            </a:pPr>
            <a:r>
              <a:rPr lang="en-US" altLang="en-US" sz="2600" dirty="0">
                <a:ea typeface="ヒラギノ角ゴ Pro W3" charset="-128"/>
              </a:rPr>
              <a:t>Oxidation and reduction reactions are at the very center of all life on Earth.</a:t>
            </a:r>
            <a:endParaRPr lang="en-US" sz="2600" dirty="0"/>
          </a:p>
        </p:txBody>
      </p:sp>
    </p:spTree>
    <p:extLst>
      <p:ext uri="{BB962C8B-B14F-4D97-AF65-F5344CB8AC3E}">
        <p14:creationId xmlns:p14="http://schemas.microsoft.com/office/powerpoint/2010/main" val="491081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39CF-DB51-4649-935E-AC2DDCD44868}"/>
              </a:ext>
            </a:extLst>
          </p:cNvPr>
          <p:cNvSpPr>
            <a:spLocks noGrp="1"/>
          </p:cNvSpPr>
          <p:nvPr>
            <p:ph type="title"/>
          </p:nvPr>
        </p:nvSpPr>
        <p:spPr/>
        <p:txBody>
          <a:bodyPr/>
          <a:lstStyle/>
          <a:p>
            <a:r>
              <a:rPr lang="en-US" altLang="en-US" dirty="0">
                <a:solidFill>
                  <a:schemeClr val="bg2"/>
                </a:solidFill>
              </a:rPr>
              <a:t>The Activity Series: Predicting Spontaneous Redox Reactions</a:t>
            </a:r>
            <a:endParaRPr lang="en-US" dirty="0">
              <a:solidFill>
                <a:schemeClr val="bg2"/>
              </a:solidFill>
            </a:endParaRPr>
          </a:p>
        </p:txBody>
      </p:sp>
      <p:sp>
        <p:nvSpPr>
          <p:cNvPr id="3" name="Content Placeholder 2">
            <a:extLst>
              <a:ext uri="{FF2B5EF4-FFF2-40B4-BE49-F238E27FC236}">
                <a16:creationId xmlns:a16="http://schemas.microsoft.com/office/drawing/2014/main" id="{2326701D-5A4B-46C0-8B8E-FA1869756732}"/>
              </a:ext>
            </a:extLst>
          </p:cNvPr>
          <p:cNvSpPr>
            <a:spLocks noGrp="1"/>
          </p:cNvSpPr>
          <p:nvPr>
            <p:ph idx="1"/>
          </p:nvPr>
        </p:nvSpPr>
        <p:spPr>
          <a:xfrm>
            <a:off x="457200" y="1600200"/>
            <a:ext cx="8229600" cy="4800599"/>
          </a:xfrm>
        </p:spPr>
        <p:txBody>
          <a:bodyPr/>
          <a:lstStyle/>
          <a:p>
            <a:pPr marL="256032" indent="-256032">
              <a:buSzPct val="100000"/>
            </a:pPr>
            <a:r>
              <a:rPr lang="en-US" altLang="en-US" sz="2600" dirty="0">
                <a:ea typeface="ヒラギノ角ゴ Pro W3" charset="-128"/>
              </a:rPr>
              <a:t>The </a:t>
            </a:r>
            <a:r>
              <a:rPr lang="en-US" altLang="en-US" sz="2600" b="1" dirty="0">
                <a:ea typeface="ヒラギノ角ゴ Pro W3" charset="-128"/>
              </a:rPr>
              <a:t>activity series of metals</a:t>
            </a:r>
            <a:r>
              <a:rPr lang="en-US" altLang="en-US" sz="2600" dirty="0">
                <a:ea typeface="ヒラギノ角ゴ Pro W3" charset="-128"/>
              </a:rPr>
              <a:t> lists metals in order of decreasing tendency to lose electrons.</a:t>
            </a:r>
          </a:p>
          <a:p>
            <a:pPr marL="256032" indent="-256032">
              <a:buSzPct val="100000"/>
            </a:pPr>
            <a:r>
              <a:rPr lang="en-US" altLang="en-US" sz="2600" dirty="0">
                <a:ea typeface="ヒラギノ角ゴ Pro W3" charset="-128"/>
              </a:rPr>
              <a:t>The metals at the top of the list have the greatest tendency to lose electrons—they are most easily oxidized and therefore the most reactive.</a:t>
            </a:r>
          </a:p>
          <a:p>
            <a:pPr marL="256032" indent="-256032">
              <a:buSzPct val="100000"/>
            </a:pPr>
            <a:r>
              <a:rPr lang="en-US" altLang="en-US" sz="2600" dirty="0">
                <a:ea typeface="ヒラギノ角ゴ Pro W3" charset="-128"/>
              </a:rPr>
              <a:t>The metals at the bottom of the list have the lowest tendency to lose electrons—they are the most difficult to oxidize and therefore the least reactive.</a:t>
            </a:r>
            <a:endParaRPr lang="en-US" sz="2600" dirty="0"/>
          </a:p>
        </p:txBody>
      </p:sp>
    </p:spTree>
    <p:extLst>
      <p:ext uri="{BB962C8B-B14F-4D97-AF65-F5344CB8AC3E}">
        <p14:creationId xmlns:p14="http://schemas.microsoft.com/office/powerpoint/2010/main" val="128022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0E42-8DCD-4404-B85B-3D67ABC43A62}"/>
              </a:ext>
            </a:extLst>
          </p:cNvPr>
          <p:cNvSpPr>
            <a:spLocks noGrp="1"/>
          </p:cNvSpPr>
          <p:nvPr>
            <p:ph type="title"/>
          </p:nvPr>
        </p:nvSpPr>
        <p:spPr/>
        <p:txBody>
          <a:bodyPr/>
          <a:lstStyle/>
          <a:p>
            <a:r>
              <a:rPr lang="en-US" altLang="en-US" dirty="0">
                <a:solidFill>
                  <a:schemeClr val="bg2"/>
                </a:solidFill>
              </a:rPr>
              <a:t>The Activity Series of Metals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B66A2339-25A0-4875-A130-92CE907E5994}"/>
              </a:ext>
            </a:extLst>
          </p:cNvPr>
          <p:cNvSpPr>
            <a:spLocks noGrp="1"/>
          </p:cNvSpPr>
          <p:nvPr>
            <p:ph idx="1"/>
          </p:nvPr>
        </p:nvSpPr>
        <p:spPr>
          <a:xfrm>
            <a:off x="457200" y="1600200"/>
            <a:ext cx="8229600" cy="4800599"/>
          </a:xfrm>
        </p:spPr>
        <p:txBody>
          <a:bodyPr/>
          <a:lstStyle/>
          <a:p>
            <a:pPr marL="256032" indent="-256032">
              <a:buSzPct val="100000"/>
              <a:defRPr/>
            </a:pPr>
            <a:r>
              <a:rPr lang="en-US" sz="2400" dirty="0"/>
              <a:t>Each reaction in the activity series is an oxidation </a:t>
            </a:r>
            <a:br>
              <a:rPr lang="en-US" sz="2400" dirty="0"/>
            </a:br>
            <a:r>
              <a:rPr lang="en-US" sz="2400" dirty="0"/>
              <a:t>half-reaction. </a:t>
            </a:r>
          </a:p>
          <a:p>
            <a:pPr marL="256032" indent="-256032">
              <a:buSzPct val="100000"/>
              <a:defRPr/>
            </a:pPr>
            <a:r>
              <a:rPr lang="en-US" sz="2400" dirty="0"/>
              <a:t>The half-reactions at the top are most likely to occur in the </a:t>
            </a:r>
            <a:r>
              <a:rPr lang="en-US" sz="2400" b="1" dirty="0"/>
              <a:t>forward</a:t>
            </a:r>
            <a:r>
              <a:rPr lang="en-US" sz="2400" dirty="0"/>
              <a:t> direction. </a:t>
            </a:r>
          </a:p>
          <a:p>
            <a:pPr marL="256032" indent="-256032">
              <a:buSzPct val="100000"/>
              <a:defRPr/>
            </a:pPr>
            <a:r>
              <a:rPr lang="en-US" sz="2400" dirty="0"/>
              <a:t>The half-reactions at the bottom are most likely to occur in the </a:t>
            </a:r>
            <a:r>
              <a:rPr lang="en-US" sz="2400" b="1" dirty="0"/>
              <a:t>reverse</a:t>
            </a:r>
            <a:r>
              <a:rPr lang="en-US" sz="2400" dirty="0"/>
              <a:t> direction. </a:t>
            </a:r>
          </a:p>
          <a:p>
            <a:pPr marL="256032" indent="-256032">
              <a:buSzPct val="100000"/>
              <a:defRPr/>
            </a:pPr>
            <a:r>
              <a:rPr lang="en-US" sz="2400" dirty="0"/>
              <a:t>If we pair a half-reaction from the top of the list with the reverse of a half-reaction from the bottom of the list, we get a spontaneous reaction.</a:t>
            </a:r>
          </a:p>
        </p:txBody>
      </p:sp>
    </p:spTree>
    <p:extLst>
      <p:ext uri="{BB962C8B-B14F-4D97-AF65-F5344CB8AC3E}">
        <p14:creationId xmlns:p14="http://schemas.microsoft.com/office/powerpoint/2010/main" val="337409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EA3C-8552-427D-B8E9-6A7D2433774D}"/>
              </a:ext>
            </a:extLst>
          </p:cNvPr>
          <p:cNvSpPr>
            <a:spLocks noGrp="1"/>
          </p:cNvSpPr>
          <p:nvPr>
            <p:ph type="title"/>
          </p:nvPr>
        </p:nvSpPr>
        <p:spPr/>
        <p:txBody>
          <a:bodyPr/>
          <a:lstStyle/>
          <a:p>
            <a:r>
              <a:rPr lang="en-US" altLang="en-US" dirty="0">
                <a:solidFill>
                  <a:schemeClr val="bg2"/>
                </a:solidFill>
              </a:rPr>
              <a:t>Fuel Cell Technology </a:t>
            </a:r>
            <a:r>
              <a:rPr lang="en-US" altLang="en-US" sz="2000" b="0" dirty="0">
                <a:solidFill>
                  <a:schemeClr val="bg2"/>
                </a:solidFill>
              </a:rPr>
              <a:t>(1 of 3)</a:t>
            </a:r>
            <a:endParaRPr lang="en-US" sz="2000" b="0" dirty="0">
              <a:solidFill>
                <a:schemeClr val="bg2"/>
              </a:solidFill>
            </a:endParaRPr>
          </a:p>
        </p:txBody>
      </p:sp>
      <p:sp>
        <p:nvSpPr>
          <p:cNvPr id="3" name="Content Placeholder 2">
            <a:extLst>
              <a:ext uri="{FF2B5EF4-FFF2-40B4-BE49-F238E27FC236}">
                <a16:creationId xmlns:a16="http://schemas.microsoft.com/office/drawing/2014/main" id="{7A2A7369-4699-439A-9B16-BA785A22DDD9}"/>
              </a:ext>
            </a:extLst>
          </p:cNvPr>
          <p:cNvSpPr>
            <a:spLocks noGrp="1"/>
          </p:cNvSpPr>
          <p:nvPr>
            <p:ph idx="1"/>
          </p:nvPr>
        </p:nvSpPr>
        <p:spPr/>
        <p:txBody>
          <a:bodyPr/>
          <a:lstStyle/>
          <a:p>
            <a:r>
              <a:rPr lang="en-US" altLang="en-US" sz="2600" dirty="0">
                <a:ea typeface="ヒラギノ角ゴ Pro W3" charset="-128"/>
              </a:rPr>
              <a:t>Is based on the tendency of some elements to gain electrons and other elements to lose them.</a:t>
            </a:r>
          </a:p>
          <a:p>
            <a:r>
              <a:rPr lang="en-US" altLang="en-US" sz="2600" dirty="0">
                <a:ea typeface="ヒラギノ角ゴ Pro W3" charset="-128"/>
              </a:rPr>
              <a:t>The most common type of fuel cell—the hydrogen–oxygen fuel cell—is based on the reaction between hydrogen and oxygen.</a:t>
            </a:r>
            <a:endParaRPr lang="en-US" altLang="en-US" sz="2600" b="1" dirty="0">
              <a:ea typeface="ヒラギノ角ゴ Pro W3" charset="-128"/>
            </a:endParaRPr>
          </a:p>
          <a:p>
            <a:r>
              <a:rPr lang="en-US" altLang="en-US" sz="2600" dirty="0">
                <a:ea typeface="ヒラギノ角ゴ Pro W3" charset="-128"/>
              </a:rPr>
              <a:t>In this reaction, hydrogen and oxygen form covalent bonds with one another. A single covalent bond is a shared electron pair.</a:t>
            </a:r>
          </a:p>
        </p:txBody>
      </p:sp>
    </p:spTree>
    <p:extLst>
      <p:ext uri="{BB962C8B-B14F-4D97-AF65-F5344CB8AC3E}">
        <p14:creationId xmlns:p14="http://schemas.microsoft.com/office/powerpoint/2010/main" val="2139469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7D42-EB5B-4F9E-9AB7-6305CF1454D9}"/>
              </a:ext>
            </a:extLst>
          </p:cNvPr>
          <p:cNvSpPr>
            <a:spLocks noGrp="1"/>
          </p:cNvSpPr>
          <p:nvPr>
            <p:ph type="title"/>
          </p:nvPr>
        </p:nvSpPr>
        <p:spPr/>
        <p:txBody>
          <a:bodyPr/>
          <a:lstStyle/>
          <a:p>
            <a:r>
              <a:rPr lang="en-US" altLang="en-US" dirty="0">
                <a:solidFill>
                  <a:schemeClr val="bg2"/>
                </a:solidFill>
              </a:rPr>
              <a:t>The Activity Series of Metals </a:t>
            </a:r>
            <a:r>
              <a:rPr lang="en-US" altLang="en-US" sz="2000" b="0" dirty="0">
                <a:solidFill>
                  <a:schemeClr val="bg2"/>
                </a:solidFill>
              </a:rPr>
              <a:t>(2 of 2)</a:t>
            </a:r>
            <a:endParaRPr lang="en-US" sz="2000" b="0" dirty="0"/>
          </a:p>
        </p:txBody>
      </p:sp>
      <p:sp>
        <p:nvSpPr>
          <p:cNvPr id="3" name="Content Placeholder 2">
            <a:extLst>
              <a:ext uri="{FF2B5EF4-FFF2-40B4-BE49-F238E27FC236}">
                <a16:creationId xmlns:a16="http://schemas.microsoft.com/office/drawing/2014/main" id="{1F2BAE18-5CCD-4BB7-9FE7-B148A19BB033}"/>
              </a:ext>
            </a:extLst>
          </p:cNvPr>
          <p:cNvSpPr>
            <a:spLocks noGrp="1"/>
          </p:cNvSpPr>
          <p:nvPr>
            <p:ph idx="1"/>
          </p:nvPr>
        </p:nvSpPr>
        <p:spPr>
          <a:xfrm>
            <a:off x="457200" y="1568932"/>
            <a:ext cx="8229600" cy="428833"/>
          </a:xfrm>
        </p:spPr>
        <p:txBody>
          <a:bodyPr/>
          <a:lstStyle/>
          <a:p>
            <a:pPr marL="0" indent="0">
              <a:buNone/>
            </a:pPr>
            <a:r>
              <a:rPr lang="en-US" sz="2400" b="1" dirty="0"/>
              <a:t>Table 16.1 </a:t>
            </a:r>
            <a:r>
              <a:rPr lang="en-US" sz="2400" dirty="0"/>
              <a:t>Activity Series of Metals</a:t>
            </a:r>
          </a:p>
        </p:txBody>
      </p:sp>
      <p:pic>
        <p:nvPicPr>
          <p:cNvPr id="7" name="Content Placeholder 6" descr="A table lists activity series of metals. For long description in Notes pane, press F6.">
            <a:extLst>
              <a:ext uri="{FF2B5EF4-FFF2-40B4-BE49-F238E27FC236}">
                <a16:creationId xmlns:a16="http://schemas.microsoft.com/office/drawing/2014/main" id="{B0B4E94B-5BBC-42C1-BFD7-472174E25A47}"/>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116747" y="2215246"/>
            <a:ext cx="6910504" cy="4009287"/>
          </a:xfrm>
          <a:prstGeom prst="rect">
            <a:avLst/>
          </a:prstGeom>
        </p:spPr>
      </p:pic>
    </p:spTree>
    <p:extLst>
      <p:ext uri="{BB962C8B-B14F-4D97-AF65-F5344CB8AC3E}">
        <p14:creationId xmlns:p14="http://schemas.microsoft.com/office/powerpoint/2010/main" val="1762464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ECF6-2BAB-4D78-A334-E93677E95470}"/>
              </a:ext>
            </a:extLst>
          </p:cNvPr>
          <p:cNvSpPr>
            <a:spLocks noGrp="1"/>
          </p:cNvSpPr>
          <p:nvPr>
            <p:ph type="title"/>
          </p:nvPr>
        </p:nvSpPr>
        <p:spPr>
          <a:xfrm>
            <a:off x="457199" y="215372"/>
            <a:ext cx="8418443" cy="1097280"/>
          </a:xfrm>
        </p:spPr>
        <p:txBody>
          <a:bodyPr/>
          <a:lstStyle/>
          <a:p>
            <a:r>
              <a:rPr lang="en-US" altLang="en-US" sz="3000" dirty="0">
                <a:solidFill>
                  <a:schemeClr val="bg2"/>
                </a:solidFill>
              </a:rPr>
              <a:t>The Metals at the Bottom of the List Have the Lowest Tendency to Lose Electrons</a:t>
            </a:r>
            <a:endParaRPr lang="en-US" sz="3000" dirty="0">
              <a:solidFill>
                <a:schemeClr val="bg2"/>
              </a:solidFill>
            </a:endParaRPr>
          </a:p>
        </p:txBody>
      </p:sp>
      <p:sp>
        <p:nvSpPr>
          <p:cNvPr id="3" name="Content Placeholder 2">
            <a:extLst>
              <a:ext uri="{FF2B5EF4-FFF2-40B4-BE49-F238E27FC236}">
                <a16:creationId xmlns:a16="http://schemas.microsoft.com/office/drawing/2014/main" id="{FACCE6B8-4DDC-4022-8BE2-34D8FEAB30CF}"/>
              </a:ext>
            </a:extLst>
          </p:cNvPr>
          <p:cNvSpPr>
            <a:spLocks noGrp="1"/>
          </p:cNvSpPr>
          <p:nvPr>
            <p:ph idx="1"/>
          </p:nvPr>
        </p:nvSpPr>
        <p:spPr>
          <a:xfrm>
            <a:off x="457200" y="1568932"/>
            <a:ext cx="4724400" cy="4679468"/>
          </a:xfrm>
        </p:spPr>
        <p:txBody>
          <a:bodyPr/>
          <a:lstStyle/>
          <a:p>
            <a:pPr marL="256032" indent="-256032">
              <a:buSzPct val="100000"/>
            </a:pPr>
            <a:r>
              <a:rPr lang="en-US" altLang="en-US" sz="2400" dirty="0">
                <a:ea typeface="ヒラギノ角ゴ Pro W3" charset="-128"/>
              </a:rPr>
              <a:t>Gold is very low on the activity series. Because it is so difficult to oxidize, it resists the tarnishing and corrosion.</a:t>
            </a:r>
            <a:endParaRPr lang="en-US" altLang="en-US" sz="2400" b="1" dirty="0">
              <a:ea typeface="ヒラギノ角ゴ Pro W3" charset="-128"/>
            </a:endParaRPr>
          </a:p>
          <a:p>
            <a:pPr marL="256032" indent="-256032">
              <a:buSzPct val="100000"/>
            </a:pPr>
            <a:r>
              <a:rPr lang="en-US" altLang="en-US" sz="2400" dirty="0">
                <a:ea typeface="ヒラギノ角ゴ Pro W3" charset="-128"/>
              </a:rPr>
              <a:t>Metals used for jewelry, such as silver and gold, are near the bottom of the list. They are among the least reactive metals and therefore do not form compounds easily.</a:t>
            </a:r>
            <a:endParaRPr lang="en-US" sz="2400" dirty="0"/>
          </a:p>
        </p:txBody>
      </p:sp>
      <p:pic>
        <p:nvPicPr>
          <p:cNvPr id="7" name="Content Placeholder 6" descr="A photograph showing a pile of tarnished old keys and one shiny gold key.">
            <a:extLst>
              <a:ext uri="{FF2B5EF4-FFF2-40B4-BE49-F238E27FC236}">
                <a16:creationId xmlns:a16="http://schemas.microsoft.com/office/drawing/2014/main" id="{EFBCB27B-2664-466E-AC3C-923B3A5FBAD3}"/>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5638800" y="2133600"/>
            <a:ext cx="2876408" cy="3733800"/>
          </a:xfrm>
          <a:prstGeom prst="rect">
            <a:avLst/>
          </a:prstGeom>
        </p:spPr>
      </p:pic>
    </p:spTree>
    <p:extLst>
      <p:ext uri="{BB962C8B-B14F-4D97-AF65-F5344CB8AC3E}">
        <p14:creationId xmlns:p14="http://schemas.microsoft.com/office/powerpoint/2010/main" val="3877849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184B-628C-4620-9C8A-8D8254C8D73A}"/>
              </a:ext>
            </a:extLst>
          </p:cNvPr>
          <p:cNvSpPr>
            <a:spLocks noGrp="1"/>
          </p:cNvSpPr>
          <p:nvPr>
            <p:ph type="title"/>
          </p:nvPr>
        </p:nvSpPr>
        <p:spPr/>
        <p:txBody>
          <a:bodyPr/>
          <a:lstStyle/>
          <a:p>
            <a:r>
              <a:rPr lang="en-US" dirty="0"/>
              <a:t>When Is a Reaction Spontaneous?</a:t>
            </a:r>
            <a:endParaRPr lang="en-IN" dirty="0"/>
          </a:p>
        </p:txBody>
      </p:sp>
      <p:sp>
        <p:nvSpPr>
          <p:cNvPr id="3" name="Content Placeholder 2">
            <a:extLst>
              <a:ext uri="{FF2B5EF4-FFF2-40B4-BE49-F238E27FC236}">
                <a16:creationId xmlns:a16="http://schemas.microsoft.com/office/drawing/2014/main" id="{FF002F10-25DE-4B6E-ADB8-F8B806A8BF53}"/>
              </a:ext>
            </a:extLst>
          </p:cNvPr>
          <p:cNvSpPr>
            <a:spLocks noGrp="1"/>
          </p:cNvSpPr>
          <p:nvPr>
            <p:ph sz="quarter" idx="13"/>
          </p:nvPr>
        </p:nvSpPr>
        <p:spPr>
          <a:xfrm>
            <a:off x="457200" y="1600200"/>
            <a:ext cx="2445026" cy="427384"/>
          </a:xfrm>
        </p:spPr>
        <p:txBody>
          <a:bodyPr/>
          <a:lstStyle/>
          <a:p>
            <a:pPr marL="0" indent="0">
              <a:buNone/>
            </a:pPr>
            <a:r>
              <a:rPr lang="en-IN" sz="2400" b="1" dirty="0"/>
              <a:t>Figure 16.5</a:t>
            </a:r>
            <a:r>
              <a:rPr lang="en-IN" sz="2400" dirty="0"/>
              <a:t> Left:</a:t>
            </a:r>
          </a:p>
        </p:txBody>
      </p:sp>
      <p:graphicFrame>
        <p:nvGraphicFramePr>
          <p:cNvPr id="12" name="Object 11" descr="C u, super 2 plus">
            <a:extLst>
              <a:ext uri="{FF2B5EF4-FFF2-40B4-BE49-F238E27FC236}">
                <a16:creationId xmlns:a16="http://schemas.microsoft.com/office/drawing/2014/main" id="{9EBED844-D884-49D7-983E-B1B5CB957D1D}"/>
              </a:ext>
            </a:extLst>
          </p:cNvPr>
          <p:cNvGraphicFramePr>
            <a:graphicFrameLocks noChangeAspect="1"/>
          </p:cNvGraphicFramePr>
          <p:nvPr/>
        </p:nvGraphicFramePr>
        <p:xfrm>
          <a:off x="2971800" y="1622564"/>
          <a:ext cx="622300" cy="342900"/>
        </p:xfrm>
        <a:graphic>
          <a:graphicData uri="http://schemas.openxmlformats.org/presentationml/2006/ole">
            <mc:AlternateContent xmlns:mc="http://schemas.openxmlformats.org/markup-compatibility/2006">
              <mc:Choice xmlns:v="urn:schemas-microsoft-com:vml" Requires="v">
                <p:oleObj name="Equation" r:id="rId2" imgW="622080" imgH="342720" progId="Equation.DSMT4">
                  <p:embed/>
                </p:oleObj>
              </mc:Choice>
              <mc:Fallback>
                <p:oleObj name="Equation" r:id="rId2" imgW="622080" imgH="342720" progId="Equation.DSMT4">
                  <p:embed/>
                  <p:pic>
                    <p:nvPicPr>
                      <p:cNvPr id="12" name="Object 11" descr="C u, super 2 plus">
                        <a:extLst>
                          <a:ext uri="{FF2B5EF4-FFF2-40B4-BE49-F238E27FC236}">
                            <a16:creationId xmlns:a16="http://schemas.microsoft.com/office/drawing/2014/main" id="{9EBED844-D884-49D7-983E-B1B5CB957D1D}"/>
                          </a:ext>
                        </a:extLst>
                      </p:cNvPr>
                      <p:cNvPicPr/>
                      <p:nvPr/>
                    </p:nvPicPr>
                    <p:blipFill>
                      <a:blip r:embed="rId3"/>
                      <a:stretch>
                        <a:fillRect/>
                      </a:stretch>
                    </p:blipFill>
                    <p:spPr>
                      <a:xfrm>
                        <a:off x="2971800" y="1622564"/>
                        <a:ext cx="6223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4994BC3-BA6F-4B01-AD5C-BB9BD9E44292}"/>
              </a:ext>
            </a:extLst>
          </p:cNvPr>
          <p:cNvSpPr>
            <a:spLocks noGrp="1"/>
          </p:cNvSpPr>
          <p:nvPr>
            <p:ph sz="quarter" idx="14"/>
          </p:nvPr>
        </p:nvSpPr>
        <p:spPr>
          <a:xfrm>
            <a:off x="3727174" y="1590262"/>
            <a:ext cx="4959626" cy="447260"/>
          </a:xfrm>
        </p:spPr>
        <p:txBody>
          <a:bodyPr/>
          <a:lstStyle/>
          <a:p>
            <a:pPr marL="0" indent="0">
              <a:buNone/>
            </a:pPr>
            <a:r>
              <a:rPr lang="en-IN" sz="2400" dirty="0"/>
              <a:t>oxidizes magnesium.</a:t>
            </a:r>
          </a:p>
        </p:txBody>
      </p:sp>
      <p:sp>
        <p:nvSpPr>
          <p:cNvPr id="5" name="Content Placeholder 4">
            <a:extLst>
              <a:ext uri="{FF2B5EF4-FFF2-40B4-BE49-F238E27FC236}">
                <a16:creationId xmlns:a16="http://schemas.microsoft.com/office/drawing/2014/main" id="{C906ACF1-5A1E-49A1-92A6-F1FBBD2E1A0D}"/>
              </a:ext>
            </a:extLst>
          </p:cNvPr>
          <p:cNvSpPr>
            <a:spLocks noGrp="1"/>
          </p:cNvSpPr>
          <p:nvPr>
            <p:ph sz="quarter" idx="15"/>
          </p:nvPr>
        </p:nvSpPr>
        <p:spPr>
          <a:xfrm>
            <a:off x="2133599" y="2146853"/>
            <a:ext cx="4485861" cy="427382"/>
          </a:xfrm>
        </p:spPr>
        <p:txBody>
          <a:bodyPr/>
          <a:lstStyle/>
          <a:p>
            <a:pPr marL="0" indent="0">
              <a:buNone/>
            </a:pPr>
            <a:r>
              <a:rPr lang="en-US" sz="2400" dirty="0"/>
              <a:t>Middle: Solid copper forms from</a:t>
            </a:r>
          </a:p>
        </p:txBody>
      </p:sp>
      <p:graphicFrame>
        <p:nvGraphicFramePr>
          <p:cNvPr id="13" name="Object 12" descr="C u, super 2 plus, plus M G ">
            <a:extLst>
              <a:ext uri="{FF2B5EF4-FFF2-40B4-BE49-F238E27FC236}">
                <a16:creationId xmlns:a16="http://schemas.microsoft.com/office/drawing/2014/main" id="{CFED00A8-DCDB-4A46-BA60-2FC3698A9307}"/>
              </a:ext>
            </a:extLst>
          </p:cNvPr>
          <p:cNvGraphicFramePr>
            <a:graphicFrameLocks noChangeAspect="1"/>
          </p:cNvGraphicFramePr>
          <p:nvPr/>
        </p:nvGraphicFramePr>
        <p:xfrm>
          <a:off x="6674678" y="2140227"/>
          <a:ext cx="1422400" cy="406400"/>
        </p:xfrm>
        <a:graphic>
          <a:graphicData uri="http://schemas.openxmlformats.org/presentationml/2006/ole">
            <mc:AlternateContent xmlns:mc="http://schemas.openxmlformats.org/markup-compatibility/2006">
              <mc:Choice xmlns:v="urn:schemas-microsoft-com:vml" Requires="v">
                <p:oleObj name="Equation" r:id="rId4" imgW="1422360" imgH="406080" progId="Equation.DSMT4">
                  <p:embed/>
                </p:oleObj>
              </mc:Choice>
              <mc:Fallback>
                <p:oleObj name="Equation" r:id="rId4" imgW="1422360" imgH="406080" progId="Equation.DSMT4">
                  <p:embed/>
                  <p:pic>
                    <p:nvPicPr>
                      <p:cNvPr id="13" name="Object 12" descr="C u, super 2 plus, plus M G ">
                        <a:extLst>
                          <a:ext uri="{FF2B5EF4-FFF2-40B4-BE49-F238E27FC236}">
                            <a16:creationId xmlns:a16="http://schemas.microsoft.com/office/drawing/2014/main" id="{CFED00A8-DCDB-4A46-BA60-2FC3698A9307}"/>
                          </a:ext>
                        </a:extLst>
                      </p:cNvPr>
                      <p:cNvPicPr/>
                      <p:nvPr/>
                    </p:nvPicPr>
                    <p:blipFill>
                      <a:blip r:embed="rId5"/>
                      <a:stretch>
                        <a:fillRect/>
                      </a:stretch>
                    </p:blipFill>
                    <p:spPr>
                      <a:xfrm>
                        <a:off x="6674678" y="2140227"/>
                        <a:ext cx="1422400" cy="4064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E87AF6C-48F9-4836-8B81-2FC7C129DF5F}"/>
              </a:ext>
            </a:extLst>
          </p:cNvPr>
          <p:cNvSpPr>
            <a:spLocks noGrp="1"/>
          </p:cNvSpPr>
          <p:nvPr>
            <p:ph sz="quarter" idx="16"/>
          </p:nvPr>
        </p:nvSpPr>
        <p:spPr>
          <a:xfrm>
            <a:off x="457200" y="2792896"/>
            <a:ext cx="2623930" cy="467139"/>
          </a:xfrm>
        </p:spPr>
        <p:txBody>
          <a:bodyPr/>
          <a:lstStyle/>
          <a:p>
            <a:pPr marL="0" indent="0">
              <a:buNone/>
            </a:pPr>
            <a:r>
              <a:rPr lang="en-IN" sz="2400" b="1" dirty="0"/>
              <a:t>Figure 16.6</a:t>
            </a:r>
            <a:r>
              <a:rPr lang="en-IN" sz="2400" dirty="0"/>
              <a:t> Right:</a:t>
            </a:r>
          </a:p>
        </p:txBody>
      </p:sp>
      <p:graphicFrame>
        <p:nvGraphicFramePr>
          <p:cNvPr id="14" name="Object 13" descr="M g, super 2 plus. ">
            <a:extLst>
              <a:ext uri="{FF2B5EF4-FFF2-40B4-BE49-F238E27FC236}">
                <a16:creationId xmlns:a16="http://schemas.microsoft.com/office/drawing/2014/main" id="{457A4409-3096-4F1B-86D5-814ACDE8C6A5}"/>
              </a:ext>
            </a:extLst>
          </p:cNvPr>
          <p:cNvGraphicFramePr>
            <a:graphicFrameLocks noChangeAspect="1"/>
          </p:cNvGraphicFramePr>
          <p:nvPr/>
        </p:nvGraphicFramePr>
        <p:xfrm>
          <a:off x="3144078" y="2789726"/>
          <a:ext cx="647700" cy="406400"/>
        </p:xfrm>
        <a:graphic>
          <a:graphicData uri="http://schemas.openxmlformats.org/presentationml/2006/ole">
            <mc:AlternateContent xmlns:mc="http://schemas.openxmlformats.org/markup-compatibility/2006">
              <mc:Choice xmlns:v="urn:schemas-microsoft-com:vml" Requires="v">
                <p:oleObj name="Equation" r:id="rId6" imgW="647640" imgH="406080" progId="Equation.DSMT4">
                  <p:embed/>
                </p:oleObj>
              </mc:Choice>
              <mc:Fallback>
                <p:oleObj name="Equation" r:id="rId6" imgW="647640" imgH="406080" progId="Equation.DSMT4">
                  <p:embed/>
                  <p:pic>
                    <p:nvPicPr>
                      <p:cNvPr id="14" name="Object 13" descr="M g, super 2 plus. ">
                        <a:extLst>
                          <a:ext uri="{FF2B5EF4-FFF2-40B4-BE49-F238E27FC236}">
                            <a16:creationId xmlns:a16="http://schemas.microsoft.com/office/drawing/2014/main" id="{457A4409-3096-4F1B-86D5-814ACDE8C6A5}"/>
                          </a:ext>
                        </a:extLst>
                      </p:cNvPr>
                      <p:cNvPicPr/>
                      <p:nvPr/>
                    </p:nvPicPr>
                    <p:blipFill>
                      <a:blip r:embed="rId7"/>
                      <a:stretch>
                        <a:fillRect/>
                      </a:stretch>
                    </p:blipFill>
                    <p:spPr>
                      <a:xfrm>
                        <a:off x="3144078" y="2789726"/>
                        <a:ext cx="647700" cy="406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D71DEBA-FA27-4AE7-93A2-CA91205BCF5D}"/>
              </a:ext>
            </a:extLst>
          </p:cNvPr>
          <p:cNvSpPr>
            <a:spLocks noGrp="1"/>
          </p:cNvSpPr>
          <p:nvPr>
            <p:ph sz="quarter" idx="17"/>
          </p:nvPr>
        </p:nvSpPr>
        <p:spPr>
          <a:xfrm>
            <a:off x="3906078" y="2792897"/>
            <a:ext cx="4814841" cy="407503"/>
          </a:xfrm>
        </p:spPr>
        <p:txBody>
          <a:bodyPr/>
          <a:lstStyle/>
          <a:p>
            <a:pPr marL="0" indent="0">
              <a:buNone/>
            </a:pPr>
            <a:r>
              <a:rPr lang="en-IN" sz="2400" dirty="0"/>
              <a:t>does not oxidize copper.</a:t>
            </a:r>
          </a:p>
        </p:txBody>
      </p:sp>
      <p:pic>
        <p:nvPicPr>
          <p:cNvPr id="15" name="Content Placeholder 14" descr="A photograph shows a magnesium strip in a beaker containing blue C u superscript 2 plus solution. The solution fades and the strip appears covered in copper.">
            <a:extLst>
              <a:ext uri="{FF2B5EF4-FFF2-40B4-BE49-F238E27FC236}">
                <a16:creationId xmlns:a16="http://schemas.microsoft.com/office/drawing/2014/main" id="{F66E03F4-4ACA-4909-8D84-B43EA8BB2F55}"/>
              </a:ext>
            </a:extLst>
          </p:cNvPr>
          <p:cNvPicPr>
            <a:picLocks noGrp="1" noChangeAspect="1"/>
          </p:cNvPicPr>
          <p:nvPr>
            <p:ph sz="quarter" idx="18"/>
          </p:nvPr>
        </p:nvPicPr>
        <p:blipFill rotWithShape="1">
          <a:blip r:embed="rId8" cstate="print">
            <a:extLst>
              <a:ext uri="{28A0092B-C50C-407E-A947-70E740481C1C}">
                <a14:useLocalDpi xmlns:a14="http://schemas.microsoft.com/office/drawing/2010/main" val="0"/>
              </a:ext>
            </a:extLst>
          </a:blip>
          <a:srcRect b="2400"/>
          <a:stretch/>
        </p:blipFill>
        <p:spPr>
          <a:xfrm>
            <a:off x="838200" y="3414787"/>
            <a:ext cx="3481910" cy="2806700"/>
          </a:xfrm>
          <a:prstGeom prst="rect">
            <a:avLst/>
          </a:prstGeom>
        </p:spPr>
      </p:pic>
      <p:pic>
        <p:nvPicPr>
          <p:cNvPr id="16" name="Content Placeholder 15" descr="A photograph of a copper strip in a beaker containing clear M g superscript 2 plus solution.">
            <a:extLst>
              <a:ext uri="{FF2B5EF4-FFF2-40B4-BE49-F238E27FC236}">
                <a16:creationId xmlns:a16="http://schemas.microsoft.com/office/drawing/2014/main" id="{73011ED5-CAA1-4D24-B034-7AE900EAF88F}"/>
              </a:ext>
            </a:extLst>
          </p:cNvPr>
          <p:cNvPicPr>
            <a:picLocks noGrp="1" noChangeAspect="1"/>
          </p:cNvPicPr>
          <p:nvPr>
            <p:ph sz="quarter" idx="19"/>
          </p:nvPr>
        </p:nvPicPr>
        <p:blipFill rotWithShape="1">
          <a:blip r:embed="rId9" cstate="print">
            <a:extLst>
              <a:ext uri="{28A0092B-C50C-407E-A947-70E740481C1C}">
                <a14:useLocalDpi xmlns:a14="http://schemas.microsoft.com/office/drawing/2010/main" val="0"/>
              </a:ext>
            </a:extLst>
          </a:blip>
          <a:srcRect b="2752"/>
          <a:stretch/>
        </p:blipFill>
        <p:spPr>
          <a:xfrm>
            <a:off x="5638800" y="3484637"/>
            <a:ext cx="2177935" cy="2708127"/>
          </a:xfrm>
          <a:prstGeom prst="rect">
            <a:avLst/>
          </a:prstGeom>
        </p:spPr>
      </p:pic>
    </p:spTree>
    <p:extLst>
      <p:ext uri="{BB962C8B-B14F-4D97-AF65-F5344CB8AC3E}">
        <p14:creationId xmlns:p14="http://schemas.microsoft.com/office/powerpoint/2010/main" val="78342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2"/>
                </a:solidFill>
              </a:rPr>
              <a:t>Predicting Whether a Metal Will Dissolve in Acid </a:t>
            </a:r>
            <a:r>
              <a:rPr lang="en-US" altLang="en-US" sz="2000" b="0" dirty="0">
                <a:solidFill>
                  <a:schemeClr val="bg2"/>
                </a:solidFill>
              </a:rPr>
              <a:t>(1 of 2)</a:t>
            </a:r>
            <a:endParaRPr lang="en-US" dirty="0"/>
          </a:p>
        </p:txBody>
      </p:sp>
      <p:sp>
        <p:nvSpPr>
          <p:cNvPr id="3" name="Content Placeholder 2"/>
          <p:cNvSpPr>
            <a:spLocks noGrp="1"/>
          </p:cNvSpPr>
          <p:nvPr>
            <p:ph idx="1"/>
          </p:nvPr>
        </p:nvSpPr>
        <p:spPr>
          <a:xfrm>
            <a:off x="457200" y="1600200"/>
            <a:ext cx="7086600" cy="457199"/>
          </a:xfrm>
        </p:spPr>
        <p:txBody>
          <a:bodyPr/>
          <a:lstStyle/>
          <a:p>
            <a:pPr marL="256032" indent="-256032">
              <a:buFont typeface="Arial" panose="020B0604020202020204" pitchFamily="34" charset="0"/>
              <a:buChar char="•"/>
            </a:pPr>
            <a:r>
              <a:rPr lang="en-US" altLang="en-US" sz="2600" dirty="0">
                <a:ea typeface="ヒラギノ角ゴ Pro W3" charset="-128"/>
              </a:rPr>
              <a:t>Most acids dissolve metals by the reduction of</a:t>
            </a:r>
            <a:endParaRPr lang="en-US" sz="2600" dirty="0"/>
          </a:p>
        </p:txBody>
      </p:sp>
      <p:graphicFrame>
        <p:nvGraphicFramePr>
          <p:cNvPr id="14" name="Object 13" descr="H, plus"/>
          <p:cNvGraphicFramePr>
            <a:graphicFrameLocks noChangeAspect="1"/>
          </p:cNvGraphicFramePr>
          <p:nvPr/>
        </p:nvGraphicFramePr>
        <p:xfrm>
          <a:off x="7645400" y="1581484"/>
          <a:ext cx="355600" cy="355600"/>
        </p:xfrm>
        <a:graphic>
          <a:graphicData uri="http://schemas.openxmlformats.org/presentationml/2006/ole">
            <mc:AlternateContent xmlns:mc="http://schemas.openxmlformats.org/markup-compatibility/2006">
              <mc:Choice xmlns:v="urn:schemas-microsoft-com:vml" Requires="v">
                <p:oleObj name="Equation" r:id="rId2" imgW="355320" imgH="355320" progId="Equation.DSMT4">
                  <p:embed/>
                </p:oleObj>
              </mc:Choice>
              <mc:Fallback>
                <p:oleObj name="Equation" r:id="rId2" imgW="355320" imgH="355320" progId="Equation.DSMT4">
                  <p:embed/>
                  <p:pic>
                    <p:nvPicPr>
                      <p:cNvPr id="14" name="Object 13" descr="H, plus"/>
                      <p:cNvPicPr>
                        <a:picLocks noChangeAspect="1" noChangeArrowheads="1"/>
                      </p:cNvPicPr>
                      <p:nvPr/>
                    </p:nvPicPr>
                    <p:blipFill>
                      <a:blip r:embed="rId3"/>
                      <a:srcRect/>
                      <a:stretch>
                        <a:fillRect/>
                      </a:stretch>
                    </p:blipFill>
                    <p:spPr bwMode="auto">
                      <a:xfrm>
                        <a:off x="7645400" y="1581484"/>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p:cNvSpPr>
            <a:spLocks noGrp="1"/>
          </p:cNvSpPr>
          <p:nvPr>
            <p:ph sz="quarter" idx="13"/>
          </p:nvPr>
        </p:nvSpPr>
        <p:spPr>
          <a:xfrm>
            <a:off x="689810" y="2057399"/>
            <a:ext cx="7996989" cy="766011"/>
          </a:xfrm>
        </p:spPr>
        <p:txBody>
          <a:bodyPr/>
          <a:lstStyle/>
          <a:p>
            <a:r>
              <a:rPr lang="en-US" altLang="en-US" sz="2600" dirty="0">
                <a:ea typeface="ヒラギノ角ゴ Pro W3" charset="-128"/>
              </a:rPr>
              <a:t>ions to hydrogen gas and the corresponding oxidation of the metal to its ion.</a:t>
            </a:r>
            <a:endParaRPr lang="en-US" sz="2600" dirty="0"/>
          </a:p>
        </p:txBody>
      </p:sp>
      <p:sp>
        <p:nvSpPr>
          <p:cNvPr id="5" name="Content Placeholder 4"/>
          <p:cNvSpPr>
            <a:spLocks noGrp="1"/>
          </p:cNvSpPr>
          <p:nvPr>
            <p:ph sz="quarter" idx="14"/>
          </p:nvPr>
        </p:nvSpPr>
        <p:spPr>
          <a:xfrm>
            <a:off x="457200" y="2991852"/>
            <a:ext cx="2318084" cy="457200"/>
          </a:xfrm>
        </p:spPr>
        <p:txBody>
          <a:bodyPr/>
          <a:lstStyle/>
          <a:p>
            <a:pPr marL="256032" indent="-256032">
              <a:buFont typeface="Arial" panose="020B0604020202020204" pitchFamily="34" charset="0"/>
              <a:buChar char="•"/>
            </a:pPr>
            <a:r>
              <a:rPr lang="en-US" altLang="en-US" sz="2600" dirty="0">
                <a:ea typeface="ヒラギノ角ゴ Pro W3" charset="-128"/>
              </a:rPr>
              <a:t>Metals above</a:t>
            </a:r>
            <a:endParaRPr lang="en-US" sz="2600" dirty="0"/>
          </a:p>
        </p:txBody>
      </p:sp>
      <p:graphicFrame>
        <p:nvGraphicFramePr>
          <p:cNvPr id="15" name="Object 14" descr="H sub 2"/>
          <p:cNvGraphicFramePr>
            <a:graphicFrameLocks noChangeAspect="1"/>
          </p:cNvGraphicFramePr>
          <p:nvPr/>
        </p:nvGraphicFramePr>
        <p:xfrm>
          <a:off x="2819400" y="3068052"/>
          <a:ext cx="330200" cy="381000"/>
        </p:xfrm>
        <a:graphic>
          <a:graphicData uri="http://schemas.openxmlformats.org/presentationml/2006/ole">
            <mc:AlternateContent xmlns:mc="http://schemas.openxmlformats.org/markup-compatibility/2006">
              <mc:Choice xmlns:v="urn:schemas-microsoft-com:vml" Requires="v">
                <p:oleObj name="Equation" r:id="rId4" imgW="330120" imgH="380880" progId="Equation.DSMT4">
                  <p:embed/>
                </p:oleObj>
              </mc:Choice>
              <mc:Fallback>
                <p:oleObj name="Equation" r:id="rId4" imgW="330120" imgH="380880" progId="Equation.DSMT4">
                  <p:embed/>
                  <p:pic>
                    <p:nvPicPr>
                      <p:cNvPr id="15" name="Object 14" descr="H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068052"/>
                        <a:ext cx="33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sz="quarter" idx="15"/>
          </p:nvPr>
        </p:nvSpPr>
        <p:spPr>
          <a:xfrm>
            <a:off x="3244516" y="3007894"/>
            <a:ext cx="5410200" cy="433742"/>
          </a:xfrm>
        </p:spPr>
        <p:txBody>
          <a:bodyPr/>
          <a:lstStyle/>
          <a:p>
            <a:r>
              <a:rPr lang="en-US" altLang="en-US" sz="2600" dirty="0">
                <a:ea typeface="ヒラギノ角ゴ Pro W3" charset="-128"/>
              </a:rPr>
              <a:t>on the activity series dissolve in</a:t>
            </a:r>
            <a:endParaRPr lang="en-US" sz="2600" dirty="0"/>
          </a:p>
        </p:txBody>
      </p:sp>
      <p:sp>
        <p:nvSpPr>
          <p:cNvPr id="7" name="Content Placeholder 6"/>
          <p:cNvSpPr>
            <a:spLocks noGrp="1"/>
          </p:cNvSpPr>
          <p:nvPr>
            <p:ph sz="quarter" idx="16"/>
          </p:nvPr>
        </p:nvSpPr>
        <p:spPr>
          <a:xfrm>
            <a:off x="689811" y="3445042"/>
            <a:ext cx="3882189" cy="401053"/>
          </a:xfrm>
        </p:spPr>
        <p:txBody>
          <a:bodyPr/>
          <a:lstStyle/>
          <a:p>
            <a:r>
              <a:rPr lang="en-US" altLang="en-US" sz="2600" dirty="0">
                <a:ea typeface="ヒラギノ角ゴ Pro W3" charset="-128"/>
              </a:rPr>
              <a:t>acids, while metals below</a:t>
            </a:r>
            <a:endParaRPr lang="en-US" sz="2600" dirty="0"/>
          </a:p>
        </p:txBody>
      </p:sp>
      <p:graphicFrame>
        <p:nvGraphicFramePr>
          <p:cNvPr id="16" name="Object 15" descr="H sub 2"/>
          <p:cNvGraphicFramePr>
            <a:graphicFrameLocks noChangeAspect="1"/>
          </p:cNvGraphicFramePr>
          <p:nvPr/>
        </p:nvGraphicFramePr>
        <p:xfrm>
          <a:off x="4555958" y="3521242"/>
          <a:ext cx="330200" cy="381000"/>
        </p:xfrm>
        <a:graphic>
          <a:graphicData uri="http://schemas.openxmlformats.org/presentationml/2006/ole">
            <mc:AlternateContent xmlns:mc="http://schemas.openxmlformats.org/markup-compatibility/2006">
              <mc:Choice xmlns:v="urn:schemas-microsoft-com:vml" Requires="v">
                <p:oleObj name="Equation" r:id="rId6" imgW="330057" imgH="380835" progId="Equation.DSMT4">
                  <p:embed/>
                </p:oleObj>
              </mc:Choice>
              <mc:Fallback>
                <p:oleObj name="Equation" r:id="rId6" imgW="330057" imgH="380835" progId="Equation.DSMT4">
                  <p:embed/>
                  <p:pic>
                    <p:nvPicPr>
                      <p:cNvPr id="16" name="Object 15" descr="H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958" y="3521242"/>
                        <a:ext cx="33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p:cNvSpPr>
            <a:spLocks noGrp="1"/>
          </p:cNvSpPr>
          <p:nvPr>
            <p:ph sz="quarter" idx="17"/>
          </p:nvPr>
        </p:nvSpPr>
        <p:spPr>
          <a:xfrm>
            <a:off x="5005136" y="3457074"/>
            <a:ext cx="3641559" cy="453190"/>
          </a:xfrm>
        </p:spPr>
        <p:txBody>
          <a:bodyPr/>
          <a:lstStyle/>
          <a:p>
            <a:r>
              <a:rPr lang="en-US" altLang="en-US" sz="2600" dirty="0">
                <a:ea typeface="ヒラギノ角ゴ Pro W3" charset="-128"/>
              </a:rPr>
              <a:t>do not dissolve in acids.</a:t>
            </a:r>
            <a:endParaRPr lang="en-US" sz="2600" dirty="0"/>
          </a:p>
        </p:txBody>
      </p:sp>
      <p:sp>
        <p:nvSpPr>
          <p:cNvPr id="9" name="Content Placeholder 8"/>
          <p:cNvSpPr>
            <a:spLocks noGrp="1"/>
          </p:cNvSpPr>
          <p:nvPr>
            <p:ph sz="quarter" idx="18"/>
          </p:nvPr>
        </p:nvSpPr>
        <p:spPr>
          <a:xfrm>
            <a:off x="457200" y="4142874"/>
            <a:ext cx="8229600" cy="838200"/>
          </a:xfrm>
        </p:spPr>
        <p:txBody>
          <a:bodyPr/>
          <a:lstStyle/>
          <a:p>
            <a:pPr marL="256032" indent="-256032">
              <a:buFont typeface="Arial" panose="020B0604020202020204" pitchFamily="34" charset="0"/>
              <a:buChar char="•"/>
            </a:pPr>
            <a:r>
              <a:rPr lang="en-US" altLang="en-US" sz="2600" dirty="0">
                <a:ea typeface="ヒラギノ角ゴ Pro W3" charset="-128"/>
              </a:rPr>
              <a:t>An important exception to this rule is nitric acid,  which, through a different reduction half-reaction,</a:t>
            </a:r>
            <a:endParaRPr lang="en-US" sz="2600" dirty="0"/>
          </a:p>
        </p:txBody>
      </p:sp>
      <p:sp>
        <p:nvSpPr>
          <p:cNvPr id="10" name="Content Placeholder 9"/>
          <p:cNvSpPr>
            <a:spLocks noGrp="1"/>
          </p:cNvSpPr>
          <p:nvPr>
            <p:ph sz="quarter" idx="19"/>
          </p:nvPr>
        </p:nvSpPr>
        <p:spPr>
          <a:xfrm>
            <a:off x="685800" y="4936958"/>
            <a:ext cx="5297905" cy="449262"/>
          </a:xfrm>
        </p:spPr>
        <p:txBody>
          <a:bodyPr/>
          <a:lstStyle/>
          <a:p>
            <a:r>
              <a:rPr lang="en-US" altLang="en-US" sz="2600" dirty="0">
                <a:ea typeface="ヒラギノ角ゴ Pro W3" charset="-128"/>
              </a:rPr>
              <a:t>dissolves some of the metals below</a:t>
            </a:r>
            <a:endParaRPr lang="en-US" sz="2600" dirty="0"/>
          </a:p>
        </p:txBody>
      </p:sp>
      <p:graphicFrame>
        <p:nvGraphicFramePr>
          <p:cNvPr id="17" name="Object 16" descr="H sub 2"/>
          <p:cNvGraphicFramePr>
            <a:graphicFrameLocks noChangeAspect="1"/>
          </p:cNvGraphicFramePr>
          <p:nvPr/>
        </p:nvGraphicFramePr>
        <p:xfrm>
          <a:off x="6003758" y="4973052"/>
          <a:ext cx="330200" cy="381000"/>
        </p:xfrm>
        <a:graphic>
          <a:graphicData uri="http://schemas.openxmlformats.org/presentationml/2006/ole">
            <mc:AlternateContent xmlns:mc="http://schemas.openxmlformats.org/markup-compatibility/2006">
              <mc:Choice xmlns:v="urn:schemas-microsoft-com:vml" Requires="v">
                <p:oleObj name="Equation" r:id="rId7" imgW="330057" imgH="380835" progId="Equation.DSMT4">
                  <p:embed/>
                </p:oleObj>
              </mc:Choice>
              <mc:Fallback>
                <p:oleObj name="Equation" r:id="rId7" imgW="330057" imgH="380835" progId="Equation.DSMT4">
                  <p:embed/>
                  <p:pic>
                    <p:nvPicPr>
                      <p:cNvPr id="17" name="Object 16" descr="H sub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758" y="4973052"/>
                        <a:ext cx="33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10"/>
          <p:cNvSpPr>
            <a:spLocks noGrp="1"/>
          </p:cNvSpPr>
          <p:nvPr>
            <p:ph sz="quarter" idx="20"/>
          </p:nvPr>
        </p:nvSpPr>
        <p:spPr>
          <a:xfrm>
            <a:off x="6460958" y="4920916"/>
            <a:ext cx="2209800" cy="455764"/>
          </a:xfrm>
        </p:spPr>
        <p:txBody>
          <a:bodyPr/>
          <a:lstStyle/>
          <a:p>
            <a:r>
              <a:rPr lang="en-US" altLang="en-US" sz="2600" dirty="0">
                <a:ea typeface="ヒラギノ角ゴ Pro W3" charset="-128"/>
              </a:rPr>
              <a:t>in the activity</a:t>
            </a:r>
            <a:endParaRPr lang="en-US" sz="2600" dirty="0"/>
          </a:p>
        </p:txBody>
      </p:sp>
      <p:sp>
        <p:nvSpPr>
          <p:cNvPr id="12" name="Content Placeholder 11"/>
          <p:cNvSpPr>
            <a:spLocks noGrp="1"/>
          </p:cNvSpPr>
          <p:nvPr>
            <p:ph sz="quarter" idx="21"/>
          </p:nvPr>
        </p:nvSpPr>
        <p:spPr>
          <a:xfrm>
            <a:off x="689810" y="5346032"/>
            <a:ext cx="7996989" cy="473242"/>
          </a:xfrm>
        </p:spPr>
        <p:txBody>
          <a:bodyPr/>
          <a:lstStyle/>
          <a:p>
            <a:r>
              <a:rPr lang="en-US" altLang="en-US" sz="2600" dirty="0">
                <a:ea typeface="ヒラギノ角ゴ Pro W3" charset="-128"/>
              </a:rPr>
              <a:t>series.</a:t>
            </a:r>
            <a:endParaRPr lang="en-US" sz="2600" dirty="0"/>
          </a:p>
        </p:txBody>
      </p:sp>
    </p:spTree>
    <p:extLst>
      <p:ext uri="{BB962C8B-B14F-4D97-AF65-F5344CB8AC3E}">
        <p14:creationId xmlns:p14="http://schemas.microsoft.com/office/powerpoint/2010/main" val="4010299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C046-33C0-413A-8B20-A800F2D6D26D}"/>
              </a:ext>
            </a:extLst>
          </p:cNvPr>
          <p:cNvSpPr>
            <a:spLocks noGrp="1"/>
          </p:cNvSpPr>
          <p:nvPr>
            <p:ph type="title"/>
          </p:nvPr>
        </p:nvSpPr>
        <p:spPr/>
        <p:txBody>
          <a:bodyPr/>
          <a:lstStyle/>
          <a:p>
            <a:r>
              <a:rPr lang="en-US" altLang="en-US" dirty="0">
                <a:solidFill>
                  <a:schemeClr val="bg2"/>
                </a:solidFill>
              </a:rPr>
              <a:t>Predicting Whether a Metal Will Dissolve in Acid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6FB389ED-5E04-406C-8236-8294FD76F9C6}"/>
              </a:ext>
            </a:extLst>
          </p:cNvPr>
          <p:cNvSpPr>
            <a:spLocks noGrp="1"/>
          </p:cNvSpPr>
          <p:nvPr>
            <p:ph idx="1"/>
          </p:nvPr>
        </p:nvSpPr>
        <p:spPr>
          <a:xfrm>
            <a:off x="457200" y="1568932"/>
            <a:ext cx="5257800" cy="412268"/>
          </a:xfrm>
        </p:spPr>
        <p:txBody>
          <a:bodyPr/>
          <a:lstStyle/>
          <a:p>
            <a:pPr marL="0" indent="0">
              <a:buNone/>
            </a:pPr>
            <a:r>
              <a:rPr lang="en-US" altLang="en-US" sz="2400" dirty="0">
                <a:ea typeface="ヒラギノ角ゴ Pro W3" charset="-128"/>
              </a:rPr>
              <a:t>Zinc dissolves in hydrochloric acid.</a:t>
            </a:r>
            <a:endParaRPr lang="en-US" sz="2400" dirty="0"/>
          </a:p>
        </p:txBody>
      </p:sp>
      <p:graphicFrame>
        <p:nvGraphicFramePr>
          <p:cNvPr id="5" name="Object 4" descr="Z n, solid, yields Z n, super 2 plus, aqueous, + 2 e minus. 2 H plus, aqueous, + 2 e minus yields H sub 2, gas. Z n, solid, + 2 H plus, aqueous, yields Z n, supe 2 plus, aqueous, + H sub 2, gas. ">
            <a:extLst>
              <a:ext uri="{FF2B5EF4-FFF2-40B4-BE49-F238E27FC236}">
                <a16:creationId xmlns:a16="http://schemas.microsoft.com/office/drawing/2014/main" id="{283E775E-1CBF-48BB-B037-36C2A7D2BA34}"/>
              </a:ext>
            </a:extLst>
          </p:cNvPr>
          <p:cNvGraphicFramePr>
            <a:graphicFrameLocks noChangeAspect="1"/>
          </p:cNvGraphicFramePr>
          <p:nvPr/>
        </p:nvGraphicFramePr>
        <p:xfrm>
          <a:off x="457200" y="2209800"/>
          <a:ext cx="5143500" cy="1562100"/>
        </p:xfrm>
        <a:graphic>
          <a:graphicData uri="http://schemas.openxmlformats.org/presentationml/2006/ole">
            <mc:AlternateContent xmlns:mc="http://schemas.openxmlformats.org/markup-compatibility/2006">
              <mc:Choice xmlns:v="urn:schemas-microsoft-com:vml" Requires="v">
                <p:oleObj name="Equation" r:id="rId2" imgW="5143320" imgH="1562040" progId="Equation.DSMT4">
                  <p:embed/>
                </p:oleObj>
              </mc:Choice>
              <mc:Fallback>
                <p:oleObj name="Equation" r:id="rId2" imgW="5143320" imgH="1562040" progId="Equation.DSMT4">
                  <p:embed/>
                  <p:pic>
                    <p:nvPicPr>
                      <p:cNvPr id="5" name="Object 4" descr="Z n, solid, yields Z n, super 2 plus, aqueous, + 2 e minus. 2 H plus, aqueous, + 2 e minus yields H sub 2, gas. Z n, solid, + 2 H plus, aqueous, yields Z n, supe 2 plus, aqueous, + H sub 2, gas. ">
                        <a:extLst>
                          <a:ext uri="{FF2B5EF4-FFF2-40B4-BE49-F238E27FC236}">
                            <a16:creationId xmlns:a16="http://schemas.microsoft.com/office/drawing/2014/main" id="{283E775E-1CBF-48BB-B037-36C2A7D2BA34}"/>
                          </a:ext>
                        </a:extLst>
                      </p:cNvPr>
                      <p:cNvPicPr/>
                      <p:nvPr/>
                    </p:nvPicPr>
                    <p:blipFill>
                      <a:blip r:embed="rId3"/>
                      <a:stretch>
                        <a:fillRect/>
                      </a:stretch>
                    </p:blipFill>
                    <p:spPr>
                      <a:xfrm>
                        <a:off x="457200" y="2209800"/>
                        <a:ext cx="5143500" cy="1562100"/>
                      </a:xfrm>
                      <a:prstGeom prst="rect">
                        <a:avLst/>
                      </a:prstGeom>
                    </p:spPr>
                  </p:pic>
                </p:oleObj>
              </mc:Fallback>
            </mc:AlternateContent>
          </a:graphicData>
        </a:graphic>
      </p:graphicFrame>
      <p:pic>
        <p:nvPicPr>
          <p:cNvPr id="8" name="Content Placeholder 7" descr="A photograph shows a bubble-covered metal coil spiraling in a test tube filled with a clear solution. Below is the reaction Z n, solid, plus 2 H plus, aqueous, goes to Z n superscript 2 plus, aqueous, plus H 2, gas.">
            <a:extLst>
              <a:ext uri="{FF2B5EF4-FFF2-40B4-BE49-F238E27FC236}">
                <a16:creationId xmlns:a16="http://schemas.microsoft.com/office/drawing/2014/main" id="{7180B76F-4497-4EB6-B2A2-CF6D44B3BF8B}"/>
              </a:ext>
            </a:extLst>
          </p:cNvPr>
          <p:cNvPicPr>
            <a:picLocks noGrp="1" noChangeAspect="1"/>
          </p:cNvPicPr>
          <p:nvPr>
            <p:ph idx="13"/>
          </p:nvPr>
        </p:nvPicPr>
        <p:blipFill rotWithShape="1">
          <a:blip r:embed="rId4" cstate="print">
            <a:extLst>
              <a:ext uri="{28A0092B-C50C-407E-A947-70E740481C1C}">
                <a14:useLocalDpi xmlns:a14="http://schemas.microsoft.com/office/drawing/2010/main" val="0"/>
              </a:ext>
            </a:extLst>
          </a:blip>
          <a:srcRect b="2576"/>
          <a:stretch/>
        </p:blipFill>
        <p:spPr>
          <a:xfrm>
            <a:off x="6182011" y="2194560"/>
            <a:ext cx="2521287" cy="3688080"/>
          </a:xfrm>
          <a:prstGeom prst="rect">
            <a:avLst/>
          </a:prstGeom>
        </p:spPr>
      </p:pic>
    </p:spTree>
    <p:extLst>
      <p:ext uri="{BB962C8B-B14F-4D97-AF65-F5344CB8AC3E}">
        <p14:creationId xmlns:p14="http://schemas.microsoft.com/office/powerpoint/2010/main" val="1069952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D4B1-FEB3-4447-B3CB-79CF5B729B75}"/>
              </a:ext>
            </a:extLst>
          </p:cNvPr>
          <p:cNvSpPr>
            <a:spLocks noGrp="1"/>
          </p:cNvSpPr>
          <p:nvPr>
            <p:ph type="title"/>
          </p:nvPr>
        </p:nvSpPr>
        <p:spPr/>
        <p:txBody>
          <a:bodyPr/>
          <a:lstStyle/>
          <a:p>
            <a:r>
              <a:rPr lang="en-US" altLang="en-US" dirty="0">
                <a:solidFill>
                  <a:schemeClr val="bg2"/>
                </a:solidFill>
              </a:rPr>
              <a:t>Batteries: Using Chemistry to Generate Electricity</a:t>
            </a:r>
            <a:endParaRPr lang="en-US" dirty="0">
              <a:solidFill>
                <a:schemeClr val="bg2"/>
              </a:solidFill>
            </a:endParaRPr>
          </a:p>
        </p:txBody>
      </p:sp>
      <p:sp>
        <p:nvSpPr>
          <p:cNvPr id="3" name="Content Placeholder 2">
            <a:extLst>
              <a:ext uri="{FF2B5EF4-FFF2-40B4-BE49-F238E27FC236}">
                <a16:creationId xmlns:a16="http://schemas.microsoft.com/office/drawing/2014/main" id="{0CE2D650-1F41-4460-B03B-7097CD7E9F46}"/>
              </a:ext>
            </a:extLst>
          </p:cNvPr>
          <p:cNvSpPr>
            <a:spLocks noGrp="1"/>
          </p:cNvSpPr>
          <p:nvPr>
            <p:ph idx="1"/>
          </p:nvPr>
        </p:nvSpPr>
        <p:spPr>
          <a:xfrm>
            <a:off x="457200" y="1568931"/>
            <a:ext cx="8229600" cy="905911"/>
          </a:xfrm>
        </p:spPr>
        <p:txBody>
          <a:bodyPr/>
          <a:lstStyle/>
          <a:p>
            <a:pPr marL="0" indent="0">
              <a:buNone/>
            </a:pPr>
            <a:r>
              <a:rPr lang="en-US" altLang="en-US" sz="2600" dirty="0">
                <a:ea typeface="ヒラギノ角ゴ Pro W3" charset="-128"/>
              </a:rPr>
              <a:t>Electrical current is the flow of electrical charge. In this figure, electrons are flowing through a wire.</a:t>
            </a:r>
            <a:endParaRPr lang="en-US" sz="2600" dirty="0"/>
          </a:p>
        </p:txBody>
      </p:sp>
      <p:pic>
        <p:nvPicPr>
          <p:cNvPr id="7" name="Content Placeholder 6" descr="A diagram shows electrons flowing through a wire.">
            <a:extLst>
              <a:ext uri="{FF2B5EF4-FFF2-40B4-BE49-F238E27FC236}">
                <a16:creationId xmlns:a16="http://schemas.microsoft.com/office/drawing/2014/main" id="{7039FF01-41CB-4546-84FA-7FC0C5AC41D0}"/>
              </a:ext>
            </a:extLst>
          </p:cNvPr>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b="8882"/>
          <a:stretch/>
        </p:blipFill>
        <p:spPr>
          <a:xfrm>
            <a:off x="836894" y="2891798"/>
            <a:ext cx="7470212" cy="1453718"/>
          </a:xfrm>
          <a:prstGeom prst="rect">
            <a:avLst/>
          </a:prstGeom>
        </p:spPr>
      </p:pic>
      <p:sp>
        <p:nvSpPr>
          <p:cNvPr id="4" name="Content Placeholder 3">
            <a:extLst>
              <a:ext uri="{FF2B5EF4-FFF2-40B4-BE49-F238E27FC236}">
                <a16:creationId xmlns:a16="http://schemas.microsoft.com/office/drawing/2014/main" id="{FD60EADD-087E-455F-8129-2A1D0C957EBC}"/>
              </a:ext>
            </a:extLst>
          </p:cNvPr>
          <p:cNvSpPr>
            <a:spLocks noGrp="1"/>
          </p:cNvSpPr>
          <p:nvPr>
            <p:ph idx="13"/>
          </p:nvPr>
        </p:nvSpPr>
        <p:spPr>
          <a:xfrm>
            <a:off x="457200" y="4724400"/>
            <a:ext cx="8229600" cy="1312203"/>
          </a:xfrm>
        </p:spPr>
        <p:txBody>
          <a:bodyPr/>
          <a:lstStyle/>
          <a:p>
            <a:pPr marL="0" indent="0">
              <a:buNone/>
            </a:pPr>
            <a:r>
              <a:rPr lang="en-US" altLang="en-US" sz="2600" dirty="0">
                <a:ea typeface="ヒラギノ角ゴ Pro W3" charset="-128"/>
              </a:rPr>
              <a:t>Since redox reactions involve the transfer of electrons from one species to another, they can create electrical current.</a:t>
            </a:r>
            <a:endParaRPr lang="en-US" sz="2600" dirty="0"/>
          </a:p>
        </p:txBody>
      </p:sp>
    </p:spTree>
    <p:extLst>
      <p:ext uri="{BB962C8B-B14F-4D97-AF65-F5344CB8AC3E}">
        <p14:creationId xmlns:p14="http://schemas.microsoft.com/office/powerpoint/2010/main" val="2687060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400" dirty="0">
                <a:solidFill>
                  <a:schemeClr val="bg2"/>
                </a:solidFill>
                <a:latin typeface="+mj-lt"/>
              </a:rPr>
              <a:t>Detailed Discussion of Diagram of Voltaic Cell </a:t>
            </a:r>
            <a:r>
              <a:rPr lang="en-US" altLang="en-US" sz="2000" b="0" dirty="0">
                <a:solidFill>
                  <a:schemeClr val="bg2"/>
                </a:solidFill>
                <a:latin typeface="+mj-lt"/>
              </a:rPr>
              <a:t>(1 of 2)</a:t>
            </a:r>
            <a:endParaRPr lang="en-US" sz="2000" b="0" dirty="0">
              <a:solidFill>
                <a:schemeClr val="bg2"/>
              </a:solidFill>
              <a:latin typeface="+mj-lt"/>
            </a:endParaRPr>
          </a:p>
        </p:txBody>
      </p:sp>
      <p:sp>
        <p:nvSpPr>
          <p:cNvPr id="3" name="Content Placeholder 2"/>
          <p:cNvSpPr>
            <a:spLocks noGrp="1"/>
          </p:cNvSpPr>
          <p:nvPr>
            <p:ph idx="1"/>
          </p:nvPr>
        </p:nvSpPr>
        <p:spPr>
          <a:xfrm>
            <a:off x="457200" y="1600200"/>
            <a:ext cx="8229600" cy="2209799"/>
          </a:xfrm>
        </p:spPr>
        <p:txBody>
          <a:bodyPr/>
          <a:lstStyle/>
          <a:p>
            <a:pPr marL="256032" indent="-256032">
              <a:buFont typeface="Arial" pitchFamily="34" charset="0"/>
              <a:buChar char="•"/>
            </a:pPr>
            <a:r>
              <a:rPr lang="en-US" altLang="en-US" sz="2600" dirty="0">
                <a:ea typeface="ヒラギノ角ゴ Pro W3" charset="-128"/>
              </a:rPr>
              <a:t>Electrochemical cells that create electrical current from spontaneous reactions are called </a:t>
            </a:r>
            <a:r>
              <a:rPr lang="en-US" altLang="en-US" sz="2600" b="1" dirty="0">
                <a:ea typeface="ヒラギノ角ゴ Pro W3" charset="-128"/>
              </a:rPr>
              <a:t>voltaic cells </a:t>
            </a:r>
            <a:r>
              <a:rPr lang="en-US" altLang="en-US" sz="2600" dirty="0">
                <a:ea typeface="ヒラギノ角ゴ Pro W3" charset="-128"/>
              </a:rPr>
              <a:t>or </a:t>
            </a:r>
            <a:r>
              <a:rPr lang="en-US" altLang="en-US" sz="2600" b="1" dirty="0">
                <a:ea typeface="ヒラギノ角ゴ Pro W3" charset="-128"/>
              </a:rPr>
              <a:t>galvanic cells.</a:t>
            </a:r>
            <a:r>
              <a:rPr lang="en-US" altLang="en-US" sz="2600" dirty="0">
                <a:ea typeface="ヒラギノ角ゴ Pro W3" charset="-128"/>
              </a:rPr>
              <a:t>   </a:t>
            </a:r>
          </a:p>
          <a:p>
            <a:pPr marL="256032" indent="-256032">
              <a:buFont typeface="Arial" pitchFamily="34" charset="0"/>
              <a:buChar char="•"/>
            </a:pPr>
            <a:r>
              <a:rPr lang="en-US" altLang="en-US" sz="2600" dirty="0">
                <a:ea typeface="ヒラギノ角ゴ Pro W3" charset="-128"/>
              </a:rPr>
              <a:t>In the voltaic cell in the next figure, the following occurs:</a:t>
            </a:r>
            <a:endParaRPr lang="en-US" sz="2600" dirty="0"/>
          </a:p>
        </p:txBody>
      </p:sp>
      <p:sp>
        <p:nvSpPr>
          <p:cNvPr id="4" name="Content Placeholder 3"/>
          <p:cNvSpPr>
            <a:spLocks noGrp="1"/>
          </p:cNvSpPr>
          <p:nvPr>
            <p:ph sz="quarter" idx="13"/>
          </p:nvPr>
        </p:nvSpPr>
        <p:spPr>
          <a:xfrm>
            <a:off x="457200" y="3855204"/>
            <a:ext cx="5181600" cy="439947"/>
          </a:xfrm>
        </p:spPr>
        <p:txBody>
          <a:bodyPr/>
          <a:lstStyle/>
          <a:p>
            <a:pPr marL="256032" indent="-256032">
              <a:buFont typeface="Arial" panose="020B0604020202020204" pitchFamily="34" charset="0"/>
              <a:buChar char="•"/>
            </a:pPr>
            <a:r>
              <a:rPr lang="en-US" altLang="en-US" sz="2600" dirty="0">
                <a:ea typeface="ヒラギノ角ゴ Pro W3" charset="-128"/>
              </a:rPr>
              <a:t>A solid strip of </a:t>
            </a:r>
            <a:r>
              <a:rPr lang="en-US" altLang="en-US" sz="2600" b="1" dirty="0">
                <a:ea typeface="ヒラギノ角ゴ Pro W3" charset="-128"/>
              </a:rPr>
              <a:t>Zn</a:t>
            </a:r>
            <a:r>
              <a:rPr lang="en-US" altLang="en-US" sz="2600" dirty="0">
                <a:ea typeface="ヒラギノ角ゴ Pro W3" charset="-128"/>
              </a:rPr>
              <a:t> is placed into a</a:t>
            </a:r>
            <a:endParaRPr lang="en-US" sz="2600" dirty="0"/>
          </a:p>
        </p:txBody>
      </p:sp>
      <p:graphicFrame>
        <p:nvGraphicFramePr>
          <p:cNvPr id="14" name="Object 13" descr="Z n, super 2 plus">
            <a:extLst>
              <a:ext uri="{FF2B5EF4-FFF2-40B4-BE49-F238E27FC236}">
                <a16:creationId xmlns:a16="http://schemas.microsoft.com/office/drawing/2014/main" id="{C400096E-83AC-4168-B9D5-63907BC0093A}"/>
              </a:ext>
            </a:extLst>
          </p:cNvPr>
          <p:cNvGraphicFramePr>
            <a:graphicFrameLocks noChangeAspect="1"/>
          </p:cNvGraphicFramePr>
          <p:nvPr/>
        </p:nvGraphicFramePr>
        <p:xfrm>
          <a:off x="5669796" y="3890506"/>
          <a:ext cx="622300" cy="330200"/>
        </p:xfrm>
        <a:graphic>
          <a:graphicData uri="http://schemas.openxmlformats.org/presentationml/2006/ole">
            <mc:AlternateContent xmlns:mc="http://schemas.openxmlformats.org/markup-compatibility/2006">
              <mc:Choice xmlns:v="urn:schemas-microsoft-com:vml" Requires="v">
                <p:oleObj name="Equation" r:id="rId2" imgW="622080" imgH="330120" progId="Equation.DSMT4">
                  <p:embed/>
                </p:oleObj>
              </mc:Choice>
              <mc:Fallback>
                <p:oleObj name="Equation" r:id="rId2" imgW="622080" imgH="330120" progId="Equation.DSMT4">
                  <p:embed/>
                  <p:pic>
                    <p:nvPicPr>
                      <p:cNvPr id="14" name="Object 13" descr="Z n, super 2 plus">
                        <a:extLst>
                          <a:ext uri="{FF2B5EF4-FFF2-40B4-BE49-F238E27FC236}">
                            <a16:creationId xmlns:a16="http://schemas.microsoft.com/office/drawing/2014/main" id="{C400096E-83AC-4168-B9D5-63907BC0093A}"/>
                          </a:ext>
                        </a:extLst>
                      </p:cNvPr>
                      <p:cNvPicPr/>
                      <p:nvPr/>
                    </p:nvPicPr>
                    <p:blipFill>
                      <a:blip r:embed="rId3"/>
                      <a:stretch>
                        <a:fillRect/>
                      </a:stretch>
                    </p:blipFill>
                    <p:spPr>
                      <a:xfrm>
                        <a:off x="5669796" y="3890506"/>
                        <a:ext cx="622300" cy="330200"/>
                      </a:xfrm>
                      <a:prstGeom prst="rect">
                        <a:avLst/>
                      </a:prstGeom>
                    </p:spPr>
                  </p:pic>
                </p:oleObj>
              </mc:Fallback>
            </mc:AlternateContent>
          </a:graphicData>
        </a:graphic>
      </p:graphicFrame>
      <p:sp>
        <p:nvSpPr>
          <p:cNvPr id="5" name="Content Placeholder 4"/>
          <p:cNvSpPr>
            <a:spLocks noGrp="1"/>
          </p:cNvSpPr>
          <p:nvPr>
            <p:ph sz="quarter" idx="14"/>
          </p:nvPr>
        </p:nvSpPr>
        <p:spPr>
          <a:xfrm>
            <a:off x="6406673" y="3866119"/>
            <a:ext cx="2270502" cy="381000"/>
          </a:xfrm>
        </p:spPr>
        <p:txBody>
          <a:bodyPr/>
          <a:lstStyle/>
          <a:p>
            <a:r>
              <a:rPr lang="en-US" altLang="en-US" sz="2600" dirty="0">
                <a:ea typeface="ヒラギノ角ゴ Pro W3" charset="-128"/>
              </a:rPr>
              <a:t>solution to</a:t>
            </a:r>
            <a:endParaRPr lang="en-US" sz="2600" dirty="0"/>
          </a:p>
        </p:txBody>
      </p:sp>
      <p:sp>
        <p:nvSpPr>
          <p:cNvPr id="6" name="Content Placeholder 5"/>
          <p:cNvSpPr>
            <a:spLocks noGrp="1"/>
          </p:cNvSpPr>
          <p:nvPr>
            <p:ph sz="quarter" idx="15"/>
          </p:nvPr>
        </p:nvSpPr>
        <p:spPr>
          <a:xfrm>
            <a:off x="685800" y="4312404"/>
            <a:ext cx="2438400" cy="381000"/>
          </a:xfrm>
        </p:spPr>
        <p:txBody>
          <a:bodyPr/>
          <a:lstStyle/>
          <a:p>
            <a:r>
              <a:rPr lang="en-US" altLang="en-US" sz="2600" dirty="0">
                <a:ea typeface="ヒラギノ角ゴ Pro W3" charset="-128"/>
              </a:rPr>
              <a:t>form a </a:t>
            </a:r>
            <a:r>
              <a:rPr lang="en-US" altLang="en-US" sz="2600" b="1" dirty="0">
                <a:ea typeface="ヒラギノ角ゴ Pro W3" charset="-128"/>
              </a:rPr>
              <a:t>half-cell.</a:t>
            </a:r>
            <a:endParaRPr lang="en-US" sz="2600" dirty="0"/>
          </a:p>
        </p:txBody>
      </p:sp>
      <p:sp>
        <p:nvSpPr>
          <p:cNvPr id="7" name="Content Placeholder 6"/>
          <p:cNvSpPr>
            <a:spLocks noGrp="1"/>
          </p:cNvSpPr>
          <p:nvPr>
            <p:ph sz="quarter" idx="16"/>
          </p:nvPr>
        </p:nvSpPr>
        <p:spPr>
          <a:xfrm>
            <a:off x="457200" y="4876800"/>
            <a:ext cx="5212596" cy="420843"/>
          </a:xfrm>
        </p:spPr>
        <p:txBody>
          <a:bodyPr/>
          <a:lstStyle/>
          <a:p>
            <a:pPr marL="256032" indent="-256032">
              <a:buFont typeface="Arial" panose="020B0604020202020204" pitchFamily="34" charset="0"/>
              <a:buChar char="•"/>
            </a:pPr>
            <a:r>
              <a:rPr lang="en-US" altLang="en-US" sz="2600" dirty="0">
                <a:ea typeface="ヒラギノ角ゴ Pro W3" charset="-128"/>
              </a:rPr>
              <a:t>A solid strip of </a:t>
            </a:r>
            <a:r>
              <a:rPr lang="en-US" altLang="en-US" sz="2600" b="1" dirty="0">
                <a:ea typeface="ヒラギノ角ゴ Pro W3" charset="-128"/>
              </a:rPr>
              <a:t>Cu</a:t>
            </a:r>
            <a:r>
              <a:rPr lang="en-US" altLang="en-US" sz="2600" dirty="0">
                <a:ea typeface="ヒラギノ角ゴ Pro W3" charset="-128"/>
              </a:rPr>
              <a:t> is placed into a</a:t>
            </a:r>
            <a:endParaRPr lang="en-US" sz="2600" dirty="0"/>
          </a:p>
        </p:txBody>
      </p:sp>
      <p:graphicFrame>
        <p:nvGraphicFramePr>
          <p:cNvPr id="15" name="Object 14" descr="C u, super 2 plus">
            <a:extLst>
              <a:ext uri="{FF2B5EF4-FFF2-40B4-BE49-F238E27FC236}">
                <a16:creationId xmlns:a16="http://schemas.microsoft.com/office/drawing/2014/main" id="{9050BB19-FB82-4CDA-8F0E-C7F4DF4C1EA5}"/>
              </a:ext>
            </a:extLst>
          </p:cNvPr>
          <p:cNvGraphicFramePr>
            <a:graphicFrameLocks noChangeAspect="1"/>
          </p:cNvGraphicFramePr>
          <p:nvPr/>
        </p:nvGraphicFramePr>
        <p:xfrm>
          <a:off x="5678688" y="4905375"/>
          <a:ext cx="647700" cy="342900"/>
        </p:xfrm>
        <a:graphic>
          <a:graphicData uri="http://schemas.openxmlformats.org/presentationml/2006/ole">
            <mc:AlternateContent xmlns:mc="http://schemas.openxmlformats.org/markup-compatibility/2006">
              <mc:Choice xmlns:v="urn:schemas-microsoft-com:vml" Requires="v">
                <p:oleObj name="Equation" r:id="rId4" imgW="647640" imgH="342720" progId="Equation.DSMT4">
                  <p:embed/>
                </p:oleObj>
              </mc:Choice>
              <mc:Fallback>
                <p:oleObj name="Equation" r:id="rId4" imgW="647640" imgH="342720" progId="Equation.DSMT4">
                  <p:embed/>
                  <p:pic>
                    <p:nvPicPr>
                      <p:cNvPr id="15" name="Object 14" descr="C u, super 2 plus">
                        <a:extLst>
                          <a:ext uri="{FF2B5EF4-FFF2-40B4-BE49-F238E27FC236}">
                            <a16:creationId xmlns:a16="http://schemas.microsoft.com/office/drawing/2014/main" id="{9050BB19-FB82-4CDA-8F0E-C7F4DF4C1EA5}"/>
                          </a:ext>
                        </a:extLst>
                      </p:cNvPr>
                      <p:cNvPicPr/>
                      <p:nvPr/>
                    </p:nvPicPr>
                    <p:blipFill>
                      <a:blip r:embed="rId5"/>
                      <a:stretch>
                        <a:fillRect/>
                      </a:stretch>
                    </p:blipFill>
                    <p:spPr>
                      <a:xfrm>
                        <a:off x="5678688" y="4905375"/>
                        <a:ext cx="647700" cy="342900"/>
                      </a:xfrm>
                      <a:prstGeom prst="rect">
                        <a:avLst/>
                      </a:prstGeom>
                    </p:spPr>
                  </p:pic>
                </p:oleObj>
              </mc:Fallback>
            </mc:AlternateContent>
          </a:graphicData>
        </a:graphic>
      </p:graphicFrame>
      <p:sp>
        <p:nvSpPr>
          <p:cNvPr id="8" name="Content Placeholder 7"/>
          <p:cNvSpPr>
            <a:spLocks noGrp="1"/>
          </p:cNvSpPr>
          <p:nvPr>
            <p:ph sz="quarter" idx="17"/>
          </p:nvPr>
        </p:nvSpPr>
        <p:spPr>
          <a:xfrm>
            <a:off x="6400800" y="4876801"/>
            <a:ext cx="2286000" cy="420842"/>
          </a:xfrm>
        </p:spPr>
        <p:txBody>
          <a:bodyPr/>
          <a:lstStyle/>
          <a:p>
            <a:r>
              <a:rPr lang="en-US" altLang="en-US" sz="2600" dirty="0">
                <a:ea typeface="ヒラギノ角ゴ Pro W3" charset="-128"/>
              </a:rPr>
              <a:t>solution to form</a:t>
            </a:r>
            <a:endParaRPr lang="en-US" sz="2600" dirty="0"/>
          </a:p>
        </p:txBody>
      </p:sp>
      <p:sp>
        <p:nvSpPr>
          <p:cNvPr id="10" name="Content Placeholder 9"/>
          <p:cNvSpPr>
            <a:spLocks noGrp="1"/>
          </p:cNvSpPr>
          <p:nvPr>
            <p:ph sz="quarter" idx="19"/>
          </p:nvPr>
        </p:nvSpPr>
        <p:spPr>
          <a:xfrm>
            <a:off x="701298" y="5334001"/>
            <a:ext cx="2895600" cy="449262"/>
          </a:xfrm>
        </p:spPr>
        <p:txBody>
          <a:bodyPr/>
          <a:lstStyle/>
          <a:p>
            <a:r>
              <a:rPr lang="en-US" altLang="en-US" sz="2600" dirty="0">
                <a:ea typeface="ヒラギノ角ゴ Pro W3" charset="-128"/>
              </a:rPr>
              <a:t>a second </a:t>
            </a:r>
            <a:r>
              <a:rPr lang="en-US" altLang="en-US" sz="2600" b="1" dirty="0">
                <a:ea typeface="ヒラギノ角ゴ Pro W3" charset="-128"/>
              </a:rPr>
              <a:t>half-cell.</a:t>
            </a:r>
            <a:endParaRPr lang="en-US" sz="2600" dirty="0"/>
          </a:p>
        </p:txBody>
      </p:sp>
    </p:spTree>
    <p:extLst>
      <p:ext uri="{BB962C8B-B14F-4D97-AF65-F5344CB8AC3E}">
        <p14:creationId xmlns:p14="http://schemas.microsoft.com/office/powerpoint/2010/main" val="4152045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E250-ABBC-40A3-B368-1180337ACEED}"/>
              </a:ext>
            </a:extLst>
          </p:cNvPr>
          <p:cNvSpPr>
            <a:spLocks noGrp="1"/>
          </p:cNvSpPr>
          <p:nvPr>
            <p:ph type="title"/>
          </p:nvPr>
        </p:nvSpPr>
        <p:spPr/>
        <p:txBody>
          <a:bodyPr/>
          <a:lstStyle/>
          <a:p>
            <a:r>
              <a:rPr lang="en-US" altLang="en-US" sz="3400" dirty="0">
                <a:solidFill>
                  <a:schemeClr val="bg2"/>
                </a:solidFill>
                <a:latin typeface="+mj-lt"/>
              </a:rPr>
              <a:t>Detailed Discussion of Diagram of Voltaic Cell </a:t>
            </a:r>
            <a:r>
              <a:rPr lang="en-US" altLang="en-US" sz="2000" b="0" dirty="0">
                <a:solidFill>
                  <a:schemeClr val="bg2"/>
                </a:solidFill>
                <a:latin typeface="+mj-lt"/>
              </a:rPr>
              <a:t>(2 of 2)</a:t>
            </a:r>
            <a:endParaRPr lang="en-US" sz="2000" b="0" dirty="0">
              <a:latin typeface="+mj-lt"/>
            </a:endParaRPr>
          </a:p>
        </p:txBody>
      </p:sp>
      <p:sp>
        <p:nvSpPr>
          <p:cNvPr id="3" name="Content Placeholder 2">
            <a:extLst>
              <a:ext uri="{FF2B5EF4-FFF2-40B4-BE49-F238E27FC236}">
                <a16:creationId xmlns:a16="http://schemas.microsoft.com/office/drawing/2014/main" id="{58ACD4F6-78C5-4C71-9148-B643329DD0BC}"/>
              </a:ext>
            </a:extLst>
          </p:cNvPr>
          <p:cNvSpPr>
            <a:spLocks noGrp="1"/>
          </p:cNvSpPr>
          <p:nvPr>
            <p:ph idx="1"/>
          </p:nvPr>
        </p:nvSpPr>
        <p:spPr>
          <a:xfrm>
            <a:off x="457200" y="1600200"/>
            <a:ext cx="8229600" cy="2209800"/>
          </a:xfrm>
        </p:spPr>
        <p:txBody>
          <a:bodyPr/>
          <a:lstStyle/>
          <a:p>
            <a:pPr marL="256032" indent="-256032">
              <a:buFont typeface="Arial" pitchFamily="34" charset="0"/>
              <a:buChar char="•"/>
            </a:pPr>
            <a:r>
              <a:rPr lang="en-US" altLang="en-US" sz="2600" dirty="0">
                <a:ea typeface="ヒラギノ角ゴ Pro W3" charset="-128"/>
              </a:rPr>
              <a:t>The two half-cells are connected by attaching a wire from the Zn, through a lightbulb or other electrical device, to the copper.</a:t>
            </a:r>
          </a:p>
          <a:p>
            <a:pPr marL="256032" indent="-256032">
              <a:buFont typeface="Arial" pitchFamily="34" charset="0"/>
              <a:buChar char="•"/>
            </a:pPr>
            <a:r>
              <a:rPr lang="en-US" altLang="en-US" sz="2600" dirty="0">
                <a:ea typeface="ヒラギノ角ゴ Pro W3" charset="-128"/>
              </a:rPr>
              <a:t>The salt bridge completes the circuit—it allows the flow of ions between the two half-cells.</a:t>
            </a:r>
            <a:endParaRPr lang="en-US" sz="2600" dirty="0"/>
          </a:p>
        </p:txBody>
      </p:sp>
      <p:sp>
        <p:nvSpPr>
          <p:cNvPr id="4" name="Content Placeholder 3">
            <a:extLst>
              <a:ext uri="{FF2B5EF4-FFF2-40B4-BE49-F238E27FC236}">
                <a16:creationId xmlns:a16="http://schemas.microsoft.com/office/drawing/2014/main" id="{2F6E03A6-72DD-4C17-9EAB-B41A50F5596B}"/>
              </a:ext>
            </a:extLst>
          </p:cNvPr>
          <p:cNvSpPr>
            <a:spLocks noGrp="1"/>
          </p:cNvSpPr>
          <p:nvPr>
            <p:ph sz="quarter" idx="13"/>
          </p:nvPr>
        </p:nvSpPr>
        <p:spPr>
          <a:xfrm>
            <a:off x="457200" y="3870702"/>
            <a:ext cx="7086600" cy="457200"/>
          </a:xfrm>
        </p:spPr>
        <p:txBody>
          <a:bodyPr/>
          <a:lstStyle/>
          <a:p>
            <a:pPr marL="256032" indent="-256032">
              <a:buFont typeface="Arial" panose="020B0604020202020204" pitchFamily="34" charset="0"/>
              <a:buChar char="•"/>
            </a:pPr>
            <a:r>
              <a:rPr lang="en-US" altLang="en-US" sz="2600" dirty="0">
                <a:ea typeface="ヒラギノ角ゴ Pro W3" charset="-128"/>
              </a:rPr>
              <a:t>The natural tendency of Zn to be oxidized and</a:t>
            </a:r>
            <a:endParaRPr lang="en-US" sz="2600" dirty="0"/>
          </a:p>
        </p:txBody>
      </p:sp>
      <p:graphicFrame>
        <p:nvGraphicFramePr>
          <p:cNvPr id="14" name="Object 13" descr="C u, super 2 plus">
            <a:extLst>
              <a:ext uri="{FF2B5EF4-FFF2-40B4-BE49-F238E27FC236}">
                <a16:creationId xmlns:a16="http://schemas.microsoft.com/office/drawing/2014/main" id="{EBC4335C-A7B3-4A48-921B-902E0746E6B0}"/>
              </a:ext>
            </a:extLst>
          </p:cNvPr>
          <p:cNvGraphicFramePr>
            <a:graphicFrameLocks noChangeAspect="1"/>
          </p:cNvGraphicFramePr>
          <p:nvPr/>
        </p:nvGraphicFramePr>
        <p:xfrm>
          <a:off x="7527012" y="3893304"/>
          <a:ext cx="622300" cy="342900"/>
        </p:xfrm>
        <a:graphic>
          <a:graphicData uri="http://schemas.openxmlformats.org/presentationml/2006/ole">
            <mc:AlternateContent xmlns:mc="http://schemas.openxmlformats.org/markup-compatibility/2006">
              <mc:Choice xmlns:v="urn:schemas-microsoft-com:vml" Requires="v">
                <p:oleObj name="Equation" r:id="rId2" imgW="622080" imgH="342720" progId="Equation.DSMT4">
                  <p:embed/>
                </p:oleObj>
              </mc:Choice>
              <mc:Fallback>
                <p:oleObj name="Equation" r:id="rId2" imgW="622080" imgH="342720" progId="Equation.DSMT4">
                  <p:embed/>
                  <p:pic>
                    <p:nvPicPr>
                      <p:cNvPr id="14" name="Object 13" descr="C u, super 2 plus">
                        <a:extLst>
                          <a:ext uri="{FF2B5EF4-FFF2-40B4-BE49-F238E27FC236}">
                            <a16:creationId xmlns:a16="http://schemas.microsoft.com/office/drawing/2014/main" id="{EBC4335C-A7B3-4A48-921B-902E0746E6B0}"/>
                          </a:ext>
                        </a:extLst>
                      </p:cNvPr>
                      <p:cNvPicPr/>
                      <p:nvPr/>
                    </p:nvPicPr>
                    <p:blipFill>
                      <a:blip r:embed="rId3"/>
                      <a:stretch>
                        <a:fillRect/>
                      </a:stretch>
                    </p:blipFill>
                    <p:spPr>
                      <a:xfrm>
                        <a:off x="7527012" y="3893304"/>
                        <a:ext cx="6223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0A2D461-D546-49D8-A2E4-E64E137E906C}"/>
              </a:ext>
            </a:extLst>
          </p:cNvPr>
          <p:cNvSpPr>
            <a:spLocks noGrp="1"/>
          </p:cNvSpPr>
          <p:nvPr>
            <p:ph sz="quarter" idx="14"/>
          </p:nvPr>
        </p:nvSpPr>
        <p:spPr>
          <a:xfrm>
            <a:off x="673768" y="4295274"/>
            <a:ext cx="8013032" cy="838200"/>
          </a:xfrm>
        </p:spPr>
        <p:txBody>
          <a:bodyPr/>
          <a:lstStyle/>
          <a:p>
            <a:r>
              <a:rPr lang="en-US" altLang="en-US" sz="2600" dirty="0">
                <a:ea typeface="ヒラギノ角ゴ Pro W3" charset="-128"/>
              </a:rPr>
              <a:t>to be reduced results in the flow of electrons through the wire.</a:t>
            </a:r>
            <a:endParaRPr lang="en-US" sz="2600" dirty="0"/>
          </a:p>
        </p:txBody>
      </p:sp>
      <p:sp>
        <p:nvSpPr>
          <p:cNvPr id="6" name="Content Placeholder 5">
            <a:extLst>
              <a:ext uri="{FF2B5EF4-FFF2-40B4-BE49-F238E27FC236}">
                <a16:creationId xmlns:a16="http://schemas.microsoft.com/office/drawing/2014/main" id="{DAC01F8B-C914-4D45-8550-958087575DC5}"/>
              </a:ext>
            </a:extLst>
          </p:cNvPr>
          <p:cNvSpPr>
            <a:spLocks noGrp="1"/>
          </p:cNvSpPr>
          <p:nvPr>
            <p:ph sz="quarter" idx="15"/>
          </p:nvPr>
        </p:nvSpPr>
        <p:spPr>
          <a:xfrm>
            <a:off x="465221" y="5334000"/>
            <a:ext cx="8221579" cy="839490"/>
          </a:xfrm>
        </p:spPr>
        <p:txBody>
          <a:bodyPr/>
          <a:lstStyle/>
          <a:p>
            <a:pPr marL="256032" indent="-256032">
              <a:spcBef>
                <a:spcPts val="600"/>
              </a:spcBef>
              <a:buFont typeface="Arial" panose="020B0604020202020204" pitchFamily="34" charset="0"/>
              <a:buChar char="•"/>
            </a:pPr>
            <a:r>
              <a:rPr lang="en-US" altLang="en-US" sz="2600" dirty="0">
                <a:ea typeface="ヒラギノ角ゴ Pro W3" charset="-128"/>
              </a:rPr>
              <a:t>The flowing electrons constitute an electrical current that lights the bulb.</a:t>
            </a:r>
            <a:endParaRPr lang="en-US" sz="2600" dirty="0"/>
          </a:p>
        </p:txBody>
      </p:sp>
    </p:spTree>
    <p:extLst>
      <p:ext uri="{BB962C8B-B14F-4D97-AF65-F5344CB8AC3E}">
        <p14:creationId xmlns:p14="http://schemas.microsoft.com/office/powerpoint/2010/main" val="3389068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5F40-4948-47D7-9BFC-E46161722FE7}"/>
              </a:ext>
            </a:extLst>
          </p:cNvPr>
          <p:cNvSpPr>
            <a:spLocks noGrp="1"/>
          </p:cNvSpPr>
          <p:nvPr>
            <p:ph type="title"/>
          </p:nvPr>
        </p:nvSpPr>
        <p:spPr/>
        <p:txBody>
          <a:bodyPr/>
          <a:lstStyle/>
          <a:p>
            <a:r>
              <a:rPr lang="en-US" altLang="en-US" dirty="0">
                <a:solidFill>
                  <a:schemeClr val="bg2"/>
                </a:solidFill>
              </a:rPr>
              <a:t>A Voltaic Cell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50B1CE35-6061-443C-9C62-5E9450B8B8D3}"/>
              </a:ext>
            </a:extLst>
          </p:cNvPr>
          <p:cNvSpPr>
            <a:spLocks noGrp="1"/>
          </p:cNvSpPr>
          <p:nvPr>
            <p:ph idx="1"/>
          </p:nvPr>
        </p:nvSpPr>
        <p:spPr>
          <a:xfrm>
            <a:off x="457200" y="1568932"/>
            <a:ext cx="3581400" cy="2019094"/>
          </a:xfrm>
        </p:spPr>
        <p:txBody>
          <a:bodyPr/>
          <a:lstStyle/>
          <a:p>
            <a:pPr marL="0" indent="0">
              <a:buNone/>
            </a:pPr>
            <a:r>
              <a:rPr lang="en-US" altLang="en-US" sz="2600" dirty="0"/>
              <a:t>In a voltaic cell, the metal strip where oxidation occurs is called the </a:t>
            </a:r>
            <a:r>
              <a:rPr lang="en-US" altLang="en-US" sz="2600" b="1" dirty="0"/>
              <a:t>anode</a:t>
            </a:r>
            <a:r>
              <a:rPr lang="en-US" altLang="en-US" sz="2600" dirty="0"/>
              <a:t> and is labeled with a negative</a:t>
            </a:r>
            <a:endParaRPr lang="en-US" sz="2600" dirty="0"/>
          </a:p>
        </p:txBody>
      </p:sp>
      <p:graphicFrame>
        <p:nvGraphicFramePr>
          <p:cNvPr id="8" name="Object 7" descr="Negative sign">
            <a:extLst>
              <a:ext uri="{FF2B5EF4-FFF2-40B4-BE49-F238E27FC236}">
                <a16:creationId xmlns:a16="http://schemas.microsoft.com/office/drawing/2014/main" id="{380642AB-CFB5-4202-94D9-2FE71A71C517}"/>
              </a:ext>
            </a:extLst>
          </p:cNvPr>
          <p:cNvGraphicFramePr>
            <a:graphicFrameLocks noChangeAspect="1"/>
          </p:cNvGraphicFramePr>
          <p:nvPr/>
        </p:nvGraphicFramePr>
        <p:xfrm>
          <a:off x="440635" y="3622056"/>
          <a:ext cx="1270000" cy="444500"/>
        </p:xfrm>
        <a:graphic>
          <a:graphicData uri="http://schemas.openxmlformats.org/presentationml/2006/ole">
            <mc:AlternateContent xmlns:mc="http://schemas.openxmlformats.org/markup-compatibility/2006">
              <mc:Choice xmlns:v="urn:schemas-microsoft-com:vml" Requires="v">
                <p:oleObj name="Equation" r:id="rId3" imgW="1269720" imgH="444240" progId="Equation.DSMT4">
                  <p:embed/>
                </p:oleObj>
              </mc:Choice>
              <mc:Fallback>
                <p:oleObj name="Equation" r:id="rId3" imgW="1269720" imgH="444240" progId="Equation.DSMT4">
                  <p:embed/>
                  <p:pic>
                    <p:nvPicPr>
                      <p:cNvPr id="8" name="Object 7" descr="Negative sign">
                        <a:extLst>
                          <a:ext uri="{FF2B5EF4-FFF2-40B4-BE49-F238E27FC236}">
                            <a16:creationId xmlns:a16="http://schemas.microsoft.com/office/drawing/2014/main" id="{380642AB-CFB5-4202-94D9-2FE71A71C517}"/>
                          </a:ext>
                        </a:extLst>
                      </p:cNvPr>
                      <p:cNvPicPr/>
                      <p:nvPr/>
                    </p:nvPicPr>
                    <p:blipFill>
                      <a:blip r:embed="rId4"/>
                      <a:stretch>
                        <a:fillRect/>
                      </a:stretch>
                    </p:blipFill>
                    <p:spPr>
                      <a:xfrm>
                        <a:off x="440635" y="3622056"/>
                        <a:ext cx="1270000" cy="444500"/>
                      </a:xfrm>
                      <a:prstGeom prst="rect">
                        <a:avLst/>
                      </a:prstGeom>
                    </p:spPr>
                  </p:pic>
                </p:oleObj>
              </mc:Fallback>
            </mc:AlternateContent>
          </a:graphicData>
        </a:graphic>
      </p:graphicFrame>
      <p:pic>
        <p:nvPicPr>
          <p:cNvPr id="7" name="Content Placeholder 6" descr="A diagram showing a voltaic cell powering a light bulb. For long description in Notes pane, press F6.">
            <a:extLst>
              <a:ext uri="{FF2B5EF4-FFF2-40B4-BE49-F238E27FC236}">
                <a16:creationId xmlns:a16="http://schemas.microsoft.com/office/drawing/2014/main" id="{06B7C735-3AA7-445E-A4C6-F6500E7F686F}"/>
              </a:ext>
            </a:extLst>
          </p:cNvPr>
          <p:cNvPicPr>
            <a:picLocks noGrp="1" noChangeAspect="1"/>
          </p:cNvPicPr>
          <p:nvPr>
            <p:ph idx="13"/>
          </p:nvPr>
        </p:nvPicPr>
        <p:blipFill rotWithShape="1">
          <a:blip r:embed="rId5" cstate="print">
            <a:extLst>
              <a:ext uri="{28A0092B-C50C-407E-A947-70E740481C1C}">
                <a14:useLocalDpi xmlns:a14="http://schemas.microsoft.com/office/drawing/2010/main" val="0"/>
              </a:ext>
            </a:extLst>
          </a:blip>
          <a:srcRect b="2752"/>
          <a:stretch/>
        </p:blipFill>
        <p:spPr>
          <a:xfrm>
            <a:off x="4876800" y="1986044"/>
            <a:ext cx="3687610" cy="4038600"/>
          </a:xfrm>
          <a:prstGeom prst="rect">
            <a:avLst/>
          </a:prstGeom>
        </p:spPr>
      </p:pic>
    </p:spTree>
    <p:extLst>
      <p:ext uri="{BB962C8B-B14F-4D97-AF65-F5344CB8AC3E}">
        <p14:creationId xmlns:p14="http://schemas.microsoft.com/office/powerpoint/2010/main" val="168653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5F40-4948-47D7-9BFC-E46161722FE7}"/>
              </a:ext>
            </a:extLst>
          </p:cNvPr>
          <p:cNvSpPr>
            <a:spLocks noGrp="1"/>
          </p:cNvSpPr>
          <p:nvPr>
            <p:ph type="title"/>
          </p:nvPr>
        </p:nvSpPr>
        <p:spPr/>
        <p:txBody>
          <a:bodyPr/>
          <a:lstStyle/>
          <a:p>
            <a:r>
              <a:rPr lang="en-US" altLang="en-US" dirty="0">
                <a:solidFill>
                  <a:schemeClr val="bg2"/>
                </a:solidFill>
              </a:rPr>
              <a:t>A Voltaic Cell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50B1CE35-6061-443C-9C62-5E9450B8B8D3}"/>
              </a:ext>
            </a:extLst>
          </p:cNvPr>
          <p:cNvSpPr>
            <a:spLocks noGrp="1"/>
          </p:cNvSpPr>
          <p:nvPr>
            <p:ph idx="1"/>
          </p:nvPr>
        </p:nvSpPr>
        <p:spPr>
          <a:xfrm>
            <a:off x="457200" y="1600200"/>
            <a:ext cx="8229600" cy="4800600"/>
          </a:xfrm>
        </p:spPr>
        <p:txBody>
          <a:bodyPr/>
          <a:lstStyle/>
          <a:p>
            <a:pPr marL="0" indent="0">
              <a:buNone/>
            </a:pPr>
            <a:r>
              <a:rPr lang="en-US" altLang="en-US" sz="2600" dirty="0"/>
              <a:t>The metal strip where reduction occurs is called the </a:t>
            </a:r>
            <a:r>
              <a:rPr lang="en-US" altLang="en-US" sz="2600" b="1" dirty="0"/>
              <a:t>cathode</a:t>
            </a:r>
            <a:r>
              <a:rPr lang="en-US" altLang="en-US" sz="2600" dirty="0"/>
              <a:t> and is labeled with a positive (+) sign. Electrons flow from the anode to the cathode (away from negative and toward positive)</a:t>
            </a:r>
          </a:p>
        </p:txBody>
      </p:sp>
    </p:spTree>
    <p:extLst>
      <p:ext uri="{BB962C8B-B14F-4D97-AF65-F5344CB8AC3E}">
        <p14:creationId xmlns:p14="http://schemas.microsoft.com/office/powerpoint/2010/main" val="208836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4997"/>
            <a:ext cx="8229600" cy="1097280"/>
          </a:xfrm>
        </p:spPr>
        <p:txBody>
          <a:bodyPr/>
          <a:lstStyle/>
          <a:p>
            <a:r>
              <a:rPr lang="en-US" altLang="en-US" dirty="0">
                <a:solidFill>
                  <a:schemeClr val="bg2"/>
                </a:solidFill>
              </a:rPr>
              <a:t>Fuel Cell Technology</a:t>
            </a:r>
            <a:r>
              <a:rPr lang="en-US" altLang="en-US" sz="3600" b="0" dirty="0">
                <a:solidFill>
                  <a:schemeClr val="bg2"/>
                </a:solidFill>
              </a:rPr>
              <a:t> </a:t>
            </a:r>
            <a:r>
              <a:rPr lang="en-US" altLang="en-US" sz="2000" b="0" dirty="0">
                <a:solidFill>
                  <a:schemeClr val="bg2"/>
                </a:solidFill>
              </a:rPr>
              <a:t>(2 of 3)</a:t>
            </a:r>
            <a:endParaRPr lang="en-US" dirty="0"/>
          </a:p>
        </p:txBody>
      </p:sp>
      <p:sp>
        <p:nvSpPr>
          <p:cNvPr id="11" name="Content Placeholder 10"/>
          <p:cNvSpPr>
            <a:spLocks noGrp="1"/>
          </p:cNvSpPr>
          <p:nvPr>
            <p:ph idx="1"/>
          </p:nvPr>
        </p:nvSpPr>
        <p:spPr>
          <a:xfrm>
            <a:off x="457200" y="1600201"/>
            <a:ext cx="8229600" cy="1608220"/>
          </a:xfrm>
        </p:spPr>
        <p:txBody>
          <a:bodyPr/>
          <a:lstStyle/>
          <a:p>
            <a:pPr marL="256032" indent="-256032">
              <a:buFont typeface="Arial" panose="020B0604020202020204" pitchFamily="34" charset="0"/>
              <a:buChar char="•"/>
            </a:pPr>
            <a:r>
              <a:rPr lang="en-US" altLang="en-US" sz="2600" dirty="0">
                <a:ea typeface="ヒラギノ角ゴ Pro W3" charset="-128"/>
              </a:rPr>
              <a:t>Since oxygen is more electronegative than hydrogen, the electron pair in a hydrogen–oxygen bond is </a:t>
            </a:r>
            <a:r>
              <a:rPr lang="en-US" altLang="en-US" sz="2600" b="1" dirty="0">
                <a:ea typeface="ヒラギノ角ゴ Pro W3" charset="-128"/>
              </a:rPr>
              <a:t>unequally</a:t>
            </a:r>
            <a:r>
              <a:rPr lang="en-US" altLang="en-US" sz="2600" dirty="0">
                <a:ea typeface="ヒラギノ角ゴ Pro W3" charset="-128"/>
              </a:rPr>
              <a:t> shared, with oxygen getting the larger portion.</a:t>
            </a:r>
            <a:endParaRPr lang="en-US" sz="2600" dirty="0"/>
          </a:p>
        </p:txBody>
      </p:sp>
      <p:sp>
        <p:nvSpPr>
          <p:cNvPr id="12" name="Content Placeholder 11"/>
          <p:cNvSpPr>
            <a:spLocks noGrp="1"/>
          </p:cNvSpPr>
          <p:nvPr>
            <p:ph idx="13"/>
          </p:nvPr>
        </p:nvSpPr>
        <p:spPr>
          <a:xfrm>
            <a:off x="457200" y="3447238"/>
            <a:ext cx="6019800" cy="457198"/>
          </a:xfrm>
        </p:spPr>
        <p:txBody>
          <a:bodyPr/>
          <a:lstStyle/>
          <a:p>
            <a:pPr marL="256032" indent="-256032">
              <a:buFont typeface="Arial" panose="020B0604020202020204" pitchFamily="34" charset="0"/>
              <a:buChar char="•"/>
            </a:pPr>
            <a:r>
              <a:rPr lang="en-US" altLang="en-US" sz="2600" dirty="0">
                <a:ea typeface="ヒラギノ角ゴ Pro W3" charset="-128"/>
              </a:rPr>
              <a:t>In effect, oxygen has more electrons in</a:t>
            </a:r>
            <a:endParaRPr lang="en-US" sz="2600" dirty="0"/>
          </a:p>
        </p:txBody>
      </p:sp>
      <p:graphicFrame>
        <p:nvGraphicFramePr>
          <p:cNvPr id="2" name="Object 1" descr="H sub 2 O"/>
          <p:cNvGraphicFramePr>
            <a:graphicFrameLocks noChangeAspect="1"/>
          </p:cNvGraphicFramePr>
          <p:nvPr/>
        </p:nvGraphicFramePr>
        <p:xfrm>
          <a:off x="6525126" y="3470442"/>
          <a:ext cx="622300" cy="431800"/>
        </p:xfrm>
        <a:graphic>
          <a:graphicData uri="http://schemas.openxmlformats.org/presentationml/2006/ole">
            <mc:AlternateContent xmlns:mc="http://schemas.openxmlformats.org/markup-compatibility/2006">
              <mc:Choice xmlns:v="urn:schemas-microsoft-com:vml" Requires="v">
                <p:oleObj name="Equation" r:id="rId2" imgW="622080" imgH="431640" progId="Equation.DSMT4">
                  <p:embed/>
                </p:oleObj>
              </mc:Choice>
              <mc:Fallback>
                <p:oleObj name="Equation" r:id="rId2" imgW="622080" imgH="431640" progId="Equation.DSMT4">
                  <p:embed/>
                  <p:pic>
                    <p:nvPicPr>
                      <p:cNvPr id="2" name="Object 1" descr="H sub 2 O"/>
                      <p:cNvPicPr/>
                      <p:nvPr/>
                    </p:nvPicPr>
                    <p:blipFill>
                      <a:blip r:embed="rId3"/>
                      <a:stretch>
                        <a:fillRect/>
                      </a:stretch>
                    </p:blipFill>
                    <p:spPr>
                      <a:xfrm>
                        <a:off x="6525126" y="3470442"/>
                        <a:ext cx="622300" cy="431800"/>
                      </a:xfrm>
                      <a:prstGeom prst="rect">
                        <a:avLst/>
                      </a:prstGeom>
                    </p:spPr>
                  </p:pic>
                </p:oleObj>
              </mc:Fallback>
            </mc:AlternateContent>
          </a:graphicData>
        </a:graphic>
      </p:graphicFrame>
      <p:sp>
        <p:nvSpPr>
          <p:cNvPr id="13" name="Content Placeholder 12"/>
          <p:cNvSpPr>
            <a:spLocks noGrp="1"/>
          </p:cNvSpPr>
          <p:nvPr>
            <p:ph sz="quarter" idx="14"/>
          </p:nvPr>
        </p:nvSpPr>
        <p:spPr>
          <a:xfrm>
            <a:off x="7239000" y="3429000"/>
            <a:ext cx="1447800" cy="457200"/>
          </a:xfrm>
        </p:spPr>
        <p:txBody>
          <a:bodyPr/>
          <a:lstStyle/>
          <a:p>
            <a:r>
              <a:rPr lang="en-US" altLang="en-US" sz="2600" dirty="0">
                <a:ea typeface="ヒラギノ角ゴ Pro W3" charset="-128"/>
              </a:rPr>
              <a:t>than in</a:t>
            </a:r>
            <a:endParaRPr lang="en-US" sz="2600" dirty="0"/>
          </a:p>
        </p:txBody>
      </p:sp>
      <p:sp>
        <p:nvSpPr>
          <p:cNvPr id="14" name="Content Placeholder 13"/>
          <p:cNvSpPr>
            <a:spLocks noGrp="1"/>
          </p:cNvSpPr>
          <p:nvPr>
            <p:ph sz="quarter" idx="15"/>
          </p:nvPr>
        </p:nvSpPr>
        <p:spPr>
          <a:xfrm>
            <a:off x="685800" y="3914274"/>
            <a:ext cx="1524000" cy="483078"/>
          </a:xfrm>
        </p:spPr>
        <p:txBody>
          <a:bodyPr/>
          <a:lstStyle/>
          <a:p>
            <a:r>
              <a:rPr lang="en-US" altLang="en-US" sz="2600" dirty="0">
                <a:ea typeface="ヒラギノ角ゴ Pro W3" charset="-128"/>
              </a:rPr>
              <a:t>elemental</a:t>
            </a:r>
            <a:endParaRPr lang="en-US" sz="2600" dirty="0"/>
          </a:p>
        </p:txBody>
      </p:sp>
      <p:graphicFrame>
        <p:nvGraphicFramePr>
          <p:cNvPr id="3" name="Object 2" descr="O sub 2"/>
          <p:cNvGraphicFramePr>
            <a:graphicFrameLocks noChangeAspect="1"/>
          </p:cNvGraphicFramePr>
          <p:nvPr>
            <p:extLst>
              <p:ext uri="{D42A27DB-BD31-4B8C-83A1-F6EECF244321}">
                <p14:modId xmlns:p14="http://schemas.microsoft.com/office/powerpoint/2010/main" val="775077159"/>
              </p:ext>
            </p:extLst>
          </p:nvPr>
        </p:nvGraphicFramePr>
        <p:xfrm>
          <a:off x="2237874" y="3934326"/>
          <a:ext cx="419100" cy="431800"/>
        </p:xfrm>
        <a:graphic>
          <a:graphicData uri="http://schemas.openxmlformats.org/presentationml/2006/ole">
            <mc:AlternateContent xmlns:mc="http://schemas.openxmlformats.org/markup-compatibility/2006">
              <mc:Choice xmlns:v="urn:schemas-microsoft-com:vml" Requires="v">
                <p:oleObj name="Equation" r:id="rId4" imgW="419040" imgH="431640" progId="Equation.DSMT4">
                  <p:embed/>
                </p:oleObj>
              </mc:Choice>
              <mc:Fallback>
                <p:oleObj name="Equation" r:id="rId4" imgW="419040" imgH="431640" progId="Equation.DSMT4">
                  <p:embed/>
                  <p:pic>
                    <p:nvPicPr>
                      <p:cNvPr id="3" name="Object 2" descr="O sub 2"/>
                      <p:cNvPicPr/>
                      <p:nvPr/>
                    </p:nvPicPr>
                    <p:blipFill>
                      <a:blip r:embed="rId5"/>
                      <a:stretch>
                        <a:fillRect/>
                      </a:stretch>
                    </p:blipFill>
                    <p:spPr>
                      <a:xfrm>
                        <a:off x="2237874" y="3934326"/>
                        <a:ext cx="419100" cy="431800"/>
                      </a:xfrm>
                      <a:prstGeom prst="rect">
                        <a:avLst/>
                      </a:prstGeom>
                    </p:spPr>
                  </p:pic>
                </p:oleObj>
              </mc:Fallback>
            </mc:AlternateContent>
          </a:graphicData>
        </a:graphic>
      </p:graphicFrame>
      <p:sp>
        <p:nvSpPr>
          <p:cNvPr id="15" name="Content Placeholder 14"/>
          <p:cNvSpPr>
            <a:spLocks noGrp="1"/>
          </p:cNvSpPr>
          <p:nvPr>
            <p:ph sz="quarter" idx="16"/>
          </p:nvPr>
        </p:nvSpPr>
        <p:spPr>
          <a:xfrm>
            <a:off x="2771274" y="3898232"/>
            <a:ext cx="5001126" cy="457200"/>
          </a:xfrm>
        </p:spPr>
        <p:txBody>
          <a:bodyPr/>
          <a:lstStyle/>
          <a:p>
            <a:r>
              <a:rPr lang="en-US" altLang="en-US" sz="2600" dirty="0">
                <a:ea typeface="ヒラギノ角ゴ Pro W3" charset="-128"/>
              </a:rPr>
              <a:t>—it has </a:t>
            </a:r>
            <a:r>
              <a:rPr lang="en-US" altLang="en-US" sz="2600" b="1" dirty="0">
                <a:ea typeface="ヒラギノ角ゴ Pro W3" charset="-128"/>
              </a:rPr>
              <a:t>gained electrons</a:t>
            </a:r>
            <a:r>
              <a:rPr lang="en-US" altLang="en-US" sz="2600" dirty="0">
                <a:ea typeface="ヒラギノ角ゴ Pro W3" charset="-128"/>
              </a:rPr>
              <a:t> in the</a:t>
            </a:r>
            <a:endParaRPr lang="en-US" sz="2600" dirty="0"/>
          </a:p>
        </p:txBody>
      </p:sp>
      <p:sp>
        <p:nvSpPr>
          <p:cNvPr id="16" name="Content Placeholder 15"/>
          <p:cNvSpPr>
            <a:spLocks noGrp="1"/>
          </p:cNvSpPr>
          <p:nvPr>
            <p:ph sz="quarter" idx="17"/>
          </p:nvPr>
        </p:nvSpPr>
        <p:spPr>
          <a:xfrm>
            <a:off x="685800" y="4375484"/>
            <a:ext cx="8001000" cy="457200"/>
          </a:xfrm>
        </p:spPr>
        <p:txBody>
          <a:bodyPr/>
          <a:lstStyle/>
          <a:p>
            <a:r>
              <a:rPr lang="en-US" altLang="en-US" sz="2600" dirty="0">
                <a:ea typeface="ヒラギノ角ゴ Pro W3" charset="-128"/>
              </a:rPr>
              <a:t>reaction.</a:t>
            </a:r>
            <a:endParaRPr lang="en-US" sz="2600" dirty="0"/>
          </a:p>
        </p:txBody>
      </p:sp>
      <p:sp>
        <p:nvSpPr>
          <p:cNvPr id="17" name="Content Placeholder 16"/>
          <p:cNvSpPr>
            <a:spLocks noGrp="1"/>
          </p:cNvSpPr>
          <p:nvPr>
            <p:ph sz="quarter" idx="18"/>
          </p:nvPr>
        </p:nvSpPr>
        <p:spPr>
          <a:xfrm>
            <a:off x="457200" y="5046663"/>
            <a:ext cx="8229600" cy="1241842"/>
          </a:xfrm>
        </p:spPr>
        <p:txBody>
          <a:bodyPr/>
          <a:lstStyle/>
          <a:p>
            <a:pPr marL="256032" indent="-256032">
              <a:buFont typeface="Arial" panose="020B0604020202020204" pitchFamily="34" charset="0"/>
              <a:buChar char="•"/>
            </a:pPr>
            <a:r>
              <a:rPr lang="en-US" altLang="en-US" sz="2600" dirty="0">
                <a:ea typeface="ヒラギノ角ゴ Pro W3" charset="-128"/>
              </a:rPr>
              <a:t>In a typical reaction between hydrogen and oxygen, oxygen atoms gain the electrons directly from hydrogen atoms as the reaction proceeds.</a:t>
            </a:r>
            <a:endParaRPr lang="en-US" sz="2600" dirty="0"/>
          </a:p>
        </p:txBody>
      </p:sp>
    </p:spTree>
    <p:extLst>
      <p:ext uri="{BB962C8B-B14F-4D97-AF65-F5344CB8AC3E}">
        <p14:creationId xmlns:p14="http://schemas.microsoft.com/office/powerpoint/2010/main" val="1797291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9BF1-827E-4CF3-A481-04A940408A36}"/>
              </a:ext>
            </a:extLst>
          </p:cNvPr>
          <p:cNvSpPr>
            <a:spLocks noGrp="1"/>
          </p:cNvSpPr>
          <p:nvPr>
            <p:ph type="title"/>
          </p:nvPr>
        </p:nvSpPr>
        <p:spPr/>
        <p:txBody>
          <a:bodyPr/>
          <a:lstStyle/>
          <a:p>
            <a:r>
              <a:rPr lang="en-US" altLang="en-US" dirty="0">
                <a:solidFill>
                  <a:schemeClr val="bg2"/>
                </a:solidFill>
              </a:rPr>
              <a:t>River Analogy for Electrical Current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10837F4A-E715-499D-9D17-720A622638D3}"/>
              </a:ext>
            </a:extLst>
          </p:cNvPr>
          <p:cNvSpPr>
            <a:spLocks noGrp="1"/>
          </p:cNvSpPr>
          <p:nvPr>
            <p:ph idx="1"/>
          </p:nvPr>
        </p:nvSpPr>
        <p:spPr/>
        <p:txBody>
          <a:bodyPr/>
          <a:lstStyle/>
          <a:p>
            <a:r>
              <a:rPr lang="en-US" altLang="en-US" sz="2600" dirty="0">
                <a:ea typeface="ヒラギノ角ゴ Pro W3" charset="-128"/>
              </a:rPr>
              <a:t>In a voltaic cell, electrical voltage is the driving force that causes electrons to flow.</a:t>
            </a:r>
          </a:p>
          <a:p>
            <a:r>
              <a:rPr lang="en-US" altLang="en-US" sz="2600" dirty="0">
                <a:ea typeface="ヒラギノ角ゴ Pro W3" charset="-128"/>
              </a:rPr>
              <a:t>A high voltage corresponds to a high driving force, while a low voltage corresponds to a low driving force.</a:t>
            </a:r>
          </a:p>
          <a:p>
            <a:r>
              <a:rPr lang="en-US" altLang="en-US" sz="2600" dirty="0">
                <a:ea typeface="ヒラギノ角ゴ Pro W3" charset="-128"/>
              </a:rPr>
              <a:t>Electrons flowing through a wire are similar to water flowing in a river.</a:t>
            </a:r>
          </a:p>
          <a:p>
            <a:r>
              <a:rPr lang="en-US" altLang="en-US" sz="2600" dirty="0">
                <a:ea typeface="ヒラギノ角ゴ Pro W3" charset="-128"/>
              </a:rPr>
              <a:t>The </a:t>
            </a:r>
            <a:r>
              <a:rPr lang="en-US" altLang="en-US" sz="2600" b="1" dirty="0">
                <a:ea typeface="ヒラギノ角ゴ Pro W3" charset="-128"/>
              </a:rPr>
              <a:t>quantity of electrons</a:t>
            </a:r>
            <a:r>
              <a:rPr lang="en-US" altLang="en-US" sz="2600" dirty="0">
                <a:ea typeface="ヒラギノ角ゴ Pro W3" charset="-128"/>
              </a:rPr>
              <a:t> that flows through the wire (electrical </a:t>
            </a:r>
            <a:r>
              <a:rPr lang="en-US" altLang="en-US" sz="2600" b="1" dirty="0">
                <a:ea typeface="ヒラギノ角ゴ Pro W3" charset="-128"/>
              </a:rPr>
              <a:t>current</a:t>
            </a:r>
            <a:r>
              <a:rPr lang="en-US" altLang="en-US" sz="2600" dirty="0">
                <a:ea typeface="ヒラギノ角ゴ Pro W3" charset="-128"/>
              </a:rPr>
              <a:t>) is analogous to the amount of water that flows through the river (the river’s </a:t>
            </a:r>
            <a:r>
              <a:rPr lang="en-US" altLang="ja-JP" sz="2600" dirty="0">
                <a:ea typeface="ヒラギノ角ゴ Pro W3" charset="-128"/>
              </a:rPr>
              <a:t>current).</a:t>
            </a:r>
          </a:p>
        </p:txBody>
      </p:sp>
    </p:spTree>
    <p:extLst>
      <p:ext uri="{BB962C8B-B14F-4D97-AF65-F5344CB8AC3E}">
        <p14:creationId xmlns:p14="http://schemas.microsoft.com/office/powerpoint/2010/main" val="2545779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9BF1-827E-4CF3-A481-04A940408A36}"/>
              </a:ext>
            </a:extLst>
          </p:cNvPr>
          <p:cNvSpPr>
            <a:spLocks noGrp="1"/>
          </p:cNvSpPr>
          <p:nvPr>
            <p:ph type="title"/>
          </p:nvPr>
        </p:nvSpPr>
        <p:spPr/>
        <p:txBody>
          <a:bodyPr/>
          <a:lstStyle/>
          <a:p>
            <a:r>
              <a:rPr lang="en-US" altLang="en-US" dirty="0">
                <a:solidFill>
                  <a:schemeClr val="bg2"/>
                </a:solidFill>
              </a:rPr>
              <a:t>River Analogy for Electrical Current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10837F4A-E715-499D-9D17-720A622638D3}"/>
              </a:ext>
            </a:extLst>
          </p:cNvPr>
          <p:cNvSpPr>
            <a:spLocks noGrp="1"/>
          </p:cNvSpPr>
          <p:nvPr>
            <p:ph idx="1"/>
          </p:nvPr>
        </p:nvSpPr>
        <p:spPr/>
        <p:txBody>
          <a:bodyPr/>
          <a:lstStyle/>
          <a:p>
            <a:r>
              <a:rPr lang="en-US" altLang="en-US" sz="2600" dirty="0">
                <a:ea typeface="ヒラギノ角ゴ Pro W3" charset="-128"/>
              </a:rPr>
              <a:t>The driving force that causes the electrons to flow through a wire—called </a:t>
            </a:r>
            <a:r>
              <a:rPr lang="en-US" altLang="en-US" sz="2600" b="1" dirty="0">
                <a:ea typeface="ヒラギノ角ゴ Pro W3" charset="-128"/>
              </a:rPr>
              <a:t>potential difference</a:t>
            </a:r>
            <a:r>
              <a:rPr lang="en-US" altLang="en-US" sz="2600" dirty="0">
                <a:ea typeface="ヒラギノ角ゴ Pro W3" charset="-128"/>
              </a:rPr>
              <a:t> or </a:t>
            </a:r>
            <a:r>
              <a:rPr lang="en-US" altLang="en-US" sz="2600" b="1" dirty="0">
                <a:ea typeface="ヒラギノ角ゴ Pro W3" charset="-128"/>
              </a:rPr>
              <a:t>voltage</a:t>
            </a:r>
            <a:r>
              <a:rPr lang="en-US" altLang="en-US" sz="2600" dirty="0">
                <a:ea typeface="ヒラギノ角ゴ Pro W3" charset="-128"/>
              </a:rPr>
              <a:t>—is analogous to the force of gravity that causes water to flow in a river.</a:t>
            </a:r>
          </a:p>
          <a:p>
            <a:r>
              <a:rPr lang="en-US" altLang="en-US" sz="2600" dirty="0">
                <a:ea typeface="ヒラギノ角ゴ Pro W3" charset="-128"/>
              </a:rPr>
              <a:t>A high voltage is analogous to a steeply descending streambed.</a:t>
            </a:r>
            <a:endParaRPr lang="en-US" sz="2600" dirty="0"/>
          </a:p>
        </p:txBody>
      </p:sp>
    </p:spTree>
    <p:extLst>
      <p:ext uri="{BB962C8B-B14F-4D97-AF65-F5344CB8AC3E}">
        <p14:creationId xmlns:p14="http://schemas.microsoft.com/office/powerpoint/2010/main" val="259222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B7D1-3FBD-4E1C-990D-C3341DEFADF5}"/>
              </a:ext>
            </a:extLst>
          </p:cNvPr>
          <p:cNvSpPr>
            <a:spLocks noGrp="1"/>
          </p:cNvSpPr>
          <p:nvPr>
            <p:ph type="title"/>
          </p:nvPr>
        </p:nvSpPr>
        <p:spPr/>
        <p:txBody>
          <a:bodyPr/>
          <a:lstStyle/>
          <a:p>
            <a:r>
              <a:rPr lang="en-US" altLang="en-US" dirty="0">
                <a:solidFill>
                  <a:schemeClr val="bg2"/>
                </a:solidFill>
              </a:rPr>
              <a:t>A Nonspontaneous Reaction Does Not Produce a Current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5FBDF662-720F-41B6-B2D6-A8D06944F227}"/>
              </a:ext>
            </a:extLst>
          </p:cNvPr>
          <p:cNvSpPr>
            <a:spLocks noGrp="1"/>
          </p:cNvSpPr>
          <p:nvPr>
            <p:ph sz="quarter" idx="13"/>
          </p:nvPr>
        </p:nvSpPr>
        <p:spPr>
          <a:xfrm>
            <a:off x="457200" y="1600200"/>
            <a:ext cx="8229600" cy="3545237"/>
          </a:xfrm>
        </p:spPr>
        <p:txBody>
          <a:bodyPr/>
          <a:lstStyle/>
          <a:p>
            <a:r>
              <a:rPr lang="en-US" altLang="en-US" sz="2600" dirty="0">
                <a:ea typeface="ヒラギノ角ゴ Pro W3" charset="-128"/>
              </a:rPr>
              <a:t>The voltage of a voltaic cell depends on the relative tendencies of the reactants to undergo oxidation and reduction. </a:t>
            </a:r>
          </a:p>
          <a:p>
            <a:r>
              <a:rPr lang="en-US" altLang="en-US" sz="2600" dirty="0">
                <a:ea typeface="ヒラギノ角ゴ Pro W3" charset="-128"/>
              </a:rPr>
              <a:t>Combining the oxidation of a metal high on the activity series with the reduction of a metal ion low on the activity series produces a battery with a relatively </a:t>
            </a:r>
            <a:r>
              <a:rPr lang="en-US" altLang="en-US" sz="2600" b="1" dirty="0">
                <a:ea typeface="ヒラギノ角ゴ Pro W3" charset="-128"/>
              </a:rPr>
              <a:t>high voltage</a:t>
            </a:r>
            <a:r>
              <a:rPr lang="en-US" altLang="en-US" sz="2600" i="1" dirty="0">
                <a:ea typeface="ヒラギノ角ゴ Pro W3" charset="-128"/>
              </a:rPr>
              <a:t>.</a:t>
            </a:r>
            <a:r>
              <a:rPr lang="en-US" altLang="en-US" sz="2600" dirty="0">
                <a:ea typeface="ヒラギノ角ゴ Pro W3" charset="-128"/>
              </a:rPr>
              <a:t> </a:t>
            </a:r>
          </a:p>
          <a:p>
            <a:r>
              <a:rPr lang="en-US" altLang="en-US" sz="2600" dirty="0">
                <a:ea typeface="ヒラギノ角ゴ Pro W3" charset="-128"/>
              </a:rPr>
              <a:t>For example, the oxidation of L</a:t>
            </a:r>
            <a:r>
              <a:rPr lang="en-US" altLang="en-US" sz="100" dirty="0">
                <a:ea typeface="ヒラギノ角ゴ Pro W3" charset="-128"/>
              </a:rPr>
              <a:t> </a:t>
            </a:r>
            <a:r>
              <a:rPr lang="en-US" altLang="en-US" sz="2600" dirty="0" err="1">
                <a:ea typeface="ヒラギノ角ゴ Pro W3" charset="-128"/>
              </a:rPr>
              <a:t>i</a:t>
            </a:r>
            <a:r>
              <a:rPr lang="en-US" altLang="en-US" sz="2600" dirty="0">
                <a:ea typeface="ヒラギノ角ゴ Pro W3" charset="-128"/>
              </a:rPr>
              <a:t>(</a:t>
            </a:r>
            <a:r>
              <a:rPr lang="en-US" altLang="en-US" sz="2600" i="1" dirty="0">
                <a:ea typeface="ヒラギノ角ゴ Pro W3" charset="-128"/>
              </a:rPr>
              <a:t>s</a:t>
            </a:r>
            <a:r>
              <a:rPr lang="en-US" altLang="en-US" sz="2600" dirty="0">
                <a:ea typeface="ヒラギノ角ゴ Pro W3" charset="-128"/>
              </a:rPr>
              <a:t>) combined with the</a:t>
            </a:r>
          </a:p>
        </p:txBody>
      </p:sp>
      <p:sp>
        <p:nvSpPr>
          <p:cNvPr id="4" name="Content Placeholder 3">
            <a:extLst>
              <a:ext uri="{FF2B5EF4-FFF2-40B4-BE49-F238E27FC236}">
                <a16:creationId xmlns:a16="http://schemas.microsoft.com/office/drawing/2014/main" id="{18AB57F5-F23A-4CDC-A4E0-F73F8F9F3DD0}"/>
              </a:ext>
            </a:extLst>
          </p:cNvPr>
          <p:cNvSpPr>
            <a:spLocks noGrp="1"/>
          </p:cNvSpPr>
          <p:nvPr>
            <p:ph sz="quarter" idx="14"/>
          </p:nvPr>
        </p:nvSpPr>
        <p:spPr>
          <a:xfrm>
            <a:off x="716796" y="5166102"/>
            <a:ext cx="1828800" cy="381000"/>
          </a:xfrm>
        </p:spPr>
        <p:txBody>
          <a:bodyPr/>
          <a:lstStyle/>
          <a:p>
            <a:pPr marL="0" indent="0">
              <a:buNone/>
            </a:pPr>
            <a:r>
              <a:rPr lang="en-US" altLang="en-US" sz="2600" dirty="0">
                <a:ea typeface="ヒラギノ角ゴ Pro W3" charset="-128"/>
              </a:rPr>
              <a:t>reduction of</a:t>
            </a:r>
            <a:endParaRPr lang="en-US" sz="2600" dirty="0"/>
          </a:p>
        </p:txBody>
      </p:sp>
      <p:graphicFrame>
        <p:nvGraphicFramePr>
          <p:cNvPr id="8" name="Object 7" descr="C u, super 2 plus, aqueous ">
            <a:extLst>
              <a:ext uri="{FF2B5EF4-FFF2-40B4-BE49-F238E27FC236}">
                <a16:creationId xmlns:a16="http://schemas.microsoft.com/office/drawing/2014/main" id="{DD54BBAB-ACB5-43C3-BA43-72753575838F}"/>
              </a:ext>
            </a:extLst>
          </p:cNvPr>
          <p:cNvGraphicFramePr>
            <a:graphicFrameLocks noChangeAspect="1"/>
          </p:cNvGraphicFramePr>
          <p:nvPr/>
        </p:nvGraphicFramePr>
        <p:xfrm>
          <a:off x="2530098" y="5181600"/>
          <a:ext cx="1371600" cy="482600"/>
        </p:xfrm>
        <a:graphic>
          <a:graphicData uri="http://schemas.openxmlformats.org/presentationml/2006/ole">
            <mc:AlternateContent xmlns:mc="http://schemas.openxmlformats.org/markup-compatibility/2006">
              <mc:Choice xmlns:v="urn:schemas-microsoft-com:vml" Requires="v">
                <p:oleObj name="Equation" r:id="rId2" imgW="1371600" imgH="482400" progId="Equation.DSMT4">
                  <p:embed/>
                </p:oleObj>
              </mc:Choice>
              <mc:Fallback>
                <p:oleObj name="Equation" r:id="rId2" imgW="1371600" imgH="482400" progId="Equation.DSMT4">
                  <p:embed/>
                  <p:pic>
                    <p:nvPicPr>
                      <p:cNvPr id="8" name="Object 7" descr="C u, super 2 plus, aqueous ">
                        <a:extLst>
                          <a:ext uri="{FF2B5EF4-FFF2-40B4-BE49-F238E27FC236}">
                            <a16:creationId xmlns:a16="http://schemas.microsoft.com/office/drawing/2014/main" id="{DD54BBAB-ACB5-43C3-BA43-72753575838F}"/>
                          </a:ext>
                        </a:extLst>
                      </p:cNvPr>
                      <p:cNvPicPr/>
                      <p:nvPr/>
                    </p:nvPicPr>
                    <p:blipFill>
                      <a:blip r:embed="rId3"/>
                      <a:stretch>
                        <a:fillRect/>
                      </a:stretch>
                    </p:blipFill>
                    <p:spPr>
                      <a:xfrm>
                        <a:off x="2530098" y="5181600"/>
                        <a:ext cx="1371600" cy="482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AFDB826-38C9-45D6-A3F4-1F3D93251B7E}"/>
              </a:ext>
            </a:extLst>
          </p:cNvPr>
          <p:cNvSpPr>
            <a:spLocks noGrp="1"/>
          </p:cNvSpPr>
          <p:nvPr>
            <p:ph sz="quarter" idx="15"/>
          </p:nvPr>
        </p:nvSpPr>
        <p:spPr>
          <a:xfrm>
            <a:off x="4054098" y="5166102"/>
            <a:ext cx="3810000" cy="385424"/>
          </a:xfrm>
        </p:spPr>
        <p:txBody>
          <a:bodyPr/>
          <a:lstStyle/>
          <a:p>
            <a:pPr marL="0" indent="0">
              <a:buNone/>
            </a:pPr>
            <a:r>
              <a:rPr lang="en-US" altLang="en-US" sz="2600" dirty="0">
                <a:ea typeface="ヒラギノ角ゴ Pro W3" charset="-128"/>
              </a:rPr>
              <a:t>results in a relatively high</a:t>
            </a:r>
            <a:endParaRPr lang="en-US" sz="2600" dirty="0"/>
          </a:p>
        </p:txBody>
      </p:sp>
      <p:sp>
        <p:nvSpPr>
          <p:cNvPr id="6" name="Content Placeholder 5">
            <a:extLst>
              <a:ext uri="{FF2B5EF4-FFF2-40B4-BE49-F238E27FC236}">
                <a16:creationId xmlns:a16="http://schemas.microsoft.com/office/drawing/2014/main" id="{F0CBAFB3-FD49-47F3-A033-CC7FF2B79849}"/>
              </a:ext>
            </a:extLst>
          </p:cNvPr>
          <p:cNvSpPr>
            <a:spLocks noGrp="1"/>
          </p:cNvSpPr>
          <p:nvPr>
            <p:ph sz="quarter" idx="16"/>
          </p:nvPr>
        </p:nvSpPr>
        <p:spPr>
          <a:xfrm>
            <a:off x="716796" y="5562600"/>
            <a:ext cx="1295400" cy="381000"/>
          </a:xfrm>
        </p:spPr>
        <p:txBody>
          <a:bodyPr/>
          <a:lstStyle/>
          <a:p>
            <a:pPr marL="0" indent="0">
              <a:buNone/>
            </a:pPr>
            <a:r>
              <a:rPr lang="en-US" altLang="en-US" sz="2600" dirty="0">
                <a:ea typeface="ヒラギノ角ゴ Pro W3" charset="-128"/>
              </a:rPr>
              <a:t>voltage.</a:t>
            </a:r>
            <a:endParaRPr lang="en-US" sz="2600" dirty="0"/>
          </a:p>
        </p:txBody>
      </p:sp>
    </p:spTree>
    <p:extLst>
      <p:ext uri="{BB962C8B-B14F-4D97-AF65-F5344CB8AC3E}">
        <p14:creationId xmlns:p14="http://schemas.microsoft.com/office/powerpoint/2010/main" val="1504961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B7D1-3FBD-4E1C-990D-C3341DEFADF5}"/>
              </a:ext>
            </a:extLst>
          </p:cNvPr>
          <p:cNvSpPr>
            <a:spLocks noGrp="1"/>
          </p:cNvSpPr>
          <p:nvPr>
            <p:ph type="title"/>
          </p:nvPr>
        </p:nvSpPr>
        <p:spPr/>
        <p:txBody>
          <a:bodyPr/>
          <a:lstStyle/>
          <a:p>
            <a:r>
              <a:rPr lang="en-US" altLang="en-US" dirty="0">
                <a:solidFill>
                  <a:schemeClr val="bg2"/>
                </a:solidFill>
              </a:rPr>
              <a:t>A Nonspontaneous Reaction Does Not Produce a Current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5FBDF662-720F-41B6-B2D6-A8D06944F227}"/>
              </a:ext>
            </a:extLst>
          </p:cNvPr>
          <p:cNvSpPr>
            <a:spLocks noGrp="1"/>
          </p:cNvSpPr>
          <p:nvPr>
            <p:ph sz="quarter" idx="13"/>
          </p:nvPr>
        </p:nvSpPr>
        <p:spPr>
          <a:xfrm>
            <a:off x="457200" y="1600200"/>
            <a:ext cx="8229600" cy="3124200"/>
          </a:xfrm>
        </p:spPr>
        <p:txBody>
          <a:bodyPr/>
          <a:lstStyle/>
          <a:p>
            <a:r>
              <a:rPr lang="en-US" altLang="en-US" sz="2600" dirty="0">
                <a:ea typeface="ヒラギノ角ゴ Pro W3" charset="-128"/>
              </a:rPr>
              <a:t>Combining the oxidation of a metal on the activity series with the reduction of a metal ion just below it results in a voltaic cell with a relatively </a:t>
            </a:r>
            <a:r>
              <a:rPr lang="en-US" altLang="en-US" sz="2600" b="1" dirty="0">
                <a:ea typeface="ヒラギノ角ゴ Pro W3" charset="-128"/>
              </a:rPr>
              <a:t>low voltage</a:t>
            </a:r>
            <a:r>
              <a:rPr lang="en-US" altLang="en-US" sz="2600" i="1" dirty="0">
                <a:ea typeface="ヒラギノ角ゴ Pro W3" charset="-128"/>
              </a:rPr>
              <a:t>.</a:t>
            </a:r>
            <a:r>
              <a:rPr lang="en-US" altLang="en-US" sz="2600" dirty="0">
                <a:ea typeface="ヒラギノ角ゴ Pro W3" charset="-128"/>
              </a:rPr>
              <a:t> </a:t>
            </a:r>
          </a:p>
          <a:p>
            <a:r>
              <a:rPr lang="en-US" altLang="en-US" sz="2600" dirty="0">
                <a:ea typeface="ヒラギノ角ゴ Pro W3" charset="-128"/>
              </a:rPr>
              <a:t>Combining the oxidation of a metal on the activity series with the reduction of a metal ion above it on the activity series does not produce a voltaic cell at all. </a:t>
            </a:r>
          </a:p>
          <a:p>
            <a:r>
              <a:rPr lang="en-US" altLang="en-US" sz="2600" dirty="0">
                <a:ea typeface="ヒラギノ角ゴ Pro W3" charset="-128"/>
              </a:rPr>
              <a:t>You cannot make a voltaic cell by trying to oxidize</a:t>
            </a:r>
            <a:endParaRPr lang="en-US" sz="2600" dirty="0"/>
          </a:p>
        </p:txBody>
      </p:sp>
      <p:sp>
        <p:nvSpPr>
          <p:cNvPr id="4" name="Content Placeholder 3">
            <a:extLst>
              <a:ext uri="{FF2B5EF4-FFF2-40B4-BE49-F238E27FC236}">
                <a16:creationId xmlns:a16="http://schemas.microsoft.com/office/drawing/2014/main" id="{18AB57F5-F23A-4CDC-A4E0-F73F8F9F3DD0}"/>
              </a:ext>
            </a:extLst>
          </p:cNvPr>
          <p:cNvSpPr>
            <a:spLocks noGrp="1"/>
          </p:cNvSpPr>
          <p:nvPr>
            <p:ph sz="quarter" idx="14"/>
          </p:nvPr>
        </p:nvSpPr>
        <p:spPr>
          <a:xfrm>
            <a:off x="701298" y="4754106"/>
            <a:ext cx="2590800" cy="410706"/>
          </a:xfrm>
        </p:spPr>
        <p:txBody>
          <a:bodyPr/>
          <a:lstStyle/>
          <a:p>
            <a:pPr marL="0" indent="0">
              <a:buNone/>
            </a:pPr>
            <a:r>
              <a:rPr lang="en-US" altLang="en-US" sz="2600" dirty="0">
                <a:ea typeface="ヒラギノ角ゴ Pro W3" charset="-128"/>
              </a:rPr>
              <a:t>Cu(</a:t>
            </a:r>
            <a:r>
              <a:rPr lang="en-US" altLang="en-US" sz="2600" i="1" dirty="0">
                <a:ea typeface="ヒラギノ角ゴ Pro W3" charset="-128"/>
              </a:rPr>
              <a:t>s</a:t>
            </a:r>
            <a:r>
              <a:rPr lang="en-US" altLang="en-US" sz="2600" dirty="0">
                <a:ea typeface="ヒラギノ角ゴ Pro W3" charset="-128"/>
              </a:rPr>
              <a:t>) and reduce</a:t>
            </a:r>
            <a:endParaRPr lang="en-US" sz="2600" dirty="0"/>
          </a:p>
        </p:txBody>
      </p:sp>
      <p:graphicFrame>
        <p:nvGraphicFramePr>
          <p:cNvPr id="8" name="Object 7" descr="L i + aqueous ">
            <a:extLst>
              <a:ext uri="{FF2B5EF4-FFF2-40B4-BE49-F238E27FC236}">
                <a16:creationId xmlns:a16="http://schemas.microsoft.com/office/drawing/2014/main" id="{C2F3D088-8FF2-4949-BF5D-05BA4CE6241B}"/>
              </a:ext>
            </a:extLst>
          </p:cNvPr>
          <p:cNvGraphicFramePr>
            <a:graphicFrameLocks noChangeAspect="1"/>
          </p:cNvGraphicFramePr>
          <p:nvPr/>
        </p:nvGraphicFramePr>
        <p:xfrm>
          <a:off x="3372050" y="4739162"/>
          <a:ext cx="1181100" cy="482600"/>
        </p:xfrm>
        <a:graphic>
          <a:graphicData uri="http://schemas.openxmlformats.org/presentationml/2006/ole">
            <mc:AlternateContent xmlns:mc="http://schemas.openxmlformats.org/markup-compatibility/2006">
              <mc:Choice xmlns:v="urn:schemas-microsoft-com:vml" Requires="v">
                <p:oleObj name="Equation" r:id="rId2" imgW="1180800" imgH="482400" progId="Equation.DSMT4">
                  <p:embed/>
                </p:oleObj>
              </mc:Choice>
              <mc:Fallback>
                <p:oleObj name="Equation" r:id="rId2" imgW="1180800" imgH="482400" progId="Equation.DSMT4">
                  <p:embed/>
                  <p:pic>
                    <p:nvPicPr>
                      <p:cNvPr id="8" name="Object 7" descr="L i + aqueous ">
                        <a:extLst>
                          <a:ext uri="{FF2B5EF4-FFF2-40B4-BE49-F238E27FC236}">
                            <a16:creationId xmlns:a16="http://schemas.microsoft.com/office/drawing/2014/main" id="{C2F3D088-8FF2-4949-BF5D-05BA4CE6241B}"/>
                          </a:ext>
                        </a:extLst>
                      </p:cNvPr>
                      <p:cNvPicPr/>
                      <p:nvPr/>
                    </p:nvPicPr>
                    <p:blipFill>
                      <a:blip r:embed="rId3"/>
                      <a:stretch>
                        <a:fillRect/>
                      </a:stretch>
                    </p:blipFill>
                    <p:spPr>
                      <a:xfrm>
                        <a:off x="3372050" y="4739162"/>
                        <a:ext cx="1181100" cy="482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AFDB826-38C9-45D6-A3F4-1F3D93251B7E}"/>
              </a:ext>
            </a:extLst>
          </p:cNvPr>
          <p:cNvSpPr>
            <a:spLocks noGrp="1"/>
          </p:cNvSpPr>
          <p:nvPr>
            <p:ph sz="quarter" idx="15"/>
          </p:nvPr>
        </p:nvSpPr>
        <p:spPr>
          <a:xfrm>
            <a:off x="4693404" y="4768314"/>
            <a:ext cx="3276600" cy="381000"/>
          </a:xfrm>
        </p:spPr>
        <p:txBody>
          <a:bodyPr/>
          <a:lstStyle/>
          <a:p>
            <a:pPr marL="0" indent="0">
              <a:buNone/>
            </a:pPr>
            <a:r>
              <a:rPr lang="en-US" altLang="en-US" sz="2600" dirty="0">
                <a:ea typeface="ヒラギノ角ゴ Pro W3" charset="-128"/>
              </a:rPr>
              <a:t>Such a reaction is not</a:t>
            </a:r>
            <a:endParaRPr lang="en-US" sz="2600" dirty="0"/>
          </a:p>
        </p:txBody>
      </p:sp>
      <p:sp>
        <p:nvSpPr>
          <p:cNvPr id="6" name="Content Placeholder 5">
            <a:extLst>
              <a:ext uri="{FF2B5EF4-FFF2-40B4-BE49-F238E27FC236}">
                <a16:creationId xmlns:a16="http://schemas.microsoft.com/office/drawing/2014/main" id="{F0CBAFB3-FD49-47F3-A033-CC7FF2B79849}"/>
              </a:ext>
            </a:extLst>
          </p:cNvPr>
          <p:cNvSpPr>
            <a:spLocks noGrp="1"/>
          </p:cNvSpPr>
          <p:nvPr>
            <p:ph sz="quarter" idx="16"/>
          </p:nvPr>
        </p:nvSpPr>
        <p:spPr>
          <a:xfrm>
            <a:off x="701298" y="5195808"/>
            <a:ext cx="7848600" cy="381000"/>
          </a:xfrm>
        </p:spPr>
        <p:txBody>
          <a:bodyPr/>
          <a:lstStyle/>
          <a:p>
            <a:pPr marL="0" indent="0">
              <a:buNone/>
            </a:pPr>
            <a:r>
              <a:rPr lang="en-US" altLang="en-US" sz="2600" dirty="0">
                <a:ea typeface="ヒラギノ角ゴ Pro W3" charset="-128"/>
              </a:rPr>
              <a:t>spontaneous and does not produce electrical current.</a:t>
            </a:r>
            <a:endParaRPr lang="en-US" sz="2600" dirty="0"/>
          </a:p>
        </p:txBody>
      </p:sp>
    </p:spTree>
    <p:extLst>
      <p:ext uri="{BB962C8B-B14F-4D97-AF65-F5344CB8AC3E}">
        <p14:creationId xmlns:p14="http://schemas.microsoft.com/office/powerpoint/2010/main" val="595041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ltLang="en-US" sz="3400" dirty="0">
                <a:solidFill>
                  <a:schemeClr val="bg2"/>
                </a:solidFill>
                <a:latin typeface="+mj-lt"/>
              </a:rPr>
              <a:t>Understanding a Dead Battery</a:t>
            </a:r>
            <a:endParaRPr lang="en-US" sz="3400" dirty="0">
              <a:latin typeface="+mj-lt"/>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600201"/>
            <a:ext cx="1752600" cy="402326"/>
          </a:xfrm>
        </p:spPr>
        <p:txBody>
          <a:bodyPr/>
          <a:lstStyle/>
          <a:p>
            <a:pPr marL="256032" indent="-256032">
              <a:buFont typeface="Arial" panose="020B0604020202020204" pitchFamily="34" charset="0"/>
              <a:buChar char="•"/>
            </a:pPr>
            <a:r>
              <a:rPr lang="en-US" altLang="en-US" sz="2600" dirty="0">
                <a:ea typeface="ヒラギノ角ゴ Pro W3" charset="-128"/>
              </a:rPr>
              <a:t>As the Z</a:t>
            </a:r>
            <a:r>
              <a:rPr lang="en-US" altLang="en-US" sz="100" dirty="0">
                <a:ea typeface="ヒラギノ角ゴ Pro W3" charset="-128"/>
              </a:rPr>
              <a:t> </a:t>
            </a:r>
            <a:r>
              <a:rPr lang="en-US" altLang="en-US" sz="2600" dirty="0">
                <a:ea typeface="ヒラギノ角ゴ Pro W3" charset="-128"/>
              </a:rPr>
              <a:t>n</a:t>
            </a:r>
          </a:p>
        </p:txBody>
      </p:sp>
      <p:graphicFrame>
        <p:nvGraphicFramePr>
          <p:cNvPr id="14" name="Object 13" descr="C u, super 2 plus">
            <a:extLst>
              <a:ext uri="{FF2B5EF4-FFF2-40B4-BE49-F238E27FC236}">
                <a16:creationId xmlns:a16="http://schemas.microsoft.com/office/drawing/2014/main" id="{837CB0F6-2461-49FB-96CF-E32532DA500D}"/>
              </a:ext>
            </a:extLst>
          </p:cNvPr>
          <p:cNvGraphicFramePr>
            <a:graphicFrameLocks noChangeAspect="1"/>
          </p:cNvGraphicFramePr>
          <p:nvPr/>
        </p:nvGraphicFramePr>
        <p:xfrm>
          <a:off x="2209800" y="1585992"/>
          <a:ext cx="673100" cy="368300"/>
        </p:xfrm>
        <a:graphic>
          <a:graphicData uri="http://schemas.openxmlformats.org/presentationml/2006/ole">
            <mc:AlternateContent xmlns:mc="http://schemas.openxmlformats.org/markup-compatibility/2006">
              <mc:Choice xmlns:v="urn:schemas-microsoft-com:vml" Requires="v">
                <p:oleObj name="Equation" r:id="rId3" imgW="672840" imgH="368280" progId="Equation.DSMT4">
                  <p:embed/>
                </p:oleObj>
              </mc:Choice>
              <mc:Fallback>
                <p:oleObj name="Equation" r:id="rId3" imgW="672840" imgH="368280" progId="Equation.DSMT4">
                  <p:embed/>
                  <p:pic>
                    <p:nvPicPr>
                      <p:cNvPr id="14" name="Object 13" descr="C u, super 2 plus">
                        <a:extLst>
                          <a:ext uri="{FF2B5EF4-FFF2-40B4-BE49-F238E27FC236}">
                            <a16:creationId xmlns:a16="http://schemas.microsoft.com/office/drawing/2014/main" id="{837CB0F6-2461-49FB-96CF-E32532DA500D}"/>
                          </a:ext>
                        </a:extLst>
                      </p:cNvPr>
                      <p:cNvPicPr/>
                      <p:nvPr/>
                    </p:nvPicPr>
                    <p:blipFill>
                      <a:blip r:embed="rId4"/>
                      <a:stretch>
                        <a:fillRect/>
                      </a:stretch>
                    </p:blipFill>
                    <p:spPr>
                      <a:xfrm>
                        <a:off x="2209800" y="1585992"/>
                        <a:ext cx="673100" cy="368300"/>
                      </a:xfrm>
                      <a:prstGeom prst="rect">
                        <a:avLst/>
                      </a:prstGeom>
                    </p:spPr>
                  </p:pic>
                </p:oleObj>
              </mc:Fallback>
            </mc:AlternateContent>
          </a:graphicData>
        </a:graphic>
      </p:graphicFrame>
      <p:sp>
        <p:nvSpPr>
          <p:cNvPr id="4" name="Content Placeholder 3">
            <a:extLst>
              <a:ext uri="{C183D7F6-B498-43B3-948B-1728B52AA6E4}">
                <adec:decorative xmlns:adec="http://schemas.microsoft.com/office/drawing/2017/decorative" val="1"/>
              </a:ext>
            </a:extLst>
          </p:cNvPr>
          <p:cNvSpPr>
            <a:spLocks noGrp="1"/>
          </p:cNvSpPr>
          <p:nvPr>
            <p:ph sz="quarter" idx="13"/>
          </p:nvPr>
        </p:nvSpPr>
        <p:spPr>
          <a:xfrm>
            <a:off x="2971800" y="1584702"/>
            <a:ext cx="5486400" cy="429235"/>
          </a:xfrm>
        </p:spPr>
        <p:txBody>
          <a:bodyPr/>
          <a:lstStyle/>
          <a:p>
            <a:r>
              <a:rPr lang="en-US" altLang="en-US" sz="2600" dirty="0">
                <a:ea typeface="ヒラギノ角ゴ Pro W3" charset="-128"/>
              </a:rPr>
              <a:t>voltaic cell is used, the zinc electrode</a:t>
            </a:r>
            <a:endParaRPr lang="en-US" sz="2600" dirty="0"/>
          </a:p>
        </p:txBody>
      </p:sp>
      <p:sp>
        <p:nvSpPr>
          <p:cNvPr id="5" name="Content Placeholder 4">
            <a:extLst>
              <a:ext uri="{C183D7F6-B498-43B3-948B-1728B52AA6E4}">
                <adec:decorative xmlns:adec="http://schemas.microsoft.com/office/drawing/2017/decorative" val="1"/>
              </a:ext>
            </a:extLst>
          </p:cNvPr>
          <p:cNvSpPr>
            <a:spLocks noGrp="1"/>
          </p:cNvSpPr>
          <p:nvPr>
            <p:ph sz="quarter" idx="14"/>
          </p:nvPr>
        </p:nvSpPr>
        <p:spPr>
          <a:xfrm>
            <a:off x="685800" y="1981199"/>
            <a:ext cx="8229600" cy="420927"/>
          </a:xfrm>
        </p:spPr>
        <p:txBody>
          <a:bodyPr/>
          <a:lstStyle/>
          <a:p>
            <a:r>
              <a:rPr lang="en-US" altLang="en-US" sz="2600" dirty="0">
                <a:ea typeface="ヒラギノ角ゴ Pro W3" charset="-128"/>
              </a:rPr>
              <a:t>dissolves away as zinc is oxidized to zinc ions.</a:t>
            </a:r>
            <a:endParaRPr lang="en-US" sz="2600" dirty="0"/>
          </a:p>
        </p:txBody>
      </p:sp>
      <p:sp>
        <p:nvSpPr>
          <p:cNvPr id="6" name="Content Placeholder 5">
            <a:extLst>
              <a:ext uri="{C183D7F6-B498-43B3-948B-1728B52AA6E4}">
                <adec:decorative xmlns:adec="http://schemas.microsoft.com/office/drawing/2017/decorative" val="1"/>
              </a:ext>
            </a:extLst>
          </p:cNvPr>
          <p:cNvSpPr>
            <a:spLocks noGrp="1"/>
          </p:cNvSpPr>
          <p:nvPr>
            <p:ph sz="quarter" idx="15"/>
          </p:nvPr>
        </p:nvSpPr>
        <p:spPr>
          <a:xfrm>
            <a:off x="685800" y="2453898"/>
            <a:ext cx="5303004" cy="434598"/>
          </a:xfrm>
        </p:spPr>
        <p:txBody>
          <a:bodyPr/>
          <a:lstStyle/>
          <a:p>
            <a:r>
              <a:rPr lang="en-US" altLang="en-US" sz="2600" dirty="0">
                <a:ea typeface="ヒラギノ角ゴ Pro W3" charset="-128"/>
              </a:rPr>
              <a:t>Similarly, the solution is depleted of</a:t>
            </a:r>
            <a:endParaRPr lang="en-US" sz="2600" dirty="0"/>
          </a:p>
        </p:txBody>
      </p:sp>
      <p:graphicFrame>
        <p:nvGraphicFramePr>
          <p:cNvPr id="15" name="Object 14" descr="C u, super 2 plus ions">
            <a:extLst>
              <a:ext uri="{FF2B5EF4-FFF2-40B4-BE49-F238E27FC236}">
                <a16:creationId xmlns:a16="http://schemas.microsoft.com/office/drawing/2014/main" id="{A609DA47-7F18-4891-B6E8-5E15014FBD73}"/>
              </a:ext>
            </a:extLst>
          </p:cNvPr>
          <p:cNvGraphicFramePr>
            <a:graphicFrameLocks noChangeAspect="1"/>
          </p:cNvGraphicFramePr>
          <p:nvPr/>
        </p:nvGraphicFramePr>
        <p:xfrm>
          <a:off x="5957808" y="2443996"/>
          <a:ext cx="1371600" cy="444500"/>
        </p:xfrm>
        <a:graphic>
          <a:graphicData uri="http://schemas.openxmlformats.org/presentationml/2006/ole">
            <mc:AlternateContent xmlns:mc="http://schemas.openxmlformats.org/markup-compatibility/2006">
              <mc:Choice xmlns:v="urn:schemas-microsoft-com:vml" Requires="v">
                <p:oleObj name="Equation" r:id="rId5" imgW="1371600" imgH="444240" progId="Equation.DSMT4">
                  <p:embed/>
                </p:oleObj>
              </mc:Choice>
              <mc:Fallback>
                <p:oleObj name="Equation" r:id="rId5" imgW="1371600" imgH="444240" progId="Equation.DSMT4">
                  <p:embed/>
                  <p:pic>
                    <p:nvPicPr>
                      <p:cNvPr id="15" name="Object 14" descr="C u, super 2 plus ions">
                        <a:extLst>
                          <a:ext uri="{FF2B5EF4-FFF2-40B4-BE49-F238E27FC236}">
                            <a16:creationId xmlns:a16="http://schemas.microsoft.com/office/drawing/2014/main" id="{A609DA47-7F18-4891-B6E8-5E15014FBD73}"/>
                          </a:ext>
                        </a:extLst>
                      </p:cNvPr>
                      <p:cNvPicPr/>
                      <p:nvPr/>
                    </p:nvPicPr>
                    <p:blipFill>
                      <a:blip r:embed="rId6"/>
                      <a:stretch>
                        <a:fillRect/>
                      </a:stretch>
                    </p:blipFill>
                    <p:spPr>
                      <a:xfrm>
                        <a:off x="5957808" y="2443996"/>
                        <a:ext cx="1371600" cy="444500"/>
                      </a:xfrm>
                      <a:prstGeom prst="rect">
                        <a:avLst/>
                      </a:prstGeom>
                    </p:spPr>
                  </p:pic>
                </p:oleObj>
              </mc:Fallback>
            </mc:AlternateContent>
          </a:graphicData>
        </a:graphic>
      </p:graphicFrame>
      <p:sp>
        <p:nvSpPr>
          <p:cNvPr id="7" name="Content Placeholder 6">
            <a:extLst>
              <a:ext uri="{C183D7F6-B498-43B3-948B-1728B52AA6E4}">
                <adec:decorative xmlns:adec="http://schemas.microsoft.com/office/drawing/2017/decorative" val="1"/>
              </a:ext>
            </a:extLst>
          </p:cNvPr>
          <p:cNvSpPr>
            <a:spLocks noGrp="1"/>
          </p:cNvSpPr>
          <p:nvPr>
            <p:ph sz="quarter" idx="16"/>
          </p:nvPr>
        </p:nvSpPr>
        <p:spPr>
          <a:xfrm>
            <a:off x="7421106" y="2453898"/>
            <a:ext cx="1219200" cy="447449"/>
          </a:xfrm>
        </p:spPr>
        <p:txBody>
          <a:bodyPr/>
          <a:lstStyle/>
          <a:p>
            <a:r>
              <a:rPr lang="en-US" altLang="en-US" sz="2600" dirty="0">
                <a:ea typeface="ヒラギノ角ゴ Pro W3" charset="-128"/>
              </a:rPr>
              <a:t>as they</a:t>
            </a:r>
            <a:endParaRPr lang="en-US" sz="2600" dirty="0"/>
          </a:p>
        </p:txBody>
      </p:sp>
      <p:sp>
        <p:nvSpPr>
          <p:cNvPr id="8" name="Content Placeholder 7"/>
          <p:cNvSpPr>
            <a:spLocks noGrp="1"/>
          </p:cNvSpPr>
          <p:nvPr>
            <p:ph sz="quarter" idx="17"/>
          </p:nvPr>
        </p:nvSpPr>
        <p:spPr>
          <a:xfrm>
            <a:off x="685800" y="2896890"/>
            <a:ext cx="3048000" cy="443880"/>
          </a:xfrm>
        </p:spPr>
        <p:txBody>
          <a:bodyPr/>
          <a:lstStyle/>
          <a:p>
            <a:r>
              <a:rPr lang="en-US" altLang="en-US" sz="2600" dirty="0">
                <a:ea typeface="ヒラギノ角ゴ Pro W3" charset="-128"/>
              </a:rPr>
              <a:t>deposit as solid C</a:t>
            </a:r>
            <a:r>
              <a:rPr lang="en-US" altLang="en-US" sz="100" dirty="0">
                <a:ea typeface="ヒラギノ角ゴ Pro W3" charset="-128"/>
              </a:rPr>
              <a:t> </a:t>
            </a:r>
            <a:r>
              <a:rPr lang="en-US" altLang="en-US" sz="2600" dirty="0">
                <a:ea typeface="ヒラギノ角ゴ Pro W3" charset="-128"/>
              </a:rPr>
              <a:t>u.</a:t>
            </a:r>
            <a:endParaRPr lang="en-US" sz="2600" dirty="0"/>
          </a:p>
        </p:txBody>
      </p:sp>
      <p:sp>
        <p:nvSpPr>
          <p:cNvPr id="9" name="Content Placeholder 8"/>
          <p:cNvSpPr>
            <a:spLocks noGrp="1"/>
          </p:cNvSpPr>
          <p:nvPr>
            <p:ph sz="quarter" idx="18"/>
          </p:nvPr>
        </p:nvSpPr>
        <p:spPr>
          <a:xfrm>
            <a:off x="457200" y="3429000"/>
            <a:ext cx="6808708" cy="381000"/>
          </a:xfrm>
        </p:spPr>
        <p:txBody>
          <a:bodyPr/>
          <a:lstStyle/>
          <a:p>
            <a:pPr marL="256032" indent="-256032">
              <a:buFont typeface="Arial" panose="020B0604020202020204" pitchFamily="34" charset="0"/>
              <a:buChar char="•"/>
            </a:pPr>
            <a:r>
              <a:rPr lang="en-US" altLang="en-US" sz="2600" dirty="0">
                <a:ea typeface="ヒラギノ角ゴ Pro W3" charset="-128"/>
              </a:rPr>
              <a:t>Once the zinc electrode is dissolved and the</a:t>
            </a:r>
            <a:endParaRPr lang="en-US" sz="2600" dirty="0"/>
          </a:p>
        </p:txBody>
      </p:sp>
      <p:graphicFrame>
        <p:nvGraphicFramePr>
          <p:cNvPr id="16" name="Object 15" descr="C u, super 2 plus ions">
            <a:extLst>
              <a:ext uri="{FF2B5EF4-FFF2-40B4-BE49-F238E27FC236}">
                <a16:creationId xmlns:a16="http://schemas.microsoft.com/office/drawing/2014/main" id="{5CF123A0-EC58-4494-A855-E36698D3CD82}"/>
              </a:ext>
            </a:extLst>
          </p:cNvPr>
          <p:cNvGraphicFramePr>
            <a:graphicFrameLocks noChangeAspect="1"/>
          </p:cNvGraphicFramePr>
          <p:nvPr/>
        </p:nvGraphicFramePr>
        <p:xfrm>
          <a:off x="7253208" y="3418721"/>
          <a:ext cx="1371600" cy="444500"/>
        </p:xfrm>
        <a:graphic>
          <a:graphicData uri="http://schemas.openxmlformats.org/presentationml/2006/ole">
            <mc:AlternateContent xmlns:mc="http://schemas.openxmlformats.org/markup-compatibility/2006">
              <mc:Choice xmlns:v="urn:schemas-microsoft-com:vml" Requires="v">
                <p:oleObj name="Equation" r:id="rId7" imgW="1371600" imgH="444240" progId="Equation.DSMT4">
                  <p:embed/>
                </p:oleObj>
              </mc:Choice>
              <mc:Fallback>
                <p:oleObj name="Equation" r:id="rId7" imgW="1371600" imgH="444240" progId="Equation.DSMT4">
                  <p:embed/>
                  <p:pic>
                    <p:nvPicPr>
                      <p:cNvPr id="16" name="Object 15" descr="C u, super 2 plus ions">
                        <a:extLst>
                          <a:ext uri="{FF2B5EF4-FFF2-40B4-BE49-F238E27FC236}">
                            <a16:creationId xmlns:a16="http://schemas.microsoft.com/office/drawing/2014/main" id="{5CF123A0-EC58-4494-A855-E36698D3CD82}"/>
                          </a:ext>
                        </a:extLst>
                      </p:cNvPr>
                      <p:cNvPicPr/>
                      <p:nvPr/>
                    </p:nvPicPr>
                    <p:blipFill>
                      <a:blip r:embed="rId8"/>
                      <a:stretch>
                        <a:fillRect/>
                      </a:stretch>
                    </p:blipFill>
                    <p:spPr>
                      <a:xfrm>
                        <a:off x="7253208" y="3418721"/>
                        <a:ext cx="1371600" cy="444500"/>
                      </a:xfrm>
                      <a:prstGeom prst="rect">
                        <a:avLst/>
                      </a:prstGeom>
                    </p:spPr>
                  </p:pic>
                </p:oleObj>
              </mc:Fallback>
            </mc:AlternateContent>
          </a:graphicData>
        </a:graphic>
      </p:graphicFrame>
      <p:sp>
        <p:nvSpPr>
          <p:cNvPr id="10" name="Content Placeholder 9"/>
          <p:cNvSpPr>
            <a:spLocks noGrp="1"/>
          </p:cNvSpPr>
          <p:nvPr>
            <p:ph sz="quarter" idx="19"/>
          </p:nvPr>
        </p:nvSpPr>
        <p:spPr>
          <a:xfrm>
            <a:off x="685800" y="3826042"/>
            <a:ext cx="8001000" cy="517358"/>
          </a:xfrm>
        </p:spPr>
        <p:txBody>
          <a:bodyPr/>
          <a:lstStyle/>
          <a:p>
            <a:r>
              <a:rPr lang="en-US" altLang="en-US" sz="2600" dirty="0">
                <a:ea typeface="ヒラギノ角ゴ Pro W3" charset="-128"/>
              </a:rPr>
              <a:t>are depleted, the cell is dead.</a:t>
            </a:r>
            <a:endParaRPr lang="en-US" sz="2600" dirty="0"/>
          </a:p>
        </p:txBody>
      </p:sp>
      <p:sp>
        <p:nvSpPr>
          <p:cNvPr id="11" name="Content Placeholder 10"/>
          <p:cNvSpPr>
            <a:spLocks noGrp="1"/>
          </p:cNvSpPr>
          <p:nvPr>
            <p:ph sz="quarter" idx="20"/>
          </p:nvPr>
        </p:nvSpPr>
        <p:spPr>
          <a:xfrm>
            <a:off x="457200" y="4343400"/>
            <a:ext cx="8229600" cy="1981200"/>
          </a:xfrm>
        </p:spPr>
        <p:txBody>
          <a:bodyPr/>
          <a:lstStyle/>
          <a:p>
            <a:pPr marL="256032" indent="-256032">
              <a:buFont typeface="Arial" panose="020B0604020202020204" pitchFamily="34" charset="0"/>
              <a:buChar char="•"/>
            </a:pPr>
            <a:r>
              <a:rPr lang="en-US" altLang="en-US" sz="2600" dirty="0">
                <a:ea typeface="ヒラギノ角ゴ Pro W3" charset="-128"/>
              </a:rPr>
              <a:t>Some voltaic cells, such as those employed in rechargeable batteries, can be recharged by running electrical current—from an external source—in the opposite direction. This causes the regeneration of the reactants, allowing repeated use of the battery.</a:t>
            </a:r>
            <a:endParaRPr lang="en-US" sz="2600" dirty="0"/>
          </a:p>
        </p:txBody>
      </p:sp>
    </p:spTree>
    <p:extLst>
      <p:ext uri="{BB962C8B-B14F-4D97-AF65-F5344CB8AC3E}">
        <p14:creationId xmlns:p14="http://schemas.microsoft.com/office/powerpoint/2010/main" val="1251891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F16B-EE55-4AE3-86B6-BD794B3AA305}"/>
              </a:ext>
            </a:extLst>
          </p:cNvPr>
          <p:cNvSpPr>
            <a:spLocks noGrp="1"/>
          </p:cNvSpPr>
          <p:nvPr>
            <p:ph type="title"/>
          </p:nvPr>
        </p:nvSpPr>
        <p:spPr/>
        <p:txBody>
          <a:bodyPr/>
          <a:lstStyle/>
          <a:p>
            <a:r>
              <a:rPr lang="en-US" altLang="en-US" sz="3400" dirty="0">
                <a:solidFill>
                  <a:schemeClr val="bg2"/>
                </a:solidFill>
                <a:latin typeface="+mj-lt"/>
              </a:rPr>
              <a:t>Dead Voltaic Cell</a:t>
            </a:r>
            <a:endParaRPr lang="en-US" sz="3400" dirty="0">
              <a:solidFill>
                <a:schemeClr val="bg2"/>
              </a:solidFill>
              <a:latin typeface="+mj-lt"/>
            </a:endParaRPr>
          </a:p>
        </p:txBody>
      </p:sp>
      <p:sp>
        <p:nvSpPr>
          <p:cNvPr id="3" name="Content Placeholder 2">
            <a:extLst>
              <a:ext uri="{FF2B5EF4-FFF2-40B4-BE49-F238E27FC236}">
                <a16:creationId xmlns:a16="http://schemas.microsoft.com/office/drawing/2014/main" id="{80376FE4-3F0B-46FA-A3EB-F59891C1977C}"/>
              </a:ext>
            </a:extLst>
          </p:cNvPr>
          <p:cNvSpPr>
            <a:spLocks noGrp="1"/>
          </p:cNvSpPr>
          <p:nvPr>
            <p:ph idx="1"/>
          </p:nvPr>
        </p:nvSpPr>
        <p:spPr>
          <a:xfrm>
            <a:off x="457200" y="1600200"/>
            <a:ext cx="8229600" cy="407504"/>
          </a:xfrm>
        </p:spPr>
        <p:txBody>
          <a:bodyPr/>
          <a:lstStyle/>
          <a:p>
            <a:r>
              <a:rPr lang="en-US" altLang="en-US" sz="2400" dirty="0"/>
              <a:t>A voltaic cell dies with extended use because the</a:t>
            </a:r>
            <a:endParaRPr lang="en-US" sz="2400" dirty="0"/>
          </a:p>
        </p:txBody>
      </p:sp>
      <p:sp>
        <p:nvSpPr>
          <p:cNvPr id="4" name="Content Placeholder 3">
            <a:extLst>
              <a:ext uri="{FF2B5EF4-FFF2-40B4-BE49-F238E27FC236}">
                <a16:creationId xmlns:a16="http://schemas.microsoft.com/office/drawing/2014/main" id="{7E206541-9D4E-4A37-95DC-98597141EF06}"/>
              </a:ext>
            </a:extLst>
          </p:cNvPr>
          <p:cNvSpPr>
            <a:spLocks noGrp="1"/>
          </p:cNvSpPr>
          <p:nvPr>
            <p:ph sz="quarter" idx="13"/>
          </p:nvPr>
        </p:nvSpPr>
        <p:spPr>
          <a:xfrm>
            <a:off x="457200" y="2057400"/>
            <a:ext cx="3048000" cy="457200"/>
          </a:xfrm>
        </p:spPr>
        <p:txBody>
          <a:bodyPr/>
          <a:lstStyle/>
          <a:p>
            <a:r>
              <a:rPr lang="en-US" altLang="en-US" sz="2400" dirty="0"/>
              <a:t>reactants [in this case</a:t>
            </a:r>
            <a:endParaRPr lang="en-US" sz="2400" dirty="0"/>
          </a:p>
        </p:txBody>
      </p:sp>
      <p:graphicFrame>
        <p:nvGraphicFramePr>
          <p:cNvPr id="14" name="Object 13" descr="Z n solid and C u, super 2 + aqueous ">
            <a:extLst>
              <a:ext uri="{FF2B5EF4-FFF2-40B4-BE49-F238E27FC236}">
                <a16:creationId xmlns:a16="http://schemas.microsoft.com/office/drawing/2014/main" id="{C4830B0C-375F-4CCA-9442-511AAF079115}"/>
              </a:ext>
            </a:extLst>
          </p:cNvPr>
          <p:cNvGraphicFramePr>
            <a:graphicFrameLocks noChangeAspect="1"/>
          </p:cNvGraphicFramePr>
          <p:nvPr/>
        </p:nvGraphicFramePr>
        <p:xfrm>
          <a:off x="3574151" y="2039094"/>
          <a:ext cx="2872073" cy="493059"/>
        </p:xfrm>
        <a:graphic>
          <a:graphicData uri="http://schemas.openxmlformats.org/presentationml/2006/ole">
            <mc:AlternateContent xmlns:mc="http://schemas.openxmlformats.org/markup-compatibility/2006">
              <mc:Choice xmlns:v="urn:schemas-microsoft-com:vml" Requires="v">
                <p:oleObj name="Equation" r:id="rId3" imgW="2958840" imgH="507960" progId="Equation.DSMT4">
                  <p:embed/>
                </p:oleObj>
              </mc:Choice>
              <mc:Fallback>
                <p:oleObj name="Equation" r:id="rId3" imgW="2958840" imgH="507960" progId="Equation.DSMT4">
                  <p:embed/>
                  <p:pic>
                    <p:nvPicPr>
                      <p:cNvPr id="14" name="Object 13" descr="Z n solid and C u, super 2 + aqueous ">
                        <a:extLst>
                          <a:ext uri="{FF2B5EF4-FFF2-40B4-BE49-F238E27FC236}">
                            <a16:creationId xmlns:a16="http://schemas.microsoft.com/office/drawing/2014/main" id="{C4830B0C-375F-4CCA-9442-511AAF079115}"/>
                          </a:ext>
                        </a:extLst>
                      </p:cNvPr>
                      <p:cNvPicPr/>
                      <p:nvPr/>
                    </p:nvPicPr>
                    <p:blipFill>
                      <a:blip r:embed="rId4"/>
                      <a:stretch>
                        <a:fillRect/>
                      </a:stretch>
                    </p:blipFill>
                    <p:spPr>
                      <a:xfrm>
                        <a:off x="3574151" y="2039094"/>
                        <a:ext cx="2872073" cy="49305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F4DCFD7-6306-4587-B4B0-4E51E94A8B57}"/>
              </a:ext>
            </a:extLst>
          </p:cNvPr>
          <p:cNvSpPr>
            <a:spLocks noGrp="1"/>
          </p:cNvSpPr>
          <p:nvPr>
            <p:ph sz="quarter" idx="15"/>
          </p:nvPr>
        </p:nvSpPr>
        <p:spPr>
          <a:xfrm>
            <a:off x="457200" y="2575302"/>
            <a:ext cx="6718852" cy="406437"/>
          </a:xfrm>
        </p:spPr>
        <p:txBody>
          <a:bodyPr/>
          <a:lstStyle/>
          <a:p>
            <a:r>
              <a:rPr lang="en-US" altLang="en-US" sz="2400" dirty="0"/>
              <a:t>become depleted while the products [in this case</a:t>
            </a:r>
            <a:endParaRPr lang="en-US" sz="2400" dirty="0"/>
          </a:p>
        </p:txBody>
      </p:sp>
      <p:graphicFrame>
        <p:nvGraphicFramePr>
          <p:cNvPr id="15" name="Object 14" descr="Z n, super 2 + aqueous and C u solid">
            <a:extLst>
              <a:ext uri="{FF2B5EF4-FFF2-40B4-BE49-F238E27FC236}">
                <a16:creationId xmlns:a16="http://schemas.microsoft.com/office/drawing/2014/main" id="{C89D9EF0-FA89-4A18-BB5A-C7493347C4F2}"/>
              </a:ext>
            </a:extLst>
          </p:cNvPr>
          <p:cNvGraphicFramePr>
            <a:graphicFrameLocks noChangeAspect="1"/>
          </p:cNvGraphicFramePr>
          <p:nvPr/>
        </p:nvGraphicFramePr>
        <p:xfrm>
          <a:off x="7216156" y="2572504"/>
          <a:ext cx="1816100" cy="444500"/>
        </p:xfrm>
        <a:graphic>
          <a:graphicData uri="http://schemas.openxmlformats.org/presentationml/2006/ole">
            <mc:AlternateContent xmlns:mc="http://schemas.openxmlformats.org/markup-compatibility/2006">
              <mc:Choice xmlns:v="urn:schemas-microsoft-com:vml" Requires="v">
                <p:oleObj name="Equation" r:id="rId5" imgW="1815840" imgH="444240" progId="Equation.DSMT4">
                  <p:embed/>
                </p:oleObj>
              </mc:Choice>
              <mc:Fallback>
                <p:oleObj name="Equation" r:id="rId5" imgW="1815840" imgH="444240" progId="Equation.DSMT4">
                  <p:embed/>
                  <p:pic>
                    <p:nvPicPr>
                      <p:cNvPr id="15" name="Object 14" descr="Z n, super 2 + aqueous and C u solid">
                        <a:extLst>
                          <a:ext uri="{FF2B5EF4-FFF2-40B4-BE49-F238E27FC236}">
                            <a16:creationId xmlns:a16="http://schemas.microsoft.com/office/drawing/2014/main" id="{C89D9EF0-FA89-4A18-BB5A-C7493347C4F2}"/>
                          </a:ext>
                        </a:extLst>
                      </p:cNvPr>
                      <p:cNvPicPr/>
                      <p:nvPr/>
                    </p:nvPicPr>
                    <p:blipFill>
                      <a:blip r:embed="rId6"/>
                      <a:stretch>
                        <a:fillRect/>
                      </a:stretch>
                    </p:blipFill>
                    <p:spPr>
                      <a:xfrm>
                        <a:off x="7216156" y="2572504"/>
                        <a:ext cx="1816100" cy="444500"/>
                      </a:xfrm>
                      <a:prstGeom prst="rect">
                        <a:avLst/>
                      </a:prstGeom>
                    </p:spPr>
                  </p:pic>
                </p:oleObj>
              </mc:Fallback>
            </mc:AlternateContent>
          </a:graphicData>
        </a:graphic>
      </p:graphicFrame>
      <p:graphicFrame>
        <p:nvGraphicFramePr>
          <p:cNvPr id="16" name="Object 15" descr="C u solid">
            <a:extLst>
              <a:ext uri="{FF2B5EF4-FFF2-40B4-BE49-F238E27FC236}">
                <a16:creationId xmlns:a16="http://schemas.microsoft.com/office/drawing/2014/main" id="{A2ADE157-9682-4A65-9AF9-7DF561B44546}"/>
              </a:ext>
            </a:extLst>
          </p:cNvPr>
          <p:cNvGraphicFramePr>
            <a:graphicFrameLocks noChangeAspect="1"/>
          </p:cNvGraphicFramePr>
          <p:nvPr/>
        </p:nvGraphicFramePr>
        <p:xfrm>
          <a:off x="417096" y="3022163"/>
          <a:ext cx="1054100" cy="520700"/>
        </p:xfrm>
        <a:graphic>
          <a:graphicData uri="http://schemas.openxmlformats.org/presentationml/2006/ole">
            <mc:AlternateContent xmlns:mc="http://schemas.openxmlformats.org/markup-compatibility/2006">
              <mc:Choice xmlns:v="urn:schemas-microsoft-com:vml" Requires="v">
                <p:oleObj name="Equation" r:id="rId7" imgW="1054080" imgH="520560" progId="Equation.DSMT4">
                  <p:embed/>
                </p:oleObj>
              </mc:Choice>
              <mc:Fallback>
                <p:oleObj name="Equation" r:id="rId7" imgW="1054080" imgH="520560" progId="Equation.DSMT4">
                  <p:embed/>
                  <p:pic>
                    <p:nvPicPr>
                      <p:cNvPr id="16" name="Object 15" descr="C u solid">
                        <a:extLst>
                          <a:ext uri="{FF2B5EF4-FFF2-40B4-BE49-F238E27FC236}">
                            <a16:creationId xmlns:a16="http://schemas.microsoft.com/office/drawing/2014/main" id="{A2ADE157-9682-4A65-9AF9-7DF561B44546}"/>
                          </a:ext>
                        </a:extLst>
                      </p:cNvPr>
                      <p:cNvPicPr/>
                      <p:nvPr/>
                    </p:nvPicPr>
                    <p:blipFill>
                      <a:blip r:embed="rId8"/>
                      <a:stretch>
                        <a:fillRect/>
                      </a:stretch>
                    </p:blipFill>
                    <p:spPr>
                      <a:xfrm>
                        <a:off x="417096" y="3022163"/>
                        <a:ext cx="1054100" cy="5207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B3DE0FE-18EC-4183-9EC4-0A68E220B98D}"/>
              </a:ext>
            </a:extLst>
          </p:cNvPr>
          <p:cNvSpPr>
            <a:spLocks noGrp="1"/>
          </p:cNvSpPr>
          <p:nvPr>
            <p:ph sz="quarter" idx="16"/>
          </p:nvPr>
        </p:nvSpPr>
        <p:spPr>
          <a:xfrm>
            <a:off x="1584813" y="3066699"/>
            <a:ext cx="1828800" cy="441814"/>
          </a:xfrm>
        </p:spPr>
        <p:txBody>
          <a:bodyPr/>
          <a:lstStyle/>
          <a:p>
            <a:r>
              <a:rPr lang="en-US" altLang="en-US" sz="2400" dirty="0"/>
              <a:t>accumulate.</a:t>
            </a:r>
            <a:endParaRPr lang="en-US" sz="2400" dirty="0"/>
          </a:p>
        </p:txBody>
      </p:sp>
      <p:pic>
        <p:nvPicPr>
          <p:cNvPr id="12" name="Content Placeholder 11" descr="A diagram showing why a voltaic cell becomes depleted. For long description in Notes pane, press F6.">
            <a:extLst>
              <a:ext uri="{FF2B5EF4-FFF2-40B4-BE49-F238E27FC236}">
                <a16:creationId xmlns:a16="http://schemas.microsoft.com/office/drawing/2014/main" id="{D271D836-0126-4704-B9E2-9CBC44EBFE1E}"/>
              </a:ext>
            </a:extLst>
          </p:cNvPr>
          <p:cNvPicPr>
            <a:picLocks noGrp="1" noChangeAspect="1"/>
          </p:cNvPicPr>
          <p:nvPr>
            <p:ph sz="quarter" idx="14"/>
          </p:nvPr>
        </p:nvPicPr>
        <p:blipFill rotWithShape="1">
          <a:blip r:embed="rId9" cstate="print">
            <a:extLst>
              <a:ext uri="{28A0092B-C50C-407E-A947-70E740481C1C}">
                <a14:useLocalDpi xmlns:a14="http://schemas.microsoft.com/office/drawing/2010/main" val="0"/>
              </a:ext>
            </a:extLst>
          </a:blip>
          <a:srcRect b="2718"/>
          <a:stretch/>
        </p:blipFill>
        <p:spPr>
          <a:xfrm>
            <a:off x="2672980" y="3628887"/>
            <a:ext cx="3607481" cy="2563651"/>
          </a:xfrm>
          <a:prstGeom prst="rect">
            <a:avLst/>
          </a:prstGeom>
        </p:spPr>
      </p:pic>
    </p:spTree>
    <p:extLst>
      <p:ext uri="{BB962C8B-B14F-4D97-AF65-F5344CB8AC3E}">
        <p14:creationId xmlns:p14="http://schemas.microsoft.com/office/powerpoint/2010/main" val="2911483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ECE9-1B6D-475E-8815-091A05C78627}"/>
              </a:ext>
            </a:extLst>
          </p:cNvPr>
          <p:cNvSpPr>
            <a:spLocks noGrp="1"/>
          </p:cNvSpPr>
          <p:nvPr>
            <p:ph type="title"/>
          </p:nvPr>
        </p:nvSpPr>
        <p:spPr/>
        <p:txBody>
          <a:bodyPr/>
          <a:lstStyle/>
          <a:p>
            <a:r>
              <a:rPr lang="en-US" altLang="en-US" dirty="0">
                <a:solidFill>
                  <a:schemeClr val="bg2"/>
                </a:solidFill>
              </a:rPr>
              <a:t>Dry-Cell Batteries </a:t>
            </a:r>
            <a:r>
              <a:rPr lang="en-US" altLang="en-US" sz="2000" b="0" dirty="0">
                <a:solidFill>
                  <a:schemeClr val="bg2"/>
                </a:solidFill>
              </a:rPr>
              <a:t>(1 of 2)</a:t>
            </a:r>
            <a:endParaRPr lang="en-IN" dirty="0"/>
          </a:p>
        </p:txBody>
      </p:sp>
      <p:sp>
        <p:nvSpPr>
          <p:cNvPr id="3" name="Content Placeholder 2">
            <a:extLst>
              <a:ext uri="{FF2B5EF4-FFF2-40B4-BE49-F238E27FC236}">
                <a16:creationId xmlns:a16="http://schemas.microsoft.com/office/drawing/2014/main" id="{0CE9CB4A-5C0C-41E7-B7A5-5B5A7568E8A3}"/>
              </a:ext>
            </a:extLst>
          </p:cNvPr>
          <p:cNvSpPr>
            <a:spLocks noGrp="1"/>
          </p:cNvSpPr>
          <p:nvPr>
            <p:ph sz="quarter" idx="13"/>
          </p:nvPr>
        </p:nvSpPr>
        <p:spPr>
          <a:xfrm>
            <a:off x="457200" y="1600200"/>
            <a:ext cx="2295939" cy="387626"/>
          </a:xfrm>
        </p:spPr>
        <p:txBody>
          <a:bodyPr/>
          <a:lstStyle/>
          <a:p>
            <a:pPr marL="0" indent="0">
              <a:buNone/>
            </a:pPr>
            <a:r>
              <a:rPr lang="en-IN" sz="2400" dirty="0"/>
              <a:t>Anode reaction:</a:t>
            </a:r>
          </a:p>
        </p:txBody>
      </p:sp>
      <p:graphicFrame>
        <p:nvGraphicFramePr>
          <p:cNvPr id="8" name="Object 7" descr="Z n, solid, yields Z n, super 2 +, aqueous + 2 e minus, oxidation. ">
            <a:extLst>
              <a:ext uri="{FF2B5EF4-FFF2-40B4-BE49-F238E27FC236}">
                <a16:creationId xmlns:a16="http://schemas.microsoft.com/office/drawing/2014/main" id="{E544B9BF-793D-465F-8DD2-AADF2C0DC533}"/>
              </a:ext>
            </a:extLst>
          </p:cNvPr>
          <p:cNvGraphicFramePr>
            <a:graphicFrameLocks noChangeAspect="1"/>
          </p:cNvGraphicFramePr>
          <p:nvPr/>
        </p:nvGraphicFramePr>
        <p:xfrm>
          <a:off x="2895600" y="1616075"/>
          <a:ext cx="4876800" cy="444500"/>
        </p:xfrm>
        <a:graphic>
          <a:graphicData uri="http://schemas.openxmlformats.org/presentationml/2006/ole">
            <mc:AlternateContent xmlns:mc="http://schemas.openxmlformats.org/markup-compatibility/2006">
              <mc:Choice xmlns:v="urn:schemas-microsoft-com:vml" Requires="v">
                <p:oleObj name="Equation" r:id="rId2" imgW="4876560" imgH="444240" progId="Equation.DSMT4">
                  <p:embed/>
                </p:oleObj>
              </mc:Choice>
              <mc:Fallback>
                <p:oleObj name="Equation" r:id="rId2" imgW="4876560" imgH="444240" progId="Equation.DSMT4">
                  <p:embed/>
                  <p:pic>
                    <p:nvPicPr>
                      <p:cNvPr id="8" name="Object 7" descr="Z n, solid, yields Z n, super 2 +, aqueous + 2 e minus, oxidation. ">
                        <a:extLst>
                          <a:ext uri="{FF2B5EF4-FFF2-40B4-BE49-F238E27FC236}">
                            <a16:creationId xmlns:a16="http://schemas.microsoft.com/office/drawing/2014/main" id="{E544B9BF-793D-465F-8DD2-AADF2C0DC533}"/>
                          </a:ext>
                        </a:extLst>
                      </p:cNvPr>
                      <p:cNvPicPr/>
                      <p:nvPr/>
                    </p:nvPicPr>
                    <p:blipFill>
                      <a:blip r:embed="rId3"/>
                      <a:stretch>
                        <a:fillRect/>
                      </a:stretch>
                    </p:blipFill>
                    <p:spPr>
                      <a:xfrm>
                        <a:off x="2895600" y="1616075"/>
                        <a:ext cx="4876800" cy="444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74AADAC-ACEE-4345-86C6-ED896DA95078}"/>
              </a:ext>
            </a:extLst>
          </p:cNvPr>
          <p:cNvSpPr>
            <a:spLocks noGrp="1"/>
          </p:cNvSpPr>
          <p:nvPr>
            <p:ph sz="quarter" idx="14"/>
          </p:nvPr>
        </p:nvSpPr>
        <p:spPr>
          <a:xfrm>
            <a:off x="457200" y="2226366"/>
            <a:ext cx="2584174" cy="457200"/>
          </a:xfrm>
        </p:spPr>
        <p:txBody>
          <a:bodyPr/>
          <a:lstStyle/>
          <a:p>
            <a:pPr marL="0" indent="0">
              <a:buNone/>
            </a:pPr>
            <a:r>
              <a:rPr lang="en-IN" sz="2400" dirty="0"/>
              <a:t>Cathode reaction:</a:t>
            </a:r>
          </a:p>
        </p:txBody>
      </p:sp>
      <p:graphicFrame>
        <p:nvGraphicFramePr>
          <p:cNvPr id="9" name="Object 8" descr="2 M n O sub 2, solid, + 2 N H sub 4 +, aqueous, + 2 e minus yields ">
            <a:extLst>
              <a:ext uri="{FF2B5EF4-FFF2-40B4-BE49-F238E27FC236}">
                <a16:creationId xmlns:a16="http://schemas.microsoft.com/office/drawing/2014/main" id="{518D30E0-0448-4789-9EAC-B63652A00153}"/>
              </a:ext>
            </a:extLst>
          </p:cNvPr>
          <p:cNvGraphicFramePr>
            <a:graphicFrameLocks noChangeAspect="1"/>
          </p:cNvGraphicFramePr>
          <p:nvPr/>
        </p:nvGraphicFramePr>
        <p:xfrm>
          <a:off x="3124200" y="2228850"/>
          <a:ext cx="4267200" cy="444500"/>
        </p:xfrm>
        <a:graphic>
          <a:graphicData uri="http://schemas.openxmlformats.org/presentationml/2006/ole">
            <mc:AlternateContent xmlns:mc="http://schemas.openxmlformats.org/markup-compatibility/2006">
              <mc:Choice xmlns:v="urn:schemas-microsoft-com:vml" Requires="v">
                <p:oleObj name="Equation" r:id="rId4" imgW="4267080" imgH="444240" progId="Equation.DSMT4">
                  <p:embed/>
                </p:oleObj>
              </mc:Choice>
              <mc:Fallback>
                <p:oleObj name="Equation" r:id="rId4" imgW="4267080" imgH="444240" progId="Equation.DSMT4">
                  <p:embed/>
                  <p:pic>
                    <p:nvPicPr>
                      <p:cNvPr id="9" name="Object 8" descr="2 M n O sub 2, solid, + 2 N H sub 4 +, aqueous, + 2 e minus yields ">
                        <a:extLst>
                          <a:ext uri="{FF2B5EF4-FFF2-40B4-BE49-F238E27FC236}">
                            <a16:creationId xmlns:a16="http://schemas.microsoft.com/office/drawing/2014/main" id="{518D30E0-0448-4789-9EAC-B63652A00153}"/>
                          </a:ext>
                        </a:extLst>
                      </p:cNvPr>
                      <p:cNvPicPr/>
                      <p:nvPr/>
                    </p:nvPicPr>
                    <p:blipFill>
                      <a:blip r:embed="rId5"/>
                      <a:stretch>
                        <a:fillRect/>
                      </a:stretch>
                    </p:blipFill>
                    <p:spPr>
                      <a:xfrm>
                        <a:off x="3124200" y="2228850"/>
                        <a:ext cx="4267200" cy="444500"/>
                      </a:xfrm>
                      <a:prstGeom prst="rect">
                        <a:avLst/>
                      </a:prstGeom>
                    </p:spPr>
                  </p:pic>
                </p:oleObj>
              </mc:Fallback>
            </mc:AlternateContent>
          </a:graphicData>
        </a:graphic>
      </p:graphicFrame>
      <p:graphicFrame>
        <p:nvGraphicFramePr>
          <p:cNvPr id="10" name="Object 9" descr="M n sub 2 O sub 3, solid, + N H sub 3, gas, + H sub 2 O, liquid, reduction.">
            <a:extLst>
              <a:ext uri="{FF2B5EF4-FFF2-40B4-BE49-F238E27FC236}">
                <a16:creationId xmlns:a16="http://schemas.microsoft.com/office/drawing/2014/main" id="{55F58427-77FC-4EEE-9036-568F75ED7BA0}"/>
              </a:ext>
            </a:extLst>
          </p:cNvPr>
          <p:cNvGraphicFramePr>
            <a:graphicFrameLocks noChangeAspect="1"/>
          </p:cNvGraphicFramePr>
          <p:nvPr/>
        </p:nvGraphicFramePr>
        <p:xfrm>
          <a:off x="3127512" y="2732045"/>
          <a:ext cx="5676900" cy="431800"/>
        </p:xfrm>
        <a:graphic>
          <a:graphicData uri="http://schemas.openxmlformats.org/presentationml/2006/ole">
            <mc:AlternateContent xmlns:mc="http://schemas.openxmlformats.org/markup-compatibility/2006">
              <mc:Choice xmlns:v="urn:schemas-microsoft-com:vml" Requires="v">
                <p:oleObj name="Equation" r:id="rId6" imgW="5676840" imgH="431640" progId="Equation.DSMT4">
                  <p:embed/>
                </p:oleObj>
              </mc:Choice>
              <mc:Fallback>
                <p:oleObj name="Equation" r:id="rId6" imgW="5676840" imgH="431640" progId="Equation.DSMT4">
                  <p:embed/>
                  <p:pic>
                    <p:nvPicPr>
                      <p:cNvPr id="10" name="Object 9" descr="M n sub 2 O sub 3, solid, + N H sub 3, gas, + H sub 2 O, liquid, reduction.">
                        <a:extLst>
                          <a:ext uri="{FF2B5EF4-FFF2-40B4-BE49-F238E27FC236}">
                            <a16:creationId xmlns:a16="http://schemas.microsoft.com/office/drawing/2014/main" id="{55F58427-77FC-4EEE-9036-568F75ED7BA0}"/>
                          </a:ext>
                        </a:extLst>
                      </p:cNvPr>
                      <p:cNvPicPr/>
                      <p:nvPr/>
                    </p:nvPicPr>
                    <p:blipFill>
                      <a:blip r:embed="rId7"/>
                      <a:stretch>
                        <a:fillRect/>
                      </a:stretch>
                    </p:blipFill>
                    <p:spPr>
                      <a:xfrm>
                        <a:off x="3127512" y="2732045"/>
                        <a:ext cx="5676900" cy="431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B68521E-C1BA-4848-ADA4-90613A22BE79}"/>
              </a:ext>
            </a:extLst>
          </p:cNvPr>
          <p:cNvSpPr>
            <a:spLocks noGrp="1"/>
          </p:cNvSpPr>
          <p:nvPr>
            <p:ph sz="quarter" idx="15"/>
          </p:nvPr>
        </p:nvSpPr>
        <p:spPr>
          <a:xfrm>
            <a:off x="457200" y="3352800"/>
            <a:ext cx="3856383" cy="2286000"/>
          </a:xfrm>
        </p:spPr>
        <p:txBody>
          <a:bodyPr/>
          <a:lstStyle/>
          <a:p>
            <a:r>
              <a:rPr lang="en-US" sz="2400" dirty="0"/>
              <a:t>The most inexpensive type of </a:t>
            </a:r>
            <a:r>
              <a:rPr lang="en-US" sz="2400" b="1" dirty="0"/>
              <a:t>dry cell</a:t>
            </a:r>
            <a:r>
              <a:rPr lang="en-US" sz="2400" dirty="0"/>
              <a:t> is composed of a zinc case that acts as the anode. The zinc is oxidized.</a:t>
            </a:r>
          </a:p>
        </p:txBody>
      </p:sp>
      <p:pic>
        <p:nvPicPr>
          <p:cNvPr id="11" name="Content Placeholder 10" descr="A cut-view diagram shows a cylindrical zinc case. Inside is a carbon rod surrounded by a moist paste of M n O sub 2 and N H subscript 4 C l.">
            <a:extLst>
              <a:ext uri="{FF2B5EF4-FFF2-40B4-BE49-F238E27FC236}">
                <a16:creationId xmlns:a16="http://schemas.microsoft.com/office/drawing/2014/main" id="{9AC95CCE-F307-436B-A8CA-DBD3D21BB2A2}"/>
              </a:ext>
            </a:extLst>
          </p:cNvPr>
          <p:cNvPicPr>
            <a:picLocks noGrp="1" noChangeAspect="1"/>
          </p:cNvPicPr>
          <p:nvPr>
            <p:ph sz="quarter" idx="16"/>
          </p:nvPr>
        </p:nvPicPr>
        <p:blipFill rotWithShape="1">
          <a:blip r:embed="rId8" cstate="print">
            <a:extLst>
              <a:ext uri="{28A0092B-C50C-407E-A947-70E740481C1C}">
                <a14:useLocalDpi xmlns:a14="http://schemas.microsoft.com/office/drawing/2010/main" val="0"/>
              </a:ext>
            </a:extLst>
          </a:blip>
          <a:srcRect b="2752"/>
          <a:stretch/>
        </p:blipFill>
        <p:spPr>
          <a:xfrm>
            <a:off x="5105400" y="3505200"/>
            <a:ext cx="3102013" cy="2873375"/>
          </a:xfrm>
          <a:prstGeom prst="rect">
            <a:avLst/>
          </a:prstGeom>
        </p:spPr>
      </p:pic>
    </p:spTree>
    <p:extLst>
      <p:ext uri="{BB962C8B-B14F-4D97-AF65-F5344CB8AC3E}">
        <p14:creationId xmlns:p14="http://schemas.microsoft.com/office/powerpoint/2010/main" val="530950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EC4D-7C2D-4E8C-AC2A-D80511FAC8C0}"/>
              </a:ext>
              <a:ext uri="{C183D7F6-B498-43B3-948B-1728B52AA6E4}">
                <adec:decorative xmlns:adec="http://schemas.microsoft.com/office/drawing/2017/decorative" val="1"/>
              </a:ext>
            </a:extLst>
          </p:cNvPr>
          <p:cNvSpPr>
            <a:spLocks noGrp="1"/>
          </p:cNvSpPr>
          <p:nvPr>
            <p:ph type="title"/>
          </p:nvPr>
        </p:nvSpPr>
        <p:spPr/>
        <p:txBody>
          <a:bodyPr/>
          <a:lstStyle/>
          <a:p>
            <a:r>
              <a:rPr lang="en-US" altLang="en-US" dirty="0">
                <a:solidFill>
                  <a:schemeClr val="bg2"/>
                </a:solidFill>
              </a:rPr>
              <a:t>Dry-Cell Batteries </a:t>
            </a:r>
            <a:r>
              <a:rPr lang="en-US" altLang="en-US" sz="2000" b="0" dirty="0">
                <a:solidFill>
                  <a:schemeClr val="bg2"/>
                </a:solidFill>
              </a:rPr>
              <a:t>(2 of 2)</a:t>
            </a:r>
            <a:endParaRPr lang="en-US" sz="2000" b="0" dirty="0"/>
          </a:p>
        </p:txBody>
      </p:sp>
      <p:sp>
        <p:nvSpPr>
          <p:cNvPr id="3" name="Content Placeholder 2">
            <a:extLst>
              <a:ext uri="{FF2B5EF4-FFF2-40B4-BE49-F238E27FC236}">
                <a16:creationId xmlns:a16="http://schemas.microsoft.com/office/drawing/2014/main" id="{C087F64E-AA37-493E-80FE-6F2223BEAB80}"/>
              </a:ext>
              <a:ext uri="{C183D7F6-B498-43B3-948B-1728B52AA6E4}">
                <adec:decorative xmlns:adec="http://schemas.microsoft.com/office/drawing/2017/decorative" val="1"/>
              </a:ext>
            </a:extLst>
          </p:cNvPr>
          <p:cNvSpPr>
            <a:spLocks noGrp="1"/>
          </p:cNvSpPr>
          <p:nvPr>
            <p:ph sz="quarter" idx="13"/>
          </p:nvPr>
        </p:nvSpPr>
        <p:spPr>
          <a:xfrm>
            <a:off x="457200" y="1600200"/>
            <a:ext cx="8229600" cy="381000"/>
          </a:xfrm>
        </p:spPr>
        <p:txBody>
          <a:bodyPr/>
          <a:lstStyle/>
          <a:p>
            <a:pPr>
              <a:defRPr/>
            </a:pPr>
            <a:r>
              <a:rPr lang="en-US" sz="2400" dirty="0"/>
              <a:t>The cathode is a carbon rod immersed in a moist paste of</a:t>
            </a:r>
          </a:p>
        </p:txBody>
      </p:sp>
      <p:graphicFrame>
        <p:nvGraphicFramePr>
          <p:cNvPr id="8" name="Object 7" descr="M n O sub 2 ">
            <a:extLst>
              <a:ext uri="{FF2B5EF4-FFF2-40B4-BE49-F238E27FC236}">
                <a16:creationId xmlns:a16="http://schemas.microsoft.com/office/drawing/2014/main" id="{C96BBD2D-B925-4738-83F2-66AA60DA48B5}"/>
              </a:ext>
            </a:extLst>
          </p:cNvPr>
          <p:cNvGraphicFramePr>
            <a:graphicFrameLocks noChangeAspect="1"/>
          </p:cNvGraphicFramePr>
          <p:nvPr/>
        </p:nvGraphicFramePr>
        <p:xfrm>
          <a:off x="690106" y="2078771"/>
          <a:ext cx="787400" cy="381000"/>
        </p:xfrm>
        <a:graphic>
          <a:graphicData uri="http://schemas.openxmlformats.org/presentationml/2006/ole">
            <mc:AlternateContent xmlns:mc="http://schemas.openxmlformats.org/markup-compatibility/2006">
              <mc:Choice xmlns:v="urn:schemas-microsoft-com:vml" Requires="v">
                <p:oleObj name="Equation" r:id="rId2" imgW="787320" imgH="380880" progId="Equation.DSMT4">
                  <p:embed/>
                </p:oleObj>
              </mc:Choice>
              <mc:Fallback>
                <p:oleObj name="Equation" r:id="rId2" imgW="787320" imgH="380880" progId="Equation.DSMT4">
                  <p:embed/>
                  <p:pic>
                    <p:nvPicPr>
                      <p:cNvPr id="8" name="Object 7" descr="M n O sub 2 ">
                        <a:extLst>
                          <a:ext uri="{FF2B5EF4-FFF2-40B4-BE49-F238E27FC236}">
                            <a16:creationId xmlns:a16="http://schemas.microsoft.com/office/drawing/2014/main" id="{C96BBD2D-B925-4738-83F2-66AA60DA48B5}"/>
                          </a:ext>
                        </a:extLst>
                      </p:cNvPr>
                      <p:cNvPicPr/>
                      <p:nvPr/>
                    </p:nvPicPr>
                    <p:blipFill>
                      <a:blip r:embed="rId3"/>
                      <a:stretch>
                        <a:fillRect/>
                      </a:stretch>
                    </p:blipFill>
                    <p:spPr>
                      <a:xfrm>
                        <a:off x="690106" y="2078771"/>
                        <a:ext cx="7874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3A0BA16-D8A5-4CC6-B51A-555CE8C70EBB}"/>
              </a:ext>
              <a:ext uri="{C183D7F6-B498-43B3-948B-1728B52AA6E4}">
                <adec:decorative xmlns:adec="http://schemas.microsoft.com/office/drawing/2017/decorative" val="1"/>
              </a:ext>
            </a:extLst>
          </p:cNvPr>
          <p:cNvSpPr>
            <a:spLocks noGrp="1"/>
          </p:cNvSpPr>
          <p:nvPr>
            <p:ph sz="quarter" idx="14"/>
          </p:nvPr>
        </p:nvSpPr>
        <p:spPr>
          <a:xfrm>
            <a:off x="1553706" y="2057400"/>
            <a:ext cx="2514600" cy="350004"/>
          </a:xfrm>
        </p:spPr>
        <p:txBody>
          <a:bodyPr/>
          <a:lstStyle/>
          <a:p>
            <a:pPr marL="0" indent="0">
              <a:buNone/>
            </a:pPr>
            <a:r>
              <a:rPr lang="en-US" sz="2400" dirty="0"/>
              <a:t>that also contains</a:t>
            </a:r>
          </a:p>
        </p:txBody>
      </p:sp>
      <p:graphicFrame>
        <p:nvGraphicFramePr>
          <p:cNvPr id="9" name="Object 8" descr="N H sub 4 C l.">
            <a:extLst>
              <a:ext uri="{FF2B5EF4-FFF2-40B4-BE49-F238E27FC236}">
                <a16:creationId xmlns:a16="http://schemas.microsoft.com/office/drawing/2014/main" id="{3EBA43F3-8441-4E1B-AE35-ED420137FF4F}"/>
              </a:ext>
            </a:extLst>
          </p:cNvPr>
          <p:cNvGraphicFramePr>
            <a:graphicFrameLocks noChangeAspect="1"/>
          </p:cNvGraphicFramePr>
          <p:nvPr/>
        </p:nvGraphicFramePr>
        <p:xfrm>
          <a:off x="4028916" y="2089984"/>
          <a:ext cx="914400" cy="381000"/>
        </p:xfrm>
        <a:graphic>
          <a:graphicData uri="http://schemas.openxmlformats.org/presentationml/2006/ole">
            <mc:AlternateContent xmlns:mc="http://schemas.openxmlformats.org/markup-compatibility/2006">
              <mc:Choice xmlns:v="urn:schemas-microsoft-com:vml" Requires="v">
                <p:oleObj name="Equation" r:id="rId4" imgW="914400" imgH="380880" progId="Equation.DSMT4">
                  <p:embed/>
                </p:oleObj>
              </mc:Choice>
              <mc:Fallback>
                <p:oleObj name="Equation" r:id="rId4" imgW="914400" imgH="380880" progId="Equation.DSMT4">
                  <p:embed/>
                  <p:pic>
                    <p:nvPicPr>
                      <p:cNvPr id="9" name="Object 8" descr="N H sub 4 C l.">
                        <a:extLst>
                          <a:ext uri="{FF2B5EF4-FFF2-40B4-BE49-F238E27FC236}">
                            <a16:creationId xmlns:a16="http://schemas.microsoft.com/office/drawing/2014/main" id="{3EBA43F3-8441-4E1B-AE35-ED420137FF4F}"/>
                          </a:ext>
                        </a:extLst>
                      </p:cNvPr>
                      <p:cNvPicPr/>
                      <p:nvPr/>
                    </p:nvPicPr>
                    <p:blipFill>
                      <a:blip r:embed="rId5"/>
                      <a:stretch>
                        <a:fillRect/>
                      </a:stretch>
                    </p:blipFill>
                    <p:spPr>
                      <a:xfrm>
                        <a:off x="4028916" y="2089984"/>
                        <a:ext cx="9144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50C3547-A615-4191-935D-583287866B22}"/>
              </a:ext>
              <a:ext uri="{C183D7F6-B498-43B3-948B-1728B52AA6E4}">
                <adec:decorative xmlns:adec="http://schemas.microsoft.com/office/drawing/2017/decorative" val="1"/>
              </a:ext>
            </a:extLst>
          </p:cNvPr>
          <p:cNvSpPr>
            <a:spLocks noGrp="1"/>
          </p:cNvSpPr>
          <p:nvPr>
            <p:ph sz="quarter" idx="15"/>
          </p:nvPr>
        </p:nvSpPr>
        <p:spPr>
          <a:xfrm>
            <a:off x="5043408" y="2057400"/>
            <a:ext cx="609600" cy="304800"/>
          </a:xfrm>
        </p:spPr>
        <p:txBody>
          <a:bodyPr/>
          <a:lstStyle/>
          <a:p>
            <a:pPr marL="0" indent="0">
              <a:buNone/>
            </a:pPr>
            <a:r>
              <a:rPr lang="en-US" sz="2400" dirty="0"/>
              <a:t>The</a:t>
            </a:r>
          </a:p>
        </p:txBody>
      </p:sp>
      <p:graphicFrame>
        <p:nvGraphicFramePr>
          <p:cNvPr id="10" name="Object 9" descr="M n O sub 2 ">
            <a:extLst>
              <a:ext uri="{FF2B5EF4-FFF2-40B4-BE49-F238E27FC236}">
                <a16:creationId xmlns:a16="http://schemas.microsoft.com/office/drawing/2014/main" id="{627BA07B-21C5-409A-BE44-7A0F068EA3AC}"/>
              </a:ext>
            </a:extLst>
          </p:cNvPr>
          <p:cNvGraphicFramePr>
            <a:graphicFrameLocks noChangeAspect="1"/>
          </p:cNvGraphicFramePr>
          <p:nvPr/>
        </p:nvGraphicFramePr>
        <p:xfrm>
          <a:off x="5672812" y="2088396"/>
          <a:ext cx="787400" cy="381000"/>
        </p:xfrm>
        <a:graphic>
          <a:graphicData uri="http://schemas.openxmlformats.org/presentationml/2006/ole">
            <mc:AlternateContent xmlns:mc="http://schemas.openxmlformats.org/markup-compatibility/2006">
              <mc:Choice xmlns:v="urn:schemas-microsoft-com:vml" Requires="v">
                <p:oleObj name="Equation" r:id="rId6" imgW="787320" imgH="380880" progId="Equation.DSMT4">
                  <p:embed/>
                </p:oleObj>
              </mc:Choice>
              <mc:Fallback>
                <p:oleObj name="Equation" r:id="rId6" imgW="787320" imgH="380880" progId="Equation.DSMT4">
                  <p:embed/>
                  <p:pic>
                    <p:nvPicPr>
                      <p:cNvPr id="10" name="Object 9" descr="M n O sub 2 ">
                        <a:extLst>
                          <a:ext uri="{FF2B5EF4-FFF2-40B4-BE49-F238E27FC236}">
                            <a16:creationId xmlns:a16="http://schemas.microsoft.com/office/drawing/2014/main" id="{627BA07B-21C5-409A-BE44-7A0F068EA3AC}"/>
                          </a:ext>
                        </a:extLst>
                      </p:cNvPr>
                      <p:cNvPicPr/>
                      <p:nvPr/>
                    </p:nvPicPr>
                    <p:blipFill>
                      <a:blip r:embed="rId7"/>
                      <a:stretch>
                        <a:fillRect/>
                      </a:stretch>
                    </p:blipFill>
                    <p:spPr>
                      <a:xfrm>
                        <a:off x="5672812" y="2088396"/>
                        <a:ext cx="7874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04A9D05-878D-4830-B705-8048A9F7F921}"/>
              </a:ext>
              <a:ext uri="{C183D7F6-B498-43B3-948B-1728B52AA6E4}">
                <adec:decorative xmlns:adec="http://schemas.microsoft.com/office/drawing/2017/decorative" val="1"/>
              </a:ext>
            </a:extLst>
          </p:cNvPr>
          <p:cNvSpPr>
            <a:spLocks noGrp="1"/>
          </p:cNvSpPr>
          <p:nvPr>
            <p:ph sz="quarter" idx="16"/>
          </p:nvPr>
        </p:nvSpPr>
        <p:spPr>
          <a:xfrm>
            <a:off x="6537702" y="2064961"/>
            <a:ext cx="1524000" cy="434141"/>
          </a:xfrm>
        </p:spPr>
        <p:txBody>
          <a:bodyPr/>
          <a:lstStyle/>
          <a:p>
            <a:pPr marL="0" indent="0">
              <a:buNone/>
            </a:pPr>
            <a:r>
              <a:rPr lang="en-US" sz="2400" dirty="0"/>
              <a:t>reduced to</a:t>
            </a:r>
          </a:p>
        </p:txBody>
      </p:sp>
      <p:graphicFrame>
        <p:nvGraphicFramePr>
          <p:cNvPr id="11" name="Object 10" descr="M n sub 2 O sub 3.">
            <a:extLst>
              <a:ext uri="{FF2B5EF4-FFF2-40B4-BE49-F238E27FC236}">
                <a16:creationId xmlns:a16="http://schemas.microsoft.com/office/drawing/2014/main" id="{88601430-6972-4631-92E1-DF32031D2650}"/>
              </a:ext>
            </a:extLst>
          </p:cNvPr>
          <p:cNvGraphicFramePr>
            <a:graphicFrameLocks noChangeAspect="1"/>
          </p:cNvGraphicFramePr>
          <p:nvPr/>
        </p:nvGraphicFramePr>
        <p:xfrm>
          <a:off x="697210" y="2498348"/>
          <a:ext cx="977900" cy="381000"/>
        </p:xfrm>
        <a:graphic>
          <a:graphicData uri="http://schemas.openxmlformats.org/presentationml/2006/ole">
            <mc:AlternateContent xmlns:mc="http://schemas.openxmlformats.org/markup-compatibility/2006">
              <mc:Choice xmlns:v="urn:schemas-microsoft-com:vml" Requires="v">
                <p:oleObj name="Equation" r:id="rId8" imgW="977760" imgH="380880" progId="Equation.DSMT4">
                  <p:embed/>
                </p:oleObj>
              </mc:Choice>
              <mc:Fallback>
                <p:oleObj name="Equation" r:id="rId8" imgW="977760" imgH="380880" progId="Equation.DSMT4">
                  <p:embed/>
                  <p:pic>
                    <p:nvPicPr>
                      <p:cNvPr id="11" name="Object 10" descr="M n sub 2 O sub 3.">
                        <a:extLst>
                          <a:ext uri="{FF2B5EF4-FFF2-40B4-BE49-F238E27FC236}">
                            <a16:creationId xmlns:a16="http://schemas.microsoft.com/office/drawing/2014/main" id="{88601430-6972-4631-92E1-DF32031D2650}"/>
                          </a:ext>
                        </a:extLst>
                      </p:cNvPr>
                      <p:cNvPicPr/>
                      <p:nvPr/>
                    </p:nvPicPr>
                    <p:blipFill>
                      <a:blip r:embed="rId9"/>
                      <a:stretch>
                        <a:fillRect/>
                      </a:stretch>
                    </p:blipFill>
                    <p:spPr>
                      <a:xfrm>
                        <a:off x="697210" y="2498348"/>
                        <a:ext cx="977900" cy="381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8365796-D6DA-471A-AFEA-FCEB4740C166}"/>
              </a:ext>
            </a:extLst>
          </p:cNvPr>
          <p:cNvSpPr>
            <a:spLocks noGrp="1"/>
          </p:cNvSpPr>
          <p:nvPr>
            <p:ph sz="quarter" idx="17"/>
          </p:nvPr>
        </p:nvSpPr>
        <p:spPr>
          <a:xfrm>
            <a:off x="457200" y="2971800"/>
            <a:ext cx="8263719" cy="1752600"/>
          </a:xfrm>
        </p:spPr>
        <p:txBody>
          <a:bodyPr/>
          <a:lstStyle/>
          <a:p>
            <a:pPr>
              <a:defRPr/>
            </a:pPr>
            <a:r>
              <a:rPr lang="en-US" sz="2400" dirty="0"/>
              <a:t>These two half-reactions produce a voltage of about 1.5 volts. </a:t>
            </a:r>
          </a:p>
          <a:p>
            <a:pPr>
              <a:defRPr/>
            </a:pPr>
            <a:r>
              <a:rPr lang="en-US" sz="2400" dirty="0"/>
              <a:t>Two or more of these batteries can be connected in series to produce higher voltages.</a:t>
            </a:r>
          </a:p>
        </p:txBody>
      </p:sp>
    </p:spTree>
    <p:extLst>
      <p:ext uri="{BB962C8B-B14F-4D97-AF65-F5344CB8AC3E}">
        <p14:creationId xmlns:p14="http://schemas.microsoft.com/office/powerpoint/2010/main" val="1644072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FB01-679C-498E-8299-436EE3F3D41B}"/>
              </a:ext>
            </a:extLst>
          </p:cNvPr>
          <p:cNvSpPr>
            <a:spLocks noGrp="1"/>
          </p:cNvSpPr>
          <p:nvPr>
            <p:ph type="title"/>
          </p:nvPr>
        </p:nvSpPr>
        <p:spPr/>
        <p:txBody>
          <a:bodyPr/>
          <a:lstStyle/>
          <a:p>
            <a:r>
              <a:rPr lang="en-US" altLang="en-US" dirty="0">
                <a:solidFill>
                  <a:schemeClr val="bg2"/>
                </a:solidFill>
              </a:rPr>
              <a:t>The Batteries in Most Automobiles Are Lead-Acid Storage Batteries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6C83751A-C07C-40F9-B497-527E54783090}"/>
              </a:ext>
            </a:extLst>
          </p:cNvPr>
          <p:cNvSpPr>
            <a:spLocks noGrp="1"/>
          </p:cNvSpPr>
          <p:nvPr>
            <p:ph idx="1"/>
          </p:nvPr>
        </p:nvSpPr>
        <p:spPr>
          <a:xfrm>
            <a:off x="457200" y="1568932"/>
            <a:ext cx="4495800" cy="4374668"/>
          </a:xfrm>
        </p:spPr>
        <p:txBody>
          <a:bodyPr/>
          <a:lstStyle/>
          <a:p>
            <a:pPr marL="0" indent="0">
              <a:buNone/>
            </a:pPr>
            <a:r>
              <a:rPr lang="en-US" altLang="en-US" sz="2600" dirty="0">
                <a:ea typeface="ヒラギノ角ゴ Pro W3" charset="-128"/>
              </a:rPr>
              <a:t>Six cells producing 2 volts each are connected in series for a total of 12 volts.</a:t>
            </a:r>
          </a:p>
        </p:txBody>
      </p:sp>
      <p:pic>
        <p:nvPicPr>
          <p:cNvPr id="8" name="Content Placeholder 7" descr="A lead-acid storage battery is a brick-shaped object with an anode, minus, lead grid packed with porous lead, and a cathode, plus, lead grid packed with P b O subscript 2. It also contains electrolyte: a 30 percent solution of sulfuric acid.">
            <a:extLst>
              <a:ext uri="{FF2B5EF4-FFF2-40B4-BE49-F238E27FC236}">
                <a16:creationId xmlns:a16="http://schemas.microsoft.com/office/drawing/2014/main" id="{ADD61733-FB36-43CA-996C-6985E72DDC93}"/>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b="2224"/>
          <a:stretch/>
        </p:blipFill>
        <p:spPr>
          <a:xfrm>
            <a:off x="5943600" y="1986044"/>
            <a:ext cx="2472576" cy="4191000"/>
          </a:xfrm>
          <a:prstGeom prst="rect">
            <a:avLst/>
          </a:prstGeom>
        </p:spPr>
      </p:pic>
    </p:spTree>
    <p:extLst>
      <p:ext uri="{BB962C8B-B14F-4D97-AF65-F5344CB8AC3E}">
        <p14:creationId xmlns:p14="http://schemas.microsoft.com/office/powerpoint/2010/main" val="3773695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2CEE-F777-4149-81DC-2829889192FE}"/>
              </a:ext>
            </a:extLst>
          </p:cNvPr>
          <p:cNvSpPr>
            <a:spLocks noGrp="1"/>
          </p:cNvSpPr>
          <p:nvPr>
            <p:ph type="title"/>
          </p:nvPr>
        </p:nvSpPr>
        <p:spPr/>
        <p:txBody>
          <a:bodyPr/>
          <a:lstStyle/>
          <a:p>
            <a:r>
              <a:rPr lang="en-US" dirty="0"/>
              <a:t>The Batteries in Most Automobiles Are Lead-Acid Storage Batteries </a:t>
            </a:r>
            <a:r>
              <a:rPr lang="en-US" sz="2000" b="0" dirty="0"/>
              <a:t>(2 of 2)</a:t>
            </a:r>
          </a:p>
        </p:txBody>
      </p:sp>
      <p:sp>
        <p:nvSpPr>
          <p:cNvPr id="3" name="Content Placeholder 2">
            <a:extLst>
              <a:ext uri="{FF2B5EF4-FFF2-40B4-BE49-F238E27FC236}">
                <a16:creationId xmlns:a16="http://schemas.microsoft.com/office/drawing/2014/main" id="{7B5FA190-3A38-4E06-941B-53FEE8DF5887}"/>
              </a:ext>
            </a:extLst>
          </p:cNvPr>
          <p:cNvSpPr>
            <a:spLocks noGrp="1"/>
          </p:cNvSpPr>
          <p:nvPr>
            <p:ph idx="1"/>
          </p:nvPr>
        </p:nvSpPr>
        <p:spPr>
          <a:xfrm>
            <a:off x="457200" y="1600201"/>
            <a:ext cx="4572000" cy="457199"/>
          </a:xfrm>
        </p:spPr>
        <p:txBody>
          <a:bodyPr/>
          <a:lstStyle/>
          <a:p>
            <a:pPr marL="0" indent="0">
              <a:buNone/>
            </a:pPr>
            <a:r>
              <a:rPr lang="en-US" altLang="en-US" sz="2600" dirty="0">
                <a:ea typeface="ヒラギノ角ゴ Pro W3" charset="-128"/>
              </a:rPr>
              <a:t>Oxidation occurs at the anode:</a:t>
            </a:r>
            <a:endParaRPr lang="en-US" sz="2600" dirty="0"/>
          </a:p>
        </p:txBody>
      </p:sp>
      <p:graphicFrame>
        <p:nvGraphicFramePr>
          <p:cNvPr id="5" name="Object 4" descr="P b, solid, + S O sub 4 to the super 2 minus, aqueous, yields P b S O sub 4, solid + 2 e minus. ">
            <a:extLst>
              <a:ext uri="{FF2B5EF4-FFF2-40B4-BE49-F238E27FC236}">
                <a16:creationId xmlns:a16="http://schemas.microsoft.com/office/drawing/2014/main" id="{37CBEAFB-0085-4528-B2F7-DE943D9F18DD}"/>
              </a:ext>
            </a:extLst>
          </p:cNvPr>
          <p:cNvGraphicFramePr>
            <a:graphicFrameLocks noChangeAspect="1"/>
          </p:cNvGraphicFramePr>
          <p:nvPr>
            <p:extLst>
              <p:ext uri="{D42A27DB-BD31-4B8C-83A1-F6EECF244321}">
                <p14:modId xmlns:p14="http://schemas.microsoft.com/office/powerpoint/2010/main" val="418962521"/>
              </p:ext>
            </p:extLst>
          </p:nvPr>
        </p:nvGraphicFramePr>
        <p:xfrm>
          <a:off x="1965702" y="2279650"/>
          <a:ext cx="5219700" cy="444500"/>
        </p:xfrm>
        <a:graphic>
          <a:graphicData uri="http://schemas.openxmlformats.org/presentationml/2006/ole">
            <mc:AlternateContent xmlns:mc="http://schemas.openxmlformats.org/markup-compatibility/2006">
              <mc:Choice xmlns:v="urn:schemas-microsoft-com:vml" Requires="v">
                <p:oleObj name="Equation" r:id="rId2" imgW="5219640" imgH="444240" progId="Equation.DSMT4">
                  <p:embed/>
                </p:oleObj>
              </mc:Choice>
              <mc:Fallback>
                <p:oleObj name="Equation" r:id="rId2" imgW="5219640" imgH="444240" progId="Equation.DSMT4">
                  <p:embed/>
                  <p:pic>
                    <p:nvPicPr>
                      <p:cNvPr id="5" name="Object 4" descr="P b, solid, + S O sub 4 to the super 2 minus, aqueous, yields P b S O sub 4, solid + 2 e minus. ">
                        <a:extLst>
                          <a:ext uri="{FF2B5EF4-FFF2-40B4-BE49-F238E27FC236}">
                            <a16:creationId xmlns:a16="http://schemas.microsoft.com/office/drawing/2014/main" id="{37CBEAFB-0085-4528-B2F7-DE943D9F18DD}"/>
                          </a:ext>
                        </a:extLst>
                      </p:cNvPr>
                      <p:cNvPicPr/>
                      <p:nvPr/>
                    </p:nvPicPr>
                    <p:blipFill>
                      <a:blip r:embed="rId3"/>
                      <a:stretch>
                        <a:fillRect/>
                      </a:stretch>
                    </p:blipFill>
                    <p:spPr>
                      <a:xfrm>
                        <a:off x="1965702" y="2279650"/>
                        <a:ext cx="5219700" cy="444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731B4B1-F75C-4131-963B-485425432007}"/>
              </a:ext>
            </a:extLst>
          </p:cNvPr>
          <p:cNvSpPr>
            <a:spLocks noGrp="1"/>
          </p:cNvSpPr>
          <p:nvPr>
            <p:ph sz="quarter" idx="13"/>
          </p:nvPr>
        </p:nvSpPr>
        <p:spPr>
          <a:xfrm>
            <a:off x="457200" y="3124200"/>
            <a:ext cx="4953000" cy="457200"/>
          </a:xfrm>
        </p:spPr>
        <p:txBody>
          <a:bodyPr/>
          <a:lstStyle/>
          <a:p>
            <a:pPr marL="0" indent="0">
              <a:buNone/>
            </a:pPr>
            <a:r>
              <a:rPr lang="en-US" altLang="en-US" sz="2600" dirty="0">
                <a:ea typeface="ヒラギノ角ゴ Pro W3" charset="-128"/>
              </a:rPr>
              <a:t>Reduction occurs at the cathode:</a:t>
            </a:r>
            <a:endParaRPr lang="en-US" sz="2600" dirty="0"/>
          </a:p>
        </p:txBody>
      </p:sp>
      <p:graphicFrame>
        <p:nvGraphicFramePr>
          <p:cNvPr id="6" name="Object 5" descr="P b O sub 2, solid, + 4 H +, aqueous, + S O 4, 2 minus, aqueous, + 2 e minus yields P B S O sub 4, solid, + 2 H sub 2 O, liquid. ">
            <a:extLst>
              <a:ext uri="{FF2B5EF4-FFF2-40B4-BE49-F238E27FC236}">
                <a16:creationId xmlns:a16="http://schemas.microsoft.com/office/drawing/2014/main" id="{26534FDE-69F7-4C94-B18C-E5300D9C85D1}"/>
              </a:ext>
            </a:extLst>
          </p:cNvPr>
          <p:cNvGraphicFramePr>
            <a:graphicFrameLocks noChangeAspect="1"/>
          </p:cNvGraphicFramePr>
          <p:nvPr>
            <p:extLst>
              <p:ext uri="{D42A27DB-BD31-4B8C-83A1-F6EECF244321}">
                <p14:modId xmlns:p14="http://schemas.microsoft.com/office/powerpoint/2010/main" val="2240883279"/>
              </p:ext>
            </p:extLst>
          </p:nvPr>
        </p:nvGraphicFramePr>
        <p:xfrm>
          <a:off x="1168400" y="3886200"/>
          <a:ext cx="6807200" cy="444500"/>
        </p:xfrm>
        <a:graphic>
          <a:graphicData uri="http://schemas.openxmlformats.org/presentationml/2006/ole">
            <mc:AlternateContent xmlns:mc="http://schemas.openxmlformats.org/markup-compatibility/2006">
              <mc:Choice xmlns:v="urn:schemas-microsoft-com:vml" Requires="v">
                <p:oleObj name="Equation" r:id="rId4" imgW="6806880" imgH="444240" progId="Equation.DSMT4">
                  <p:embed/>
                </p:oleObj>
              </mc:Choice>
              <mc:Fallback>
                <p:oleObj name="Equation" r:id="rId4" imgW="6806880" imgH="444240" progId="Equation.DSMT4">
                  <p:embed/>
                  <p:pic>
                    <p:nvPicPr>
                      <p:cNvPr id="6" name="Object 5" descr="P b O 2, solid, + 4 H +, aqueous, + S O 4, 2 minus, aqueous, + 2 e minus yields P B S O 4, solid, + 2 H 2 O, liquid. ">
                        <a:extLst>
                          <a:ext uri="{FF2B5EF4-FFF2-40B4-BE49-F238E27FC236}">
                            <a16:creationId xmlns:a16="http://schemas.microsoft.com/office/drawing/2014/main" id="{26534FDE-69F7-4C94-B18C-E5300D9C85D1}"/>
                          </a:ext>
                        </a:extLst>
                      </p:cNvPr>
                      <p:cNvPicPr/>
                      <p:nvPr/>
                    </p:nvPicPr>
                    <p:blipFill>
                      <a:blip r:embed="rId5"/>
                      <a:stretch>
                        <a:fillRect/>
                      </a:stretch>
                    </p:blipFill>
                    <p:spPr>
                      <a:xfrm>
                        <a:off x="1168400" y="3886200"/>
                        <a:ext cx="6807200" cy="444500"/>
                      </a:xfrm>
                      <a:prstGeom prst="rect">
                        <a:avLst/>
                      </a:prstGeom>
                    </p:spPr>
                  </p:pic>
                </p:oleObj>
              </mc:Fallback>
            </mc:AlternateContent>
          </a:graphicData>
        </a:graphic>
      </p:graphicFrame>
    </p:spTree>
    <p:extLst>
      <p:ext uri="{BB962C8B-B14F-4D97-AF65-F5344CB8AC3E}">
        <p14:creationId xmlns:p14="http://schemas.microsoft.com/office/powerpoint/2010/main" val="130278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EA3C-8552-427D-B8E9-6A7D2433774D}"/>
              </a:ext>
            </a:extLst>
          </p:cNvPr>
          <p:cNvSpPr>
            <a:spLocks noGrp="1"/>
          </p:cNvSpPr>
          <p:nvPr>
            <p:ph type="title"/>
          </p:nvPr>
        </p:nvSpPr>
        <p:spPr>
          <a:xfrm>
            <a:off x="457200" y="224997"/>
            <a:ext cx="8229600" cy="1097280"/>
          </a:xfrm>
        </p:spPr>
        <p:txBody>
          <a:bodyPr/>
          <a:lstStyle/>
          <a:p>
            <a:r>
              <a:rPr lang="en-US" altLang="en-US" dirty="0">
                <a:solidFill>
                  <a:schemeClr val="bg2"/>
                </a:solidFill>
              </a:rPr>
              <a:t>Fuel Cell Technology</a:t>
            </a:r>
            <a:r>
              <a:rPr lang="en-US" altLang="en-US" sz="3600" b="0" dirty="0">
                <a:solidFill>
                  <a:schemeClr val="bg2"/>
                </a:solidFill>
              </a:rPr>
              <a:t> </a:t>
            </a:r>
            <a:r>
              <a:rPr lang="en-US" altLang="en-US" sz="2000" b="0" dirty="0">
                <a:solidFill>
                  <a:schemeClr val="bg2"/>
                </a:solidFill>
              </a:rPr>
              <a:t>(3 of 3)</a:t>
            </a:r>
            <a:endParaRPr lang="en-US" sz="2000" b="0" dirty="0">
              <a:solidFill>
                <a:schemeClr val="bg2"/>
              </a:solidFill>
            </a:endParaRPr>
          </a:p>
        </p:txBody>
      </p:sp>
      <p:sp>
        <p:nvSpPr>
          <p:cNvPr id="3" name="Content Placeholder 2">
            <a:extLst>
              <a:ext uri="{FF2B5EF4-FFF2-40B4-BE49-F238E27FC236}">
                <a16:creationId xmlns:a16="http://schemas.microsoft.com/office/drawing/2014/main" id="{7A2A7369-4699-439A-9B16-BA785A22DDD9}"/>
              </a:ext>
            </a:extLst>
          </p:cNvPr>
          <p:cNvSpPr>
            <a:spLocks noGrp="1"/>
          </p:cNvSpPr>
          <p:nvPr>
            <p:ph idx="1"/>
          </p:nvPr>
        </p:nvSpPr>
        <p:spPr>
          <a:xfrm>
            <a:off x="457200" y="1600200"/>
            <a:ext cx="8229600" cy="4800600"/>
          </a:xfrm>
        </p:spPr>
        <p:txBody>
          <a:bodyPr/>
          <a:lstStyle/>
          <a:p>
            <a:r>
              <a:rPr lang="en-US" altLang="en-US" sz="2600" dirty="0">
                <a:ea typeface="ヒラギノ角ゴ Pro W3" charset="-128"/>
              </a:rPr>
              <a:t>In a hydrogen–oxygen fuel cell, the hydrogen and oxygen are separated, forcing the electrons to move through an external wire to get from hydrogen to oxygen.</a:t>
            </a:r>
          </a:p>
          <a:p>
            <a:r>
              <a:rPr lang="en-US" altLang="en-US" sz="2600" dirty="0">
                <a:ea typeface="ヒラギノ角ゴ Pro W3" charset="-128"/>
              </a:rPr>
              <a:t>These moving electrons constitute an electrical current, which is used to power the electric motor of a fuel-cell vehicle.</a:t>
            </a:r>
          </a:p>
          <a:p>
            <a:r>
              <a:rPr lang="en-US" altLang="en-US" sz="2600" dirty="0">
                <a:ea typeface="ヒラギノ角ゴ Pro W3" charset="-128"/>
              </a:rPr>
              <a:t>Fuel cells use the electron-gaining tendency of oxygen and the electron-losing tendency of hydrogen to force electrons to move through a wire, creating the electricity that powers the car.</a:t>
            </a:r>
            <a:endParaRPr lang="en-US" sz="2600" dirty="0"/>
          </a:p>
        </p:txBody>
      </p:sp>
    </p:spTree>
    <p:extLst>
      <p:ext uri="{BB962C8B-B14F-4D97-AF65-F5344CB8AC3E}">
        <p14:creationId xmlns:p14="http://schemas.microsoft.com/office/powerpoint/2010/main" val="1523887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ltLang="en-US" sz="3400" dirty="0">
                <a:solidFill>
                  <a:schemeClr val="bg2"/>
                </a:solidFill>
                <a:latin typeface="+mj-lt"/>
              </a:rPr>
              <a:t>Lead-Acid Storage Battery </a:t>
            </a:r>
            <a:r>
              <a:rPr lang="en-US" altLang="en-US" sz="2000" b="0" dirty="0">
                <a:solidFill>
                  <a:schemeClr val="bg2"/>
                </a:solidFill>
                <a:latin typeface="+mj-lt"/>
              </a:rPr>
              <a:t>(1 of 2)</a:t>
            </a:r>
            <a:endParaRPr lang="en-US" sz="2000" b="0" dirty="0">
              <a:latin typeface="+mj-lt"/>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600200"/>
            <a:ext cx="8229600" cy="457199"/>
          </a:xfrm>
        </p:spPr>
        <p:txBody>
          <a:bodyPr/>
          <a:lstStyle/>
          <a:p>
            <a:pPr marL="256032" indent="-256032">
              <a:buFont typeface="Arial" panose="020B0604020202020204" pitchFamily="34" charset="0"/>
              <a:buChar char="•"/>
            </a:pPr>
            <a:r>
              <a:rPr lang="en-US" sz="2600" dirty="0"/>
              <a:t>Both the anode and the cathode are immersed in</a:t>
            </a:r>
          </a:p>
        </p:txBody>
      </p:sp>
      <p:sp>
        <p:nvSpPr>
          <p:cNvPr id="4" name="Content Placeholder 3">
            <a:extLst>
              <a:ext uri="{C183D7F6-B498-43B3-948B-1728B52AA6E4}">
                <adec:decorative xmlns:adec="http://schemas.microsoft.com/office/drawing/2017/decorative" val="1"/>
              </a:ext>
            </a:extLst>
          </p:cNvPr>
          <p:cNvSpPr>
            <a:spLocks noGrp="1"/>
          </p:cNvSpPr>
          <p:nvPr>
            <p:ph sz="quarter" idx="13"/>
          </p:nvPr>
        </p:nvSpPr>
        <p:spPr>
          <a:xfrm>
            <a:off x="701298" y="2057400"/>
            <a:ext cx="1913565" cy="457200"/>
          </a:xfrm>
        </p:spPr>
        <p:txBody>
          <a:bodyPr/>
          <a:lstStyle/>
          <a:p>
            <a:r>
              <a:rPr lang="en-US" sz="2600" dirty="0"/>
              <a:t>sulfuric acid,</a:t>
            </a:r>
          </a:p>
        </p:txBody>
      </p:sp>
      <p:graphicFrame>
        <p:nvGraphicFramePr>
          <p:cNvPr id="14" name="Object 13" descr="H sub 2 SO sub 4.">
            <a:extLst>
              <a:ext uri="{FF2B5EF4-FFF2-40B4-BE49-F238E27FC236}">
                <a16:creationId xmlns:a16="http://schemas.microsoft.com/office/drawing/2014/main" id="{F6C71C25-690A-4EBD-8A1B-5A3A549FFFA9}"/>
              </a:ext>
            </a:extLst>
          </p:cNvPr>
          <p:cNvGraphicFramePr>
            <a:graphicFrameLocks noChangeAspect="1"/>
          </p:cNvGraphicFramePr>
          <p:nvPr/>
        </p:nvGraphicFramePr>
        <p:xfrm>
          <a:off x="2619542" y="2108029"/>
          <a:ext cx="1054100" cy="393700"/>
        </p:xfrm>
        <a:graphic>
          <a:graphicData uri="http://schemas.openxmlformats.org/presentationml/2006/ole">
            <mc:AlternateContent xmlns:mc="http://schemas.openxmlformats.org/markup-compatibility/2006">
              <mc:Choice xmlns:v="urn:schemas-microsoft-com:vml" Requires="v">
                <p:oleObj name="Equation" r:id="rId2" imgW="1054080" imgH="393480" progId="Equation.DSMT4">
                  <p:embed/>
                </p:oleObj>
              </mc:Choice>
              <mc:Fallback>
                <p:oleObj name="Equation" r:id="rId2" imgW="1054080" imgH="393480" progId="Equation.DSMT4">
                  <p:embed/>
                  <p:pic>
                    <p:nvPicPr>
                      <p:cNvPr id="14" name="Object 13" descr="H sub 2 SO sub 4.">
                        <a:extLst>
                          <a:ext uri="{FF2B5EF4-FFF2-40B4-BE49-F238E27FC236}">
                            <a16:creationId xmlns:a16="http://schemas.microsoft.com/office/drawing/2014/main" id="{F6C71C25-690A-4EBD-8A1B-5A3A549FFFA9}"/>
                          </a:ext>
                        </a:extLst>
                      </p:cNvPr>
                      <p:cNvPicPr/>
                      <p:nvPr/>
                    </p:nvPicPr>
                    <p:blipFill>
                      <a:blip r:embed="rId3"/>
                      <a:stretch>
                        <a:fillRect/>
                      </a:stretch>
                    </p:blipFill>
                    <p:spPr>
                      <a:xfrm>
                        <a:off x="2619542" y="2108029"/>
                        <a:ext cx="1054100" cy="393700"/>
                      </a:xfrm>
                      <a:prstGeom prst="rect">
                        <a:avLst/>
                      </a:prstGeom>
                    </p:spPr>
                  </p:pic>
                </p:oleObj>
              </mc:Fallback>
            </mc:AlternateContent>
          </a:graphicData>
        </a:graphic>
      </p:graphicFrame>
      <p:sp>
        <p:nvSpPr>
          <p:cNvPr id="5" name="Content Placeholder 4">
            <a:extLst>
              <a:ext uri="{C183D7F6-B498-43B3-948B-1728B52AA6E4}">
                <adec:decorative xmlns:adec="http://schemas.microsoft.com/office/drawing/2017/decorative" val="1"/>
              </a:ext>
            </a:extLst>
          </p:cNvPr>
          <p:cNvSpPr>
            <a:spLocks noGrp="1"/>
          </p:cNvSpPr>
          <p:nvPr>
            <p:ph sz="quarter" idx="14"/>
          </p:nvPr>
        </p:nvSpPr>
        <p:spPr>
          <a:xfrm>
            <a:off x="457200" y="2590800"/>
            <a:ext cx="8229600" cy="838200"/>
          </a:xfrm>
        </p:spPr>
        <p:txBody>
          <a:bodyPr/>
          <a:lstStyle/>
          <a:p>
            <a:pPr marL="256032" indent="-256032">
              <a:buFont typeface="Arial" panose="020B0604020202020204" pitchFamily="34" charset="0"/>
              <a:buChar char="•"/>
            </a:pPr>
            <a:r>
              <a:rPr lang="en-US" sz="2600" dirty="0"/>
              <a:t>As electrical current is drawn from the battery, both the anode and the cathode become coated with</a:t>
            </a:r>
          </a:p>
        </p:txBody>
      </p:sp>
      <p:graphicFrame>
        <p:nvGraphicFramePr>
          <p:cNvPr id="15" name="Object 14" descr="P B S O sub 4, solid.">
            <a:extLst>
              <a:ext uri="{FF2B5EF4-FFF2-40B4-BE49-F238E27FC236}">
                <a16:creationId xmlns:a16="http://schemas.microsoft.com/office/drawing/2014/main" id="{76C3E4B2-6307-4C3C-874F-DB48F0E2BA68}"/>
              </a:ext>
            </a:extLst>
          </p:cNvPr>
          <p:cNvGraphicFramePr>
            <a:graphicFrameLocks noChangeAspect="1"/>
          </p:cNvGraphicFramePr>
          <p:nvPr/>
        </p:nvGraphicFramePr>
        <p:xfrm>
          <a:off x="670302" y="3430290"/>
          <a:ext cx="1612900" cy="469900"/>
        </p:xfrm>
        <a:graphic>
          <a:graphicData uri="http://schemas.openxmlformats.org/presentationml/2006/ole">
            <mc:AlternateContent xmlns:mc="http://schemas.openxmlformats.org/markup-compatibility/2006">
              <mc:Choice xmlns:v="urn:schemas-microsoft-com:vml" Requires="v">
                <p:oleObj name="Equation" r:id="rId4" imgW="1612800" imgH="469800" progId="Equation.DSMT4">
                  <p:embed/>
                </p:oleObj>
              </mc:Choice>
              <mc:Fallback>
                <p:oleObj name="Equation" r:id="rId4" imgW="1612800" imgH="469800" progId="Equation.DSMT4">
                  <p:embed/>
                  <p:pic>
                    <p:nvPicPr>
                      <p:cNvPr id="15" name="Object 14" descr="P B S O sub 4, solid.">
                        <a:extLst>
                          <a:ext uri="{FF2B5EF4-FFF2-40B4-BE49-F238E27FC236}">
                            <a16:creationId xmlns:a16="http://schemas.microsoft.com/office/drawing/2014/main" id="{76C3E4B2-6307-4C3C-874F-DB48F0E2BA68}"/>
                          </a:ext>
                        </a:extLst>
                      </p:cNvPr>
                      <p:cNvPicPr/>
                      <p:nvPr/>
                    </p:nvPicPr>
                    <p:blipFill>
                      <a:blip r:embed="rId5"/>
                      <a:stretch>
                        <a:fillRect/>
                      </a:stretch>
                    </p:blipFill>
                    <p:spPr>
                      <a:xfrm>
                        <a:off x="670302" y="3430290"/>
                        <a:ext cx="1612900" cy="469900"/>
                      </a:xfrm>
                      <a:prstGeom prst="rect">
                        <a:avLst/>
                      </a:prstGeom>
                    </p:spPr>
                  </p:pic>
                </p:oleObj>
              </mc:Fallback>
            </mc:AlternateContent>
          </a:graphicData>
        </a:graphic>
      </p:graphicFrame>
      <p:sp>
        <p:nvSpPr>
          <p:cNvPr id="6" name="Content Placeholder 5">
            <a:extLst>
              <a:ext uri="{C183D7F6-B498-43B3-948B-1728B52AA6E4}">
                <adec:decorative xmlns:adec="http://schemas.microsoft.com/office/drawing/2017/decorative" val="1"/>
              </a:ext>
            </a:extLst>
          </p:cNvPr>
          <p:cNvSpPr>
            <a:spLocks noGrp="1"/>
          </p:cNvSpPr>
          <p:nvPr>
            <p:ph sz="quarter" idx="15"/>
          </p:nvPr>
        </p:nvSpPr>
        <p:spPr>
          <a:xfrm>
            <a:off x="457200" y="3962400"/>
            <a:ext cx="8229600" cy="457200"/>
          </a:xfrm>
        </p:spPr>
        <p:txBody>
          <a:bodyPr/>
          <a:lstStyle/>
          <a:p>
            <a:pPr marL="256032" indent="-256032">
              <a:buFont typeface="Arial" panose="020B0604020202020204" pitchFamily="34" charset="0"/>
              <a:buChar char="•"/>
            </a:pPr>
            <a:r>
              <a:rPr lang="en-US" sz="2600" dirty="0"/>
              <a:t>If the battery is run for a long time without recharging,</a:t>
            </a:r>
          </a:p>
        </p:txBody>
      </p:sp>
      <p:sp>
        <p:nvSpPr>
          <p:cNvPr id="7" name="Content Placeholder 6">
            <a:extLst>
              <a:ext uri="{C183D7F6-B498-43B3-948B-1728B52AA6E4}">
                <adec:decorative xmlns:adec="http://schemas.microsoft.com/office/drawing/2017/decorative" val="1"/>
              </a:ext>
            </a:extLst>
          </p:cNvPr>
          <p:cNvSpPr>
            <a:spLocks noGrp="1"/>
          </p:cNvSpPr>
          <p:nvPr>
            <p:ph sz="quarter" idx="16"/>
          </p:nvPr>
        </p:nvSpPr>
        <p:spPr>
          <a:xfrm>
            <a:off x="746502" y="4419600"/>
            <a:ext cx="1447800" cy="388190"/>
          </a:xfrm>
        </p:spPr>
        <p:txBody>
          <a:bodyPr/>
          <a:lstStyle/>
          <a:p>
            <a:r>
              <a:rPr lang="en-US" sz="2600" dirty="0"/>
              <a:t>too much</a:t>
            </a:r>
          </a:p>
        </p:txBody>
      </p:sp>
      <p:graphicFrame>
        <p:nvGraphicFramePr>
          <p:cNvPr id="16" name="Object 15" descr="P B S O sub 4, solid">
            <a:extLst>
              <a:ext uri="{FF2B5EF4-FFF2-40B4-BE49-F238E27FC236}">
                <a16:creationId xmlns:a16="http://schemas.microsoft.com/office/drawing/2014/main" id="{04C64C4F-96E7-4844-898C-1107FF556B32}"/>
              </a:ext>
            </a:extLst>
          </p:cNvPr>
          <p:cNvGraphicFramePr>
            <a:graphicFrameLocks noChangeAspect="1"/>
          </p:cNvGraphicFramePr>
          <p:nvPr/>
        </p:nvGraphicFramePr>
        <p:xfrm>
          <a:off x="2178804" y="4433471"/>
          <a:ext cx="1511300" cy="469900"/>
        </p:xfrm>
        <a:graphic>
          <a:graphicData uri="http://schemas.openxmlformats.org/presentationml/2006/ole">
            <mc:AlternateContent xmlns:mc="http://schemas.openxmlformats.org/markup-compatibility/2006">
              <mc:Choice xmlns:v="urn:schemas-microsoft-com:vml" Requires="v">
                <p:oleObj name="Equation" r:id="rId6" imgW="1511280" imgH="469800" progId="Equation.DSMT4">
                  <p:embed/>
                </p:oleObj>
              </mc:Choice>
              <mc:Fallback>
                <p:oleObj name="Equation" r:id="rId6" imgW="1511280" imgH="469800" progId="Equation.DSMT4">
                  <p:embed/>
                  <p:pic>
                    <p:nvPicPr>
                      <p:cNvPr id="16" name="Object 15" descr="P B S O sub 4, solid">
                        <a:extLst>
                          <a:ext uri="{FF2B5EF4-FFF2-40B4-BE49-F238E27FC236}">
                            <a16:creationId xmlns:a16="http://schemas.microsoft.com/office/drawing/2014/main" id="{04C64C4F-96E7-4844-898C-1107FF556B32}"/>
                          </a:ext>
                        </a:extLst>
                      </p:cNvPr>
                      <p:cNvPicPr/>
                      <p:nvPr/>
                    </p:nvPicPr>
                    <p:blipFill>
                      <a:blip r:embed="rId7"/>
                      <a:stretch>
                        <a:fillRect/>
                      </a:stretch>
                    </p:blipFill>
                    <p:spPr>
                      <a:xfrm>
                        <a:off x="2178804" y="4433471"/>
                        <a:ext cx="1511300" cy="469900"/>
                      </a:xfrm>
                      <a:prstGeom prst="rect">
                        <a:avLst/>
                      </a:prstGeom>
                    </p:spPr>
                  </p:pic>
                </p:oleObj>
              </mc:Fallback>
            </mc:AlternateContent>
          </a:graphicData>
        </a:graphic>
      </p:graphicFrame>
      <p:sp>
        <p:nvSpPr>
          <p:cNvPr id="8" name="Content Placeholder 7">
            <a:extLst>
              <a:ext uri="{C183D7F6-B498-43B3-948B-1728B52AA6E4}">
                <adec:decorative xmlns:adec="http://schemas.microsoft.com/office/drawing/2017/decorative" val="1"/>
              </a:ext>
            </a:extLst>
          </p:cNvPr>
          <p:cNvSpPr>
            <a:spLocks noGrp="1"/>
          </p:cNvSpPr>
          <p:nvPr>
            <p:ph sz="quarter" idx="17"/>
          </p:nvPr>
        </p:nvSpPr>
        <p:spPr>
          <a:xfrm>
            <a:off x="3779004" y="4412950"/>
            <a:ext cx="4572000" cy="448352"/>
          </a:xfrm>
        </p:spPr>
        <p:txBody>
          <a:bodyPr/>
          <a:lstStyle/>
          <a:p>
            <a:r>
              <a:rPr lang="en-US" sz="2600" dirty="0"/>
              <a:t>develops and the battery goes</a:t>
            </a:r>
          </a:p>
        </p:txBody>
      </p:sp>
      <p:sp>
        <p:nvSpPr>
          <p:cNvPr id="9" name="Content Placeholder 8">
            <a:extLst>
              <a:ext uri="{C183D7F6-B498-43B3-948B-1728B52AA6E4}">
                <adec:decorative xmlns:adec="http://schemas.microsoft.com/office/drawing/2017/decorative" val="1"/>
              </a:ext>
            </a:extLst>
          </p:cNvPr>
          <p:cNvSpPr>
            <a:spLocks noGrp="1"/>
          </p:cNvSpPr>
          <p:nvPr>
            <p:ph sz="quarter" idx="18"/>
          </p:nvPr>
        </p:nvSpPr>
        <p:spPr>
          <a:xfrm>
            <a:off x="685800" y="4854872"/>
            <a:ext cx="914400" cy="508834"/>
          </a:xfrm>
        </p:spPr>
        <p:txBody>
          <a:bodyPr/>
          <a:lstStyle/>
          <a:p>
            <a:r>
              <a:rPr lang="en-US" sz="2600" dirty="0"/>
              <a:t>dead.</a:t>
            </a:r>
          </a:p>
        </p:txBody>
      </p:sp>
      <p:sp>
        <p:nvSpPr>
          <p:cNvPr id="10" name="Content Placeholder 9"/>
          <p:cNvSpPr>
            <a:spLocks noGrp="1"/>
          </p:cNvSpPr>
          <p:nvPr>
            <p:ph sz="quarter" idx="19"/>
          </p:nvPr>
        </p:nvSpPr>
        <p:spPr>
          <a:xfrm>
            <a:off x="457200" y="5410200"/>
            <a:ext cx="8229600" cy="914400"/>
          </a:xfrm>
        </p:spPr>
        <p:txBody>
          <a:bodyPr/>
          <a:lstStyle/>
          <a:p>
            <a:pPr marL="256032" indent="-256032">
              <a:buFont typeface="Arial" panose="020B0604020202020204" pitchFamily="34" charset="0"/>
              <a:buChar char="•"/>
            </a:pPr>
            <a:r>
              <a:rPr lang="en-US" sz="2600" dirty="0"/>
              <a:t>Running electrical current through it in reverse recharges the battery.</a:t>
            </a:r>
          </a:p>
        </p:txBody>
      </p:sp>
    </p:spTree>
    <p:extLst>
      <p:ext uri="{BB962C8B-B14F-4D97-AF65-F5344CB8AC3E}">
        <p14:creationId xmlns:p14="http://schemas.microsoft.com/office/powerpoint/2010/main" val="934671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B622-3EC1-4E0D-A31B-3B5C91331270}"/>
              </a:ext>
            </a:extLst>
          </p:cNvPr>
          <p:cNvSpPr>
            <a:spLocks noGrp="1"/>
          </p:cNvSpPr>
          <p:nvPr>
            <p:ph type="title"/>
          </p:nvPr>
        </p:nvSpPr>
        <p:spPr/>
        <p:txBody>
          <a:bodyPr/>
          <a:lstStyle/>
          <a:p>
            <a:r>
              <a:rPr lang="en-US" altLang="en-US" dirty="0">
                <a:solidFill>
                  <a:schemeClr val="bg2"/>
                </a:solidFill>
              </a:rPr>
              <a:t>Lead-Acid Storage Battery </a:t>
            </a:r>
            <a:r>
              <a:rPr lang="en-US" altLang="en-US" sz="2000" b="0" dirty="0">
                <a:solidFill>
                  <a:schemeClr val="bg2"/>
                </a:solidFill>
              </a:rPr>
              <a:t>(2 of 2)</a:t>
            </a:r>
            <a:endParaRPr lang="en-US" sz="2000" b="0" dirty="0"/>
          </a:p>
        </p:txBody>
      </p:sp>
      <p:sp>
        <p:nvSpPr>
          <p:cNvPr id="3" name="Content Placeholder 2">
            <a:extLst>
              <a:ext uri="{FF2B5EF4-FFF2-40B4-BE49-F238E27FC236}">
                <a16:creationId xmlns:a16="http://schemas.microsoft.com/office/drawing/2014/main" id="{E1006AB0-90F2-4C0D-881D-8C2CA17A15D6}"/>
              </a:ext>
            </a:extLst>
          </p:cNvPr>
          <p:cNvSpPr>
            <a:spLocks noGrp="1"/>
          </p:cNvSpPr>
          <p:nvPr>
            <p:ph sz="quarter" idx="13"/>
          </p:nvPr>
        </p:nvSpPr>
        <p:spPr>
          <a:xfrm>
            <a:off x="457200" y="1600200"/>
            <a:ext cx="8229600" cy="1447800"/>
          </a:xfrm>
        </p:spPr>
        <p:txBody>
          <a:bodyPr/>
          <a:lstStyle/>
          <a:p>
            <a:pPr>
              <a:defRPr/>
            </a:pPr>
            <a:r>
              <a:rPr lang="en-US" sz="2600" dirty="0"/>
              <a:t>The electrical current has to come from an external source, such as an alternator in a car.</a:t>
            </a:r>
          </a:p>
          <a:p>
            <a:pPr>
              <a:defRPr/>
            </a:pPr>
            <a:r>
              <a:rPr lang="en-US" sz="2600" dirty="0"/>
              <a:t>This current causes the preceding reactions to occur</a:t>
            </a:r>
          </a:p>
        </p:txBody>
      </p:sp>
      <p:sp>
        <p:nvSpPr>
          <p:cNvPr id="4" name="Content Placeholder 3">
            <a:extLst>
              <a:ext uri="{FF2B5EF4-FFF2-40B4-BE49-F238E27FC236}">
                <a16:creationId xmlns:a16="http://schemas.microsoft.com/office/drawing/2014/main" id="{2F483D46-D680-47E6-A60E-12E0DF07A603}"/>
              </a:ext>
            </a:extLst>
          </p:cNvPr>
          <p:cNvSpPr>
            <a:spLocks noGrp="1"/>
          </p:cNvSpPr>
          <p:nvPr>
            <p:ph sz="quarter" idx="14"/>
          </p:nvPr>
        </p:nvSpPr>
        <p:spPr>
          <a:xfrm>
            <a:off x="685800" y="3048000"/>
            <a:ext cx="3733800" cy="457200"/>
          </a:xfrm>
        </p:spPr>
        <p:txBody>
          <a:bodyPr/>
          <a:lstStyle/>
          <a:p>
            <a:pPr marL="0" indent="0">
              <a:buNone/>
            </a:pPr>
            <a:r>
              <a:rPr lang="en-US" sz="2600" dirty="0"/>
              <a:t>in reverse, converting the</a:t>
            </a:r>
          </a:p>
        </p:txBody>
      </p:sp>
      <p:graphicFrame>
        <p:nvGraphicFramePr>
          <p:cNvPr id="8" name="Object 7" descr="P B S O sub 4, solid.">
            <a:extLst>
              <a:ext uri="{FF2B5EF4-FFF2-40B4-BE49-F238E27FC236}">
                <a16:creationId xmlns:a16="http://schemas.microsoft.com/office/drawing/2014/main" id="{92961577-4B35-47ED-BEBF-D751F1250593}"/>
              </a:ext>
            </a:extLst>
          </p:cNvPr>
          <p:cNvGraphicFramePr>
            <a:graphicFrameLocks noChangeAspect="1"/>
          </p:cNvGraphicFramePr>
          <p:nvPr/>
        </p:nvGraphicFramePr>
        <p:xfrm>
          <a:off x="4506021" y="3073433"/>
          <a:ext cx="1409617" cy="438284"/>
        </p:xfrm>
        <a:graphic>
          <a:graphicData uri="http://schemas.openxmlformats.org/presentationml/2006/ole">
            <mc:AlternateContent xmlns:mc="http://schemas.openxmlformats.org/markup-compatibility/2006">
              <mc:Choice xmlns:v="urn:schemas-microsoft-com:vml" Requires="v">
                <p:oleObj name="Equation" r:id="rId2" imgW="1511280" imgH="469800" progId="Equation.DSMT4">
                  <p:embed/>
                </p:oleObj>
              </mc:Choice>
              <mc:Fallback>
                <p:oleObj name="Equation" r:id="rId2" imgW="1511280" imgH="469800" progId="Equation.DSMT4">
                  <p:embed/>
                  <p:pic>
                    <p:nvPicPr>
                      <p:cNvPr id="8" name="Object 7" descr="P B S O sub 4, solid.">
                        <a:extLst>
                          <a:ext uri="{FF2B5EF4-FFF2-40B4-BE49-F238E27FC236}">
                            <a16:creationId xmlns:a16="http://schemas.microsoft.com/office/drawing/2014/main" id="{92961577-4B35-47ED-BEBF-D751F1250593}"/>
                          </a:ext>
                        </a:extLst>
                      </p:cNvPr>
                      <p:cNvPicPr/>
                      <p:nvPr/>
                    </p:nvPicPr>
                    <p:blipFill>
                      <a:blip r:embed="rId3"/>
                      <a:stretch>
                        <a:fillRect/>
                      </a:stretch>
                    </p:blipFill>
                    <p:spPr>
                      <a:xfrm>
                        <a:off x="4506021" y="3073433"/>
                        <a:ext cx="1409617" cy="4382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999FA8F-FECD-43F8-93CD-5241678DAD63}"/>
              </a:ext>
            </a:extLst>
          </p:cNvPr>
          <p:cNvSpPr>
            <a:spLocks noGrp="1"/>
          </p:cNvSpPr>
          <p:nvPr>
            <p:ph sz="quarter" idx="15"/>
          </p:nvPr>
        </p:nvSpPr>
        <p:spPr>
          <a:xfrm>
            <a:off x="6014758" y="3032502"/>
            <a:ext cx="2667000" cy="457200"/>
          </a:xfrm>
        </p:spPr>
        <p:txBody>
          <a:bodyPr/>
          <a:lstStyle/>
          <a:p>
            <a:pPr marL="0" indent="0">
              <a:buNone/>
            </a:pPr>
            <a:r>
              <a:rPr lang="en-US" sz="2600" dirty="0"/>
              <a:t>back to </a:t>
            </a:r>
            <a:r>
              <a:rPr lang="en-US" sz="2600" dirty="0" err="1"/>
              <a:t>Pb</a:t>
            </a:r>
            <a:r>
              <a:rPr lang="en-US" sz="2600" dirty="0"/>
              <a:t>(</a:t>
            </a:r>
            <a:r>
              <a:rPr lang="en-US" sz="2600" i="1" dirty="0"/>
              <a:t>s</a:t>
            </a:r>
            <a:r>
              <a:rPr lang="en-US" sz="2600" dirty="0"/>
              <a:t>) and</a:t>
            </a:r>
          </a:p>
        </p:txBody>
      </p:sp>
      <p:graphicFrame>
        <p:nvGraphicFramePr>
          <p:cNvPr id="9" name="Object 8" descr="P B O sub 2 (solid).">
            <a:extLst>
              <a:ext uri="{FF2B5EF4-FFF2-40B4-BE49-F238E27FC236}">
                <a16:creationId xmlns:a16="http://schemas.microsoft.com/office/drawing/2014/main" id="{AEF63D63-BE50-48AA-A3DA-6C064AFDCB47}"/>
              </a:ext>
            </a:extLst>
          </p:cNvPr>
          <p:cNvGraphicFramePr>
            <a:graphicFrameLocks noChangeAspect="1"/>
          </p:cNvGraphicFramePr>
          <p:nvPr/>
        </p:nvGraphicFramePr>
        <p:xfrm>
          <a:off x="734448" y="3520698"/>
          <a:ext cx="1397000" cy="469900"/>
        </p:xfrm>
        <a:graphic>
          <a:graphicData uri="http://schemas.openxmlformats.org/presentationml/2006/ole">
            <mc:AlternateContent xmlns:mc="http://schemas.openxmlformats.org/markup-compatibility/2006">
              <mc:Choice xmlns:v="urn:schemas-microsoft-com:vml" Requires="v">
                <p:oleObj name="Equation" r:id="rId4" imgW="1396800" imgH="469800" progId="Equation.DSMT4">
                  <p:embed/>
                </p:oleObj>
              </mc:Choice>
              <mc:Fallback>
                <p:oleObj name="Equation" r:id="rId4" imgW="1396800" imgH="469800" progId="Equation.DSMT4">
                  <p:embed/>
                  <p:pic>
                    <p:nvPicPr>
                      <p:cNvPr id="9" name="Object 8" descr="P B O sub 2 (solid).">
                        <a:extLst>
                          <a:ext uri="{FF2B5EF4-FFF2-40B4-BE49-F238E27FC236}">
                            <a16:creationId xmlns:a16="http://schemas.microsoft.com/office/drawing/2014/main" id="{AEF63D63-BE50-48AA-A3DA-6C064AFDCB47}"/>
                          </a:ext>
                        </a:extLst>
                      </p:cNvPr>
                      <p:cNvPicPr/>
                      <p:nvPr/>
                    </p:nvPicPr>
                    <p:blipFill>
                      <a:blip r:embed="rId5"/>
                      <a:stretch>
                        <a:fillRect/>
                      </a:stretch>
                    </p:blipFill>
                    <p:spPr>
                      <a:xfrm>
                        <a:off x="734448" y="3520698"/>
                        <a:ext cx="1397000" cy="469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84A414E-1FCE-42B6-ADFC-CCD82AE65754}"/>
              </a:ext>
            </a:extLst>
          </p:cNvPr>
          <p:cNvSpPr>
            <a:spLocks noGrp="1"/>
          </p:cNvSpPr>
          <p:nvPr>
            <p:ph sz="quarter" idx="16"/>
          </p:nvPr>
        </p:nvSpPr>
        <p:spPr>
          <a:xfrm>
            <a:off x="2240796" y="3505200"/>
            <a:ext cx="3505200" cy="457200"/>
          </a:xfrm>
        </p:spPr>
        <p:txBody>
          <a:bodyPr/>
          <a:lstStyle/>
          <a:p>
            <a:pPr marL="0" indent="0">
              <a:buNone/>
            </a:pPr>
            <a:r>
              <a:rPr lang="en-US" sz="2600" dirty="0"/>
              <a:t>recharging the battery.</a:t>
            </a:r>
          </a:p>
        </p:txBody>
      </p:sp>
    </p:spTree>
    <p:extLst>
      <p:ext uri="{BB962C8B-B14F-4D97-AF65-F5344CB8AC3E}">
        <p14:creationId xmlns:p14="http://schemas.microsoft.com/office/powerpoint/2010/main" val="1840498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C11A-39DD-4504-A3C7-FD71DF0734B8}"/>
              </a:ext>
            </a:extLst>
          </p:cNvPr>
          <p:cNvSpPr>
            <a:spLocks noGrp="1"/>
          </p:cNvSpPr>
          <p:nvPr>
            <p:ph type="title"/>
          </p:nvPr>
        </p:nvSpPr>
        <p:spPr/>
        <p:txBody>
          <a:bodyPr/>
          <a:lstStyle/>
          <a:p>
            <a:r>
              <a:rPr lang="en-US" altLang="en-US" dirty="0">
                <a:solidFill>
                  <a:schemeClr val="bg2"/>
                </a:solidFill>
              </a:rPr>
              <a:t>A Fuel-Cell Car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C8422D92-9C7E-4223-8889-819D056ADC5F}"/>
              </a:ext>
            </a:extLst>
          </p:cNvPr>
          <p:cNvSpPr>
            <a:spLocks noGrp="1"/>
          </p:cNvSpPr>
          <p:nvPr>
            <p:ph idx="1"/>
          </p:nvPr>
        </p:nvSpPr>
        <p:spPr>
          <a:xfrm>
            <a:off x="457200" y="1568932"/>
            <a:ext cx="8243452" cy="4908068"/>
          </a:xfrm>
        </p:spPr>
        <p:txBody>
          <a:bodyPr/>
          <a:lstStyle/>
          <a:p>
            <a:r>
              <a:rPr lang="en-US" altLang="en-US" sz="2600" dirty="0">
                <a:ea typeface="ヒラギノ角ゴ Pro W3" charset="-128"/>
              </a:rPr>
              <a:t>If our cars don’t </a:t>
            </a:r>
            <a:r>
              <a:rPr lang="en-US" altLang="ja-JP" sz="2600" dirty="0">
                <a:ea typeface="ヒラギノ角ゴ Pro W3" charset="-128"/>
              </a:rPr>
              <a:t>run on gasoline, what will fuel them? </a:t>
            </a:r>
          </a:p>
          <a:p>
            <a:r>
              <a:rPr lang="en-US" altLang="en-US" sz="2600" dirty="0">
                <a:ea typeface="ヒラギノ角ゴ Pro W3" charset="-128"/>
              </a:rPr>
              <a:t>The most promising of the new technologies is the idea of </a:t>
            </a:r>
            <a:r>
              <a:rPr lang="en-US" altLang="en-US" sz="2600" b="1" dirty="0">
                <a:ea typeface="ヒラギノ角ゴ Pro W3" charset="-128"/>
              </a:rPr>
              <a:t>fuel cells</a:t>
            </a:r>
            <a:r>
              <a:rPr lang="en-US" altLang="en-US" sz="2600" dirty="0">
                <a:ea typeface="ヒラギノ角ゴ Pro W3" charset="-128"/>
              </a:rPr>
              <a:t> to power electric vehicles. </a:t>
            </a:r>
          </a:p>
          <a:p>
            <a:r>
              <a:rPr lang="en-US" altLang="en-US" sz="2600" dirty="0">
                <a:ea typeface="ヒラギノ角ゴ Pro W3" charset="-128"/>
              </a:rPr>
              <a:t>These environmentally friendly supercars are currently available only on a limited basis, but they should become more widely available in the years to come.</a:t>
            </a:r>
            <a:endParaRPr lang="en-US" sz="2600" dirty="0"/>
          </a:p>
        </p:txBody>
      </p:sp>
    </p:spTree>
    <p:extLst>
      <p:ext uri="{BB962C8B-B14F-4D97-AF65-F5344CB8AC3E}">
        <p14:creationId xmlns:p14="http://schemas.microsoft.com/office/powerpoint/2010/main" val="946465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C11A-39DD-4504-A3C7-FD71DF0734B8}"/>
              </a:ext>
            </a:extLst>
          </p:cNvPr>
          <p:cNvSpPr>
            <a:spLocks noGrp="1"/>
          </p:cNvSpPr>
          <p:nvPr>
            <p:ph type="title"/>
          </p:nvPr>
        </p:nvSpPr>
        <p:spPr/>
        <p:txBody>
          <a:bodyPr/>
          <a:lstStyle/>
          <a:p>
            <a:r>
              <a:rPr lang="en-US" altLang="en-US" dirty="0">
                <a:solidFill>
                  <a:schemeClr val="bg2"/>
                </a:solidFill>
              </a:rPr>
              <a:t>A Fuel-Cell Car </a:t>
            </a:r>
            <a:r>
              <a:rPr lang="en-US" altLang="en-US" sz="2000" b="0" dirty="0">
                <a:solidFill>
                  <a:schemeClr val="bg2"/>
                </a:solidFill>
              </a:rPr>
              <a:t>(2 of 2)</a:t>
            </a:r>
            <a:endParaRPr lang="en-US" sz="2000" b="0" dirty="0">
              <a:solidFill>
                <a:schemeClr val="bg2"/>
              </a:solidFill>
            </a:endParaRPr>
          </a:p>
        </p:txBody>
      </p:sp>
      <p:pic>
        <p:nvPicPr>
          <p:cNvPr id="7" name="Content Placeholder 6" descr="A Honda F X C Clarity.">
            <a:extLst>
              <a:ext uri="{FF2B5EF4-FFF2-40B4-BE49-F238E27FC236}">
                <a16:creationId xmlns:a16="http://schemas.microsoft.com/office/drawing/2014/main" id="{6A040CF5-C10B-4660-82ED-CE8CAA2B6483}"/>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2460224" y="1828800"/>
            <a:ext cx="4223552" cy="3106981"/>
          </a:xfrm>
          <a:prstGeom prst="rect">
            <a:avLst/>
          </a:prstGeom>
        </p:spPr>
      </p:pic>
      <p:sp>
        <p:nvSpPr>
          <p:cNvPr id="3" name="Content Placeholder 2">
            <a:extLst>
              <a:ext uri="{FF2B5EF4-FFF2-40B4-BE49-F238E27FC236}">
                <a16:creationId xmlns:a16="http://schemas.microsoft.com/office/drawing/2014/main" id="{C8422D92-9C7E-4223-8889-819D056ADC5F}"/>
              </a:ext>
            </a:extLst>
          </p:cNvPr>
          <p:cNvSpPr>
            <a:spLocks noGrp="1"/>
          </p:cNvSpPr>
          <p:nvPr>
            <p:ph idx="1"/>
          </p:nvPr>
        </p:nvSpPr>
        <p:spPr>
          <a:xfrm>
            <a:off x="457200" y="5287616"/>
            <a:ext cx="8229600" cy="808383"/>
          </a:xfrm>
        </p:spPr>
        <p:txBody>
          <a:bodyPr/>
          <a:lstStyle/>
          <a:p>
            <a:pPr marL="0" indent="0">
              <a:buNone/>
            </a:pPr>
            <a:r>
              <a:rPr lang="en-US" altLang="en-US" sz="2400" dirty="0"/>
              <a:t>The Honda F</a:t>
            </a:r>
            <a:r>
              <a:rPr lang="en-US" altLang="en-US" sz="100" dirty="0"/>
              <a:t> </a:t>
            </a:r>
            <a:r>
              <a:rPr lang="en-US" altLang="en-US" sz="2400" dirty="0"/>
              <a:t>C</a:t>
            </a:r>
            <a:r>
              <a:rPr lang="en-US" altLang="en-US" sz="100" dirty="0"/>
              <a:t> </a:t>
            </a:r>
            <a:r>
              <a:rPr lang="en-US" altLang="en-US" sz="2400" dirty="0"/>
              <a:t>X Clarity, a hydrogen-powered, fuel-cell automobile. The only emission is water.</a:t>
            </a:r>
            <a:endParaRPr lang="en-US" sz="2400" dirty="0"/>
          </a:p>
        </p:txBody>
      </p:sp>
    </p:spTree>
    <p:extLst>
      <p:ext uri="{BB962C8B-B14F-4D97-AF65-F5344CB8AC3E}">
        <p14:creationId xmlns:p14="http://schemas.microsoft.com/office/powerpoint/2010/main" val="2264366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369B-7D4B-49D7-AFF6-D40CA5C9EE71}"/>
              </a:ext>
            </a:extLst>
          </p:cNvPr>
          <p:cNvSpPr>
            <a:spLocks noGrp="1"/>
          </p:cNvSpPr>
          <p:nvPr>
            <p:ph type="title"/>
          </p:nvPr>
        </p:nvSpPr>
        <p:spPr/>
        <p:txBody>
          <a:bodyPr/>
          <a:lstStyle/>
          <a:p>
            <a:r>
              <a:rPr lang="fr-FR" altLang="en-US" sz="3200" dirty="0">
                <a:solidFill>
                  <a:schemeClr val="bg2"/>
                </a:solidFill>
              </a:rPr>
              <a:t>Figure 16.15 Hydrogen–</a:t>
            </a:r>
            <a:r>
              <a:rPr lang="fr-FR" altLang="en-US" sz="3200" dirty="0" err="1">
                <a:solidFill>
                  <a:schemeClr val="bg2"/>
                </a:solidFill>
              </a:rPr>
              <a:t>Oxygen</a:t>
            </a:r>
            <a:r>
              <a:rPr lang="fr-FR" altLang="en-US" sz="3200" dirty="0">
                <a:solidFill>
                  <a:schemeClr val="bg2"/>
                </a:solidFill>
              </a:rPr>
              <a:t> Fuel Cell</a:t>
            </a:r>
            <a:endParaRPr lang="en-US" sz="3200" dirty="0">
              <a:solidFill>
                <a:schemeClr val="bg2"/>
              </a:solidFill>
            </a:endParaRPr>
          </a:p>
        </p:txBody>
      </p:sp>
      <p:pic>
        <p:nvPicPr>
          <p:cNvPr id="5" name="Content Placeholder 4" descr="A diagram of a hydrogen-oxygen fuel cell. For long description in Notes pane, press F6.">
            <a:extLst>
              <a:ext uri="{FF2B5EF4-FFF2-40B4-BE49-F238E27FC236}">
                <a16:creationId xmlns:a16="http://schemas.microsoft.com/office/drawing/2014/main" id="{4A3D094C-CFC8-4B76-9CEE-85E1BAB10FC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224"/>
          <a:stretch/>
        </p:blipFill>
        <p:spPr>
          <a:xfrm>
            <a:off x="1715363" y="1600200"/>
            <a:ext cx="5713274" cy="4525963"/>
          </a:xfrm>
          <a:prstGeom prst="rect">
            <a:avLst/>
          </a:prstGeom>
        </p:spPr>
      </p:pic>
    </p:spTree>
    <p:extLst>
      <p:ext uri="{BB962C8B-B14F-4D97-AF65-F5344CB8AC3E}">
        <p14:creationId xmlns:p14="http://schemas.microsoft.com/office/powerpoint/2010/main" val="2043646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9A1A-A884-43F9-A231-4F5F59959200}"/>
              </a:ext>
            </a:extLst>
          </p:cNvPr>
          <p:cNvSpPr>
            <a:spLocks noGrp="1"/>
          </p:cNvSpPr>
          <p:nvPr>
            <p:ph type="title"/>
          </p:nvPr>
        </p:nvSpPr>
        <p:spPr/>
        <p:txBody>
          <a:bodyPr/>
          <a:lstStyle/>
          <a:p>
            <a:r>
              <a:rPr lang="en-US" altLang="en-US" dirty="0">
                <a:solidFill>
                  <a:schemeClr val="bg2"/>
                </a:solidFill>
              </a:rPr>
              <a:t>Electrolysis: Using Electricity to Do Chemistry</a:t>
            </a:r>
            <a:endParaRPr lang="en-US" dirty="0">
              <a:solidFill>
                <a:schemeClr val="bg2"/>
              </a:solidFill>
            </a:endParaRPr>
          </a:p>
        </p:txBody>
      </p:sp>
      <p:sp>
        <p:nvSpPr>
          <p:cNvPr id="3" name="Content Placeholder 2">
            <a:extLst>
              <a:ext uri="{FF2B5EF4-FFF2-40B4-BE49-F238E27FC236}">
                <a16:creationId xmlns:a16="http://schemas.microsoft.com/office/drawing/2014/main" id="{536A04AE-CF00-463B-AE5D-E1F473439822}"/>
              </a:ext>
            </a:extLst>
          </p:cNvPr>
          <p:cNvSpPr>
            <a:spLocks noGrp="1"/>
          </p:cNvSpPr>
          <p:nvPr>
            <p:ph idx="1"/>
          </p:nvPr>
        </p:nvSpPr>
        <p:spPr/>
        <p:txBody>
          <a:bodyPr/>
          <a:lstStyle/>
          <a:p>
            <a:r>
              <a:rPr lang="en-US" altLang="en-US" sz="2600" dirty="0">
                <a:ea typeface="ヒラギノ角ゴ Pro W3" charset="-128"/>
              </a:rPr>
              <a:t>In a voltaic cell, a spontaneous redox reaction is used to produce electrical current.</a:t>
            </a:r>
          </a:p>
          <a:p>
            <a:r>
              <a:rPr lang="en-US" altLang="en-US" sz="2600" dirty="0">
                <a:ea typeface="ヒラギノ角ゴ Pro W3" charset="-128"/>
              </a:rPr>
              <a:t>In </a:t>
            </a:r>
            <a:r>
              <a:rPr lang="en-US" altLang="en-US" sz="2600" b="1" dirty="0">
                <a:ea typeface="ヒラギノ角ゴ Pro W3" charset="-128"/>
              </a:rPr>
              <a:t>electrolysis,</a:t>
            </a:r>
            <a:r>
              <a:rPr lang="en-US" altLang="en-US" sz="2600" dirty="0">
                <a:ea typeface="ヒラギノ角ゴ Pro W3" charset="-128"/>
              </a:rPr>
              <a:t> electrical current is used to drive an otherwise nonspontaneous redox reaction.</a:t>
            </a:r>
          </a:p>
          <a:p>
            <a:r>
              <a:rPr lang="en-US" altLang="en-US" sz="2600" dirty="0">
                <a:ea typeface="ヒラギノ角ゴ Pro W3" charset="-128"/>
              </a:rPr>
              <a:t>An electrochemical cell used for electrolysis is an </a:t>
            </a:r>
            <a:r>
              <a:rPr lang="en-US" altLang="en-US" sz="2600" b="1" dirty="0">
                <a:ea typeface="ヒラギノ角ゴ Pro W3" charset="-128"/>
              </a:rPr>
              <a:t>electrolytic cell.</a:t>
            </a:r>
            <a:endParaRPr lang="en-US" sz="2600" dirty="0"/>
          </a:p>
        </p:txBody>
      </p:sp>
    </p:spTree>
    <p:extLst>
      <p:ext uri="{BB962C8B-B14F-4D97-AF65-F5344CB8AC3E}">
        <p14:creationId xmlns:p14="http://schemas.microsoft.com/office/powerpoint/2010/main" val="4121412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7557-AE32-4C4E-B1FB-C3AC545E1BA0}"/>
              </a:ext>
            </a:extLst>
          </p:cNvPr>
          <p:cNvSpPr>
            <a:spLocks noGrp="1"/>
          </p:cNvSpPr>
          <p:nvPr>
            <p:ph type="title"/>
          </p:nvPr>
        </p:nvSpPr>
        <p:spPr/>
        <p:txBody>
          <a:bodyPr/>
          <a:lstStyle/>
          <a:p>
            <a:r>
              <a:rPr lang="en-US" altLang="en-US" dirty="0">
                <a:solidFill>
                  <a:schemeClr val="bg2"/>
                </a:solidFill>
              </a:rPr>
              <a:t>Compare and Contrast the Types of Cells for the Hydrogen–Oxygen System</a:t>
            </a:r>
            <a:endParaRPr lang="en-US" dirty="0">
              <a:solidFill>
                <a:schemeClr val="bg2"/>
              </a:solidFill>
            </a:endParaRPr>
          </a:p>
        </p:txBody>
      </p:sp>
      <p:graphicFrame>
        <p:nvGraphicFramePr>
          <p:cNvPr id="4" name="Object 3" descr="2 H sub 2, gas, + O sub 2, gas, yields 2 H sub 2 O, liquid, spontaneous, produces electric current, occurs in voltaic cell. ">
            <a:extLst>
              <a:ext uri="{FF2B5EF4-FFF2-40B4-BE49-F238E27FC236}">
                <a16:creationId xmlns:a16="http://schemas.microsoft.com/office/drawing/2014/main" id="{F16F7B7F-87AE-4742-9C1A-C3D1AF66A6A9}"/>
              </a:ext>
            </a:extLst>
          </p:cNvPr>
          <p:cNvGraphicFramePr>
            <a:graphicFrameLocks noChangeAspect="1"/>
          </p:cNvGraphicFramePr>
          <p:nvPr/>
        </p:nvGraphicFramePr>
        <p:xfrm>
          <a:off x="409264" y="1949758"/>
          <a:ext cx="7953084" cy="831225"/>
        </p:xfrm>
        <a:graphic>
          <a:graphicData uri="http://schemas.openxmlformats.org/presentationml/2006/ole">
            <mc:AlternateContent xmlns:mc="http://schemas.openxmlformats.org/markup-compatibility/2006">
              <mc:Choice xmlns:v="urn:schemas-microsoft-com:vml" Requires="v">
                <p:oleObj name="Equation" r:id="rId2" imgW="9842400" imgH="1028520" progId="Equation.DSMT4">
                  <p:embed/>
                </p:oleObj>
              </mc:Choice>
              <mc:Fallback>
                <p:oleObj name="Equation" r:id="rId2" imgW="9842400" imgH="1028520" progId="Equation.DSMT4">
                  <p:embed/>
                  <p:pic>
                    <p:nvPicPr>
                      <p:cNvPr id="4" name="Object 3" descr="2 H sub 2, gas, + O sub 2, gas, yields 2 H sub 2 O, liquid, spontaneous, produces electric current, occurs in voltaic cell. ">
                        <a:extLst>
                          <a:ext uri="{FF2B5EF4-FFF2-40B4-BE49-F238E27FC236}">
                            <a16:creationId xmlns:a16="http://schemas.microsoft.com/office/drawing/2014/main" id="{F16F7B7F-87AE-4742-9C1A-C3D1AF66A6A9}"/>
                          </a:ext>
                        </a:extLst>
                      </p:cNvPr>
                      <p:cNvPicPr/>
                      <p:nvPr/>
                    </p:nvPicPr>
                    <p:blipFill>
                      <a:blip r:embed="rId3"/>
                      <a:stretch>
                        <a:fillRect/>
                      </a:stretch>
                    </p:blipFill>
                    <p:spPr>
                      <a:xfrm>
                        <a:off x="409264" y="1949758"/>
                        <a:ext cx="7953084" cy="831225"/>
                      </a:xfrm>
                      <a:prstGeom prst="rect">
                        <a:avLst/>
                      </a:prstGeom>
                    </p:spPr>
                  </p:pic>
                </p:oleObj>
              </mc:Fallback>
            </mc:AlternateContent>
          </a:graphicData>
        </a:graphic>
      </p:graphicFrame>
      <p:graphicFrame>
        <p:nvGraphicFramePr>
          <p:cNvPr id="5" name="Object 4" descr="2 H sub 2 O, liquid, yields 2 H sub 2, gas + O sub 2, gas, nonspontaneous, consumes electrical current, occurs in an electrolytic cell. ">
            <a:extLst>
              <a:ext uri="{FF2B5EF4-FFF2-40B4-BE49-F238E27FC236}">
                <a16:creationId xmlns:a16="http://schemas.microsoft.com/office/drawing/2014/main" id="{18F7A97D-60A3-40CB-8D67-857BA4453393}"/>
              </a:ext>
            </a:extLst>
          </p:cNvPr>
          <p:cNvGraphicFramePr>
            <a:graphicFrameLocks noChangeAspect="1"/>
          </p:cNvGraphicFramePr>
          <p:nvPr/>
        </p:nvGraphicFramePr>
        <p:xfrm>
          <a:off x="394941" y="3276600"/>
          <a:ext cx="8603906" cy="783050"/>
        </p:xfrm>
        <a:graphic>
          <a:graphicData uri="http://schemas.openxmlformats.org/presentationml/2006/ole">
            <mc:AlternateContent xmlns:mc="http://schemas.openxmlformats.org/markup-compatibility/2006">
              <mc:Choice xmlns:v="urn:schemas-microsoft-com:vml" Requires="v">
                <p:oleObj name="Equation" r:id="rId4" imgW="11302920" imgH="1028520" progId="Equation.DSMT4">
                  <p:embed/>
                </p:oleObj>
              </mc:Choice>
              <mc:Fallback>
                <p:oleObj name="Equation" r:id="rId4" imgW="11302920" imgH="1028520" progId="Equation.DSMT4">
                  <p:embed/>
                  <p:pic>
                    <p:nvPicPr>
                      <p:cNvPr id="5" name="Object 4" descr="2 H sub 2 O, liquid, yields 2 H sub 2, gas + O sub 2, gas, nonspontaneous, consumes electrical current, occurs in an electrolytic cell. ">
                        <a:extLst>
                          <a:ext uri="{FF2B5EF4-FFF2-40B4-BE49-F238E27FC236}">
                            <a16:creationId xmlns:a16="http://schemas.microsoft.com/office/drawing/2014/main" id="{18F7A97D-60A3-40CB-8D67-857BA4453393}"/>
                          </a:ext>
                        </a:extLst>
                      </p:cNvPr>
                      <p:cNvPicPr/>
                      <p:nvPr/>
                    </p:nvPicPr>
                    <p:blipFill>
                      <a:blip r:embed="rId5"/>
                      <a:stretch>
                        <a:fillRect/>
                      </a:stretch>
                    </p:blipFill>
                    <p:spPr>
                      <a:xfrm>
                        <a:off x="394941" y="3276600"/>
                        <a:ext cx="8603906" cy="783050"/>
                      </a:xfrm>
                      <a:prstGeom prst="rect">
                        <a:avLst/>
                      </a:prstGeom>
                    </p:spPr>
                  </p:pic>
                </p:oleObj>
              </mc:Fallback>
            </mc:AlternateContent>
          </a:graphicData>
        </a:graphic>
      </p:graphicFrame>
    </p:spTree>
    <p:extLst>
      <p:ext uri="{BB962C8B-B14F-4D97-AF65-F5344CB8AC3E}">
        <p14:creationId xmlns:p14="http://schemas.microsoft.com/office/powerpoint/2010/main" val="3635723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32AC-FCC1-4E5B-A867-2BE3B839A3E4}"/>
              </a:ext>
            </a:extLst>
          </p:cNvPr>
          <p:cNvSpPr>
            <a:spLocks noGrp="1"/>
          </p:cNvSpPr>
          <p:nvPr>
            <p:ph type="title"/>
          </p:nvPr>
        </p:nvSpPr>
        <p:spPr/>
        <p:txBody>
          <a:bodyPr/>
          <a:lstStyle/>
          <a:p>
            <a:r>
              <a:rPr lang="en-US" altLang="en-US" dirty="0">
                <a:solidFill>
                  <a:schemeClr val="bg2"/>
                </a:solidFill>
              </a:rPr>
              <a:t>Applications of Electrolysis</a:t>
            </a:r>
            <a:endParaRPr lang="en-US" dirty="0">
              <a:solidFill>
                <a:schemeClr val="bg2"/>
              </a:solidFill>
            </a:endParaRPr>
          </a:p>
        </p:txBody>
      </p:sp>
      <p:sp>
        <p:nvSpPr>
          <p:cNvPr id="3" name="Content Placeholder 2">
            <a:extLst>
              <a:ext uri="{FF2B5EF4-FFF2-40B4-BE49-F238E27FC236}">
                <a16:creationId xmlns:a16="http://schemas.microsoft.com/office/drawing/2014/main" id="{F7CF4845-B0AE-410D-BC46-5DA5ED81B20A}"/>
              </a:ext>
            </a:extLst>
          </p:cNvPr>
          <p:cNvSpPr>
            <a:spLocks noGrp="1"/>
          </p:cNvSpPr>
          <p:nvPr>
            <p:ph idx="1"/>
          </p:nvPr>
        </p:nvSpPr>
        <p:spPr>
          <a:xfrm>
            <a:off x="457200" y="1447800"/>
            <a:ext cx="8229600" cy="4876800"/>
          </a:xfrm>
        </p:spPr>
        <p:txBody>
          <a:bodyPr/>
          <a:lstStyle/>
          <a:p>
            <a:pPr>
              <a:defRPr/>
            </a:pPr>
            <a:r>
              <a:rPr lang="en-US" sz="2400" dirty="0"/>
              <a:t>One of the problems associated with the widespread adoption of fuel cells is the scarcity of hydrogen. </a:t>
            </a:r>
          </a:p>
          <a:p>
            <a:pPr>
              <a:defRPr/>
            </a:pPr>
            <a:r>
              <a:rPr lang="en-US" sz="2400" dirty="0"/>
              <a:t>Where is the hydrogen to power these fuel cells going to come from? </a:t>
            </a:r>
          </a:p>
          <a:p>
            <a:pPr>
              <a:defRPr/>
            </a:pPr>
            <a:r>
              <a:rPr lang="en-US" sz="2400" dirty="0"/>
              <a:t>A solar- or wind-powered electrolytic cell can be used to make hydrogen from water when the sun is shining or when the wind is blowing. </a:t>
            </a:r>
          </a:p>
          <a:p>
            <a:pPr>
              <a:defRPr/>
            </a:pPr>
            <a:r>
              <a:rPr lang="en-US" sz="2400" dirty="0"/>
              <a:t>The hydrogen can be converted back to water in a fuel cell to generate electricity when needed. </a:t>
            </a:r>
          </a:p>
          <a:p>
            <a:pPr>
              <a:defRPr/>
            </a:pPr>
            <a:r>
              <a:rPr lang="en-US" sz="2400" dirty="0"/>
              <a:t>Hydrogen made in this way could be used to power fuel-cell vehicles.</a:t>
            </a:r>
          </a:p>
        </p:txBody>
      </p:sp>
    </p:spTree>
    <p:extLst>
      <p:ext uri="{BB962C8B-B14F-4D97-AF65-F5344CB8AC3E}">
        <p14:creationId xmlns:p14="http://schemas.microsoft.com/office/powerpoint/2010/main" val="1147350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9949-8F50-4913-BF5C-4CAEBE105866}"/>
              </a:ext>
            </a:extLst>
          </p:cNvPr>
          <p:cNvSpPr>
            <a:spLocks noGrp="1"/>
          </p:cNvSpPr>
          <p:nvPr>
            <p:ph type="title"/>
          </p:nvPr>
        </p:nvSpPr>
        <p:spPr/>
        <p:txBody>
          <a:bodyPr/>
          <a:lstStyle/>
          <a:p>
            <a:r>
              <a:rPr lang="en-US" altLang="en-US" dirty="0">
                <a:solidFill>
                  <a:schemeClr val="bg2"/>
                </a:solidFill>
              </a:rPr>
              <a:t>Electrolysis of Water</a:t>
            </a:r>
            <a:endParaRPr lang="en-US" dirty="0">
              <a:solidFill>
                <a:schemeClr val="bg2"/>
              </a:solidFill>
            </a:endParaRPr>
          </a:p>
        </p:txBody>
      </p:sp>
      <p:sp>
        <p:nvSpPr>
          <p:cNvPr id="3" name="Content Placeholder 2">
            <a:extLst>
              <a:ext uri="{FF2B5EF4-FFF2-40B4-BE49-F238E27FC236}">
                <a16:creationId xmlns:a16="http://schemas.microsoft.com/office/drawing/2014/main" id="{79133059-410C-4682-81A7-8CB0F50BFC1C}"/>
              </a:ext>
            </a:extLst>
          </p:cNvPr>
          <p:cNvSpPr>
            <a:spLocks noGrp="1"/>
          </p:cNvSpPr>
          <p:nvPr>
            <p:ph idx="1"/>
          </p:nvPr>
        </p:nvSpPr>
        <p:spPr>
          <a:xfrm>
            <a:off x="457200" y="1568932"/>
            <a:ext cx="4572000" cy="4462338"/>
          </a:xfrm>
        </p:spPr>
        <p:txBody>
          <a:bodyPr/>
          <a:lstStyle/>
          <a:p>
            <a:pPr marL="0" indent="0">
              <a:buNone/>
            </a:pPr>
            <a:r>
              <a:rPr lang="en-US" altLang="en-US" sz="2600" dirty="0">
                <a:ea typeface="ヒラギノ角ゴ Pro W3" charset="-128"/>
              </a:rPr>
              <a:t>As electrical current passes between the electrodes, liquid water is broken down into hydrogen gas (right tube) and oxygen gas (left tube).</a:t>
            </a:r>
            <a:endParaRPr lang="en-US" sz="2600" dirty="0"/>
          </a:p>
        </p:txBody>
      </p:sp>
      <p:pic>
        <p:nvPicPr>
          <p:cNvPr id="7" name="Content Placeholder 6" descr="A photo shows two bubbling, inverted test tubes submerged in water and connected to a battery. As a current passes between the electrodes, liquid water is broken down into hydrogen gas, right tube, and oxygen gas, left tube.">
            <a:extLst>
              <a:ext uri="{FF2B5EF4-FFF2-40B4-BE49-F238E27FC236}">
                <a16:creationId xmlns:a16="http://schemas.microsoft.com/office/drawing/2014/main" id="{40996C18-78A6-4CFA-B5C5-14EA2A4DB0A2}"/>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l="11640" t="20922" r="10843" b="2576"/>
          <a:stretch/>
        </p:blipFill>
        <p:spPr>
          <a:xfrm>
            <a:off x="5562600" y="1992670"/>
            <a:ext cx="3273746" cy="4038600"/>
          </a:xfrm>
          <a:prstGeom prst="rect">
            <a:avLst/>
          </a:prstGeom>
        </p:spPr>
      </p:pic>
    </p:spTree>
    <p:extLst>
      <p:ext uri="{BB962C8B-B14F-4D97-AF65-F5344CB8AC3E}">
        <p14:creationId xmlns:p14="http://schemas.microsoft.com/office/powerpoint/2010/main" val="2402123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5FE0-9429-4265-9E87-55A9352FF29B}"/>
              </a:ext>
            </a:extLst>
          </p:cNvPr>
          <p:cNvSpPr>
            <a:spLocks noGrp="1"/>
          </p:cNvSpPr>
          <p:nvPr>
            <p:ph type="title"/>
          </p:nvPr>
        </p:nvSpPr>
        <p:spPr/>
        <p:txBody>
          <a:bodyPr/>
          <a:lstStyle/>
          <a:p>
            <a:r>
              <a:rPr lang="en-US" altLang="en-US" dirty="0">
                <a:solidFill>
                  <a:schemeClr val="bg2"/>
                </a:solidFill>
              </a:rPr>
              <a:t>Applications of Electrolysis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606E56C6-C4FA-4E13-86DB-87B192ED7999}"/>
              </a:ext>
            </a:extLst>
          </p:cNvPr>
          <p:cNvSpPr>
            <a:spLocks noGrp="1"/>
          </p:cNvSpPr>
          <p:nvPr>
            <p:ph idx="1"/>
          </p:nvPr>
        </p:nvSpPr>
        <p:spPr>
          <a:xfrm>
            <a:off x="457200" y="1371600"/>
            <a:ext cx="8229600" cy="4876800"/>
          </a:xfrm>
        </p:spPr>
        <p:txBody>
          <a:bodyPr/>
          <a:lstStyle/>
          <a:p>
            <a:pPr>
              <a:defRPr/>
            </a:pPr>
            <a:r>
              <a:rPr lang="en-US" altLang="en-US" sz="2600" dirty="0">
                <a:ea typeface="ヒラギノ角ゴ Pro W3" pitchFamily="-84" charset="-128"/>
              </a:rPr>
              <a:t>Most metals are found in Earth’s </a:t>
            </a:r>
            <a:r>
              <a:rPr lang="en-US" altLang="ja-JP" sz="2600" dirty="0">
                <a:ea typeface="ヒラギノ角ゴ Pro W3" pitchFamily="-84" charset="-128"/>
              </a:rPr>
              <a:t>crust as metal oxides.</a:t>
            </a:r>
          </a:p>
          <a:p>
            <a:pPr>
              <a:defRPr/>
            </a:pPr>
            <a:r>
              <a:rPr lang="en-US" altLang="en-US" sz="2600" dirty="0">
                <a:ea typeface="ヒラギノ角ゴ Pro W3" pitchFamily="-84" charset="-128"/>
              </a:rPr>
              <a:t>Converting them to pure metals requires the reduction of the metal, a nonspontaneous process.</a:t>
            </a:r>
          </a:p>
          <a:p>
            <a:pPr>
              <a:defRPr/>
            </a:pPr>
            <a:r>
              <a:rPr lang="en-US" altLang="en-US" sz="2600" dirty="0">
                <a:ea typeface="ヒラギノ角ゴ Pro W3" pitchFamily="-84" charset="-128"/>
              </a:rPr>
              <a:t>Electrolysis can be used to produce these metals.</a:t>
            </a:r>
          </a:p>
          <a:p>
            <a:pPr>
              <a:defRPr/>
            </a:pPr>
            <a:r>
              <a:rPr lang="en-US" altLang="en-US" sz="2600" dirty="0">
                <a:ea typeface="ヒラギノ角ゴ Pro W3" pitchFamily="-84" charset="-128"/>
              </a:rPr>
              <a:t>Electrolysis can also be used to plate metals onto </a:t>
            </a:r>
            <a:br>
              <a:rPr lang="en-US" altLang="en-US" sz="2600" dirty="0">
                <a:ea typeface="ヒラギノ角ゴ Pro W3" pitchFamily="-84" charset="-128"/>
              </a:rPr>
            </a:br>
            <a:r>
              <a:rPr lang="en-US" altLang="en-US" sz="2600" dirty="0">
                <a:ea typeface="ヒラギノ角ゴ Pro W3" pitchFamily="-84" charset="-128"/>
              </a:rPr>
              <a:t>other metals.</a:t>
            </a:r>
          </a:p>
          <a:p>
            <a:pPr>
              <a:defRPr/>
            </a:pPr>
            <a:r>
              <a:rPr lang="en-US" altLang="en-US" sz="2600" dirty="0">
                <a:ea typeface="ヒラギノ角ゴ Pro W3" pitchFamily="-84" charset="-128"/>
              </a:rPr>
              <a:t>Silver can be plated onto another, less expensive metal using an electrolytic cell.</a:t>
            </a:r>
          </a:p>
          <a:p>
            <a:pPr>
              <a:defRPr/>
            </a:pPr>
            <a:r>
              <a:rPr lang="en-US" altLang="en-US" sz="2600" dirty="0">
                <a:ea typeface="ヒラギノ角ゴ Pro W3" pitchFamily="-84" charset="-128"/>
              </a:rPr>
              <a:t>A silver electrode is placed in a solution containing </a:t>
            </a:r>
            <a:br>
              <a:rPr lang="en-US" altLang="en-US" sz="2600" dirty="0">
                <a:ea typeface="ヒラギノ角ゴ Pro W3" pitchFamily="-84" charset="-128"/>
              </a:rPr>
            </a:br>
            <a:r>
              <a:rPr lang="en-US" altLang="en-US" sz="2600" dirty="0">
                <a:ea typeface="ヒラギノ角ゴ Pro W3" pitchFamily="-84" charset="-128"/>
              </a:rPr>
              <a:t>silver ions.</a:t>
            </a:r>
          </a:p>
        </p:txBody>
      </p:sp>
    </p:spTree>
    <p:extLst>
      <p:ext uri="{BB962C8B-B14F-4D97-AF65-F5344CB8AC3E}">
        <p14:creationId xmlns:p14="http://schemas.microsoft.com/office/powerpoint/2010/main" val="89429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4B88-433E-46A8-9790-5FBAAAE0025C}"/>
              </a:ext>
            </a:extLst>
          </p:cNvPr>
          <p:cNvSpPr>
            <a:spLocks noGrp="1"/>
          </p:cNvSpPr>
          <p:nvPr>
            <p:ph type="title"/>
          </p:nvPr>
        </p:nvSpPr>
        <p:spPr/>
        <p:txBody>
          <a:bodyPr/>
          <a:lstStyle/>
          <a:p>
            <a:r>
              <a:rPr lang="en-US" altLang="en-US" dirty="0">
                <a:solidFill>
                  <a:schemeClr val="bg2"/>
                </a:solidFill>
              </a:rPr>
              <a:t>Definition of Oxidation</a:t>
            </a:r>
            <a:endParaRPr lang="en-US" dirty="0">
              <a:solidFill>
                <a:schemeClr val="bg2"/>
              </a:solidFill>
            </a:endParaRPr>
          </a:p>
        </p:txBody>
      </p:sp>
      <p:sp>
        <p:nvSpPr>
          <p:cNvPr id="3" name="Content Placeholder 2">
            <a:extLst>
              <a:ext uri="{FF2B5EF4-FFF2-40B4-BE49-F238E27FC236}">
                <a16:creationId xmlns:a16="http://schemas.microsoft.com/office/drawing/2014/main" id="{C751B100-643E-41E9-A2A9-3D7B1ED242EA}"/>
              </a:ext>
            </a:extLst>
          </p:cNvPr>
          <p:cNvSpPr>
            <a:spLocks noGrp="1"/>
          </p:cNvSpPr>
          <p:nvPr>
            <p:ph idx="1"/>
          </p:nvPr>
        </p:nvSpPr>
        <p:spPr>
          <a:xfrm>
            <a:off x="457200" y="1600201"/>
            <a:ext cx="8229600" cy="805069"/>
          </a:xfrm>
        </p:spPr>
        <p:txBody>
          <a:bodyPr/>
          <a:lstStyle/>
          <a:p>
            <a:pPr marL="255600" indent="-255600">
              <a:buFont typeface="Arial" panose="020B0604020202020204" pitchFamily="34" charset="0"/>
              <a:buChar char="•"/>
            </a:pPr>
            <a:r>
              <a:rPr lang="en-US" altLang="en-US" sz="2400" dirty="0"/>
              <a:t>One definition of </a:t>
            </a:r>
            <a:r>
              <a:rPr lang="en-US" altLang="en-US" sz="2400" b="1" dirty="0"/>
              <a:t>oxidation</a:t>
            </a:r>
            <a:r>
              <a:rPr lang="en-US" altLang="en-US" sz="2400" dirty="0"/>
              <a:t>—though not the most fundamental one—is simply the </a:t>
            </a:r>
            <a:r>
              <a:rPr lang="en-US" altLang="en-US" sz="2400" b="1" dirty="0"/>
              <a:t>gaining of oxygen</a:t>
            </a:r>
            <a:r>
              <a:rPr lang="en-US" altLang="en-US" sz="2400" dirty="0"/>
              <a:t>.</a:t>
            </a:r>
            <a:endParaRPr lang="en-US" sz="2400" dirty="0"/>
          </a:p>
        </p:txBody>
      </p:sp>
      <p:sp>
        <p:nvSpPr>
          <p:cNvPr id="4" name="Content Placeholder 3">
            <a:extLst>
              <a:ext uri="{FF2B5EF4-FFF2-40B4-BE49-F238E27FC236}">
                <a16:creationId xmlns:a16="http://schemas.microsoft.com/office/drawing/2014/main" id="{44A12D9E-695B-4133-9C3B-D9F1B293AD91}"/>
              </a:ext>
            </a:extLst>
          </p:cNvPr>
          <p:cNvSpPr>
            <a:spLocks noGrp="1"/>
          </p:cNvSpPr>
          <p:nvPr>
            <p:ph idx="13"/>
          </p:nvPr>
        </p:nvSpPr>
        <p:spPr>
          <a:xfrm>
            <a:off x="457201" y="2600741"/>
            <a:ext cx="3886200" cy="1133059"/>
          </a:xfrm>
        </p:spPr>
        <p:txBody>
          <a:bodyPr/>
          <a:lstStyle/>
          <a:p>
            <a:pPr marL="0" indent="0">
              <a:buNone/>
            </a:pPr>
            <a:r>
              <a:rPr lang="en-US" sz="2400" dirty="0"/>
              <a:t>Slow oxidation: Rust is produced by the oxidation of iron.</a:t>
            </a:r>
          </a:p>
        </p:txBody>
      </p:sp>
      <p:pic>
        <p:nvPicPr>
          <p:cNvPr id="13" name="Content Placeholder 12" descr="A photograph showing rusty chains with a body of water in the background.">
            <a:extLst>
              <a:ext uri="{FF2B5EF4-FFF2-40B4-BE49-F238E27FC236}">
                <a16:creationId xmlns:a16="http://schemas.microsoft.com/office/drawing/2014/main" id="{06781099-92A0-4549-9662-77792EBD4CCE}"/>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747396" y="3863480"/>
            <a:ext cx="3190996" cy="2404339"/>
          </a:xfrm>
          <a:prstGeom prst="rect">
            <a:avLst/>
          </a:prstGeom>
        </p:spPr>
      </p:pic>
      <p:sp>
        <p:nvSpPr>
          <p:cNvPr id="5" name="Content Placeholder 4">
            <a:extLst>
              <a:ext uri="{FF2B5EF4-FFF2-40B4-BE49-F238E27FC236}">
                <a16:creationId xmlns:a16="http://schemas.microsoft.com/office/drawing/2014/main" id="{DA7B2AA7-D264-4ADB-9A65-F49BAEC71329}"/>
              </a:ext>
            </a:extLst>
          </p:cNvPr>
          <p:cNvSpPr>
            <a:spLocks noGrp="1"/>
          </p:cNvSpPr>
          <p:nvPr>
            <p:ph sz="quarter" idx="14"/>
          </p:nvPr>
        </p:nvSpPr>
        <p:spPr>
          <a:xfrm>
            <a:off x="4572000" y="2600053"/>
            <a:ext cx="4293704" cy="1133059"/>
          </a:xfrm>
        </p:spPr>
        <p:txBody>
          <a:bodyPr/>
          <a:lstStyle/>
          <a:p>
            <a:pPr marL="0" indent="0">
              <a:buNone/>
            </a:pPr>
            <a:r>
              <a:rPr lang="en-US" sz="2400" dirty="0"/>
              <a:t>Rapid oxidation: The flame from the oxidation of carbon in natural gas.</a:t>
            </a:r>
          </a:p>
        </p:txBody>
      </p:sp>
      <p:pic>
        <p:nvPicPr>
          <p:cNvPr id="14" name="Content Placeholder 13" descr="A photograph of gas stove flames.">
            <a:extLst>
              <a:ext uri="{FF2B5EF4-FFF2-40B4-BE49-F238E27FC236}">
                <a16:creationId xmlns:a16="http://schemas.microsoft.com/office/drawing/2014/main" id="{FBBDC03C-7DC0-43D4-9C41-386CA8425B8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4836620" y="3866327"/>
            <a:ext cx="3585891" cy="2398645"/>
          </a:xfrm>
          <a:prstGeom prst="rect">
            <a:avLst/>
          </a:prstGeom>
        </p:spPr>
      </p:pic>
    </p:spTree>
    <p:extLst>
      <p:ext uri="{BB962C8B-B14F-4D97-AF65-F5344CB8AC3E}">
        <p14:creationId xmlns:p14="http://schemas.microsoft.com/office/powerpoint/2010/main" val="1049197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5FE0-9429-4265-9E87-55A9352FF29B}"/>
              </a:ext>
            </a:extLst>
          </p:cNvPr>
          <p:cNvSpPr>
            <a:spLocks noGrp="1"/>
          </p:cNvSpPr>
          <p:nvPr>
            <p:ph type="title"/>
          </p:nvPr>
        </p:nvSpPr>
        <p:spPr/>
        <p:txBody>
          <a:bodyPr/>
          <a:lstStyle/>
          <a:p>
            <a:r>
              <a:rPr lang="en-US" altLang="en-US" dirty="0">
                <a:solidFill>
                  <a:schemeClr val="bg2"/>
                </a:solidFill>
              </a:rPr>
              <a:t>Applications of Electrolysis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606E56C6-C4FA-4E13-86DB-87B192ED7999}"/>
              </a:ext>
            </a:extLst>
          </p:cNvPr>
          <p:cNvSpPr>
            <a:spLocks noGrp="1"/>
          </p:cNvSpPr>
          <p:nvPr>
            <p:ph idx="1"/>
          </p:nvPr>
        </p:nvSpPr>
        <p:spPr>
          <a:xfrm>
            <a:off x="457200" y="1371600"/>
            <a:ext cx="8229600" cy="4038600"/>
          </a:xfrm>
        </p:spPr>
        <p:txBody>
          <a:bodyPr/>
          <a:lstStyle/>
          <a:p>
            <a:pPr>
              <a:buNone/>
              <a:defRPr/>
            </a:pPr>
            <a:r>
              <a:rPr lang="en-US" altLang="en-US" sz="2600" dirty="0">
                <a:ea typeface="ヒラギノ角ゴ Pro W3" pitchFamily="-84" charset="-128"/>
              </a:rPr>
              <a:t>An electrical current causes the following: </a:t>
            </a:r>
          </a:p>
          <a:p>
            <a:pPr>
              <a:defRPr/>
            </a:pPr>
            <a:r>
              <a:rPr lang="en-US" altLang="en-US" sz="2600" dirty="0">
                <a:ea typeface="ヒラギノ角ゴ Pro W3" pitchFamily="-84" charset="-128"/>
              </a:rPr>
              <a:t>Oxidation of silver at the anode (replenishing the silver ions in solution). </a:t>
            </a:r>
          </a:p>
          <a:p>
            <a:pPr>
              <a:defRPr/>
            </a:pPr>
            <a:r>
              <a:rPr lang="en-US" altLang="en-US" sz="2600" dirty="0">
                <a:ea typeface="ヒラギノ角ゴ Pro W3" pitchFamily="-84" charset="-128"/>
              </a:rPr>
              <a:t>Reduction of silver ions at the cathode (coating the ordinary metal with solid silver).</a:t>
            </a:r>
            <a:endParaRPr lang="en-US" sz="2600" dirty="0"/>
          </a:p>
        </p:txBody>
      </p:sp>
    </p:spTree>
    <p:extLst>
      <p:ext uri="{BB962C8B-B14F-4D97-AF65-F5344CB8AC3E}">
        <p14:creationId xmlns:p14="http://schemas.microsoft.com/office/powerpoint/2010/main" val="1780927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5E39-F603-436B-A005-49127A744AF5}"/>
              </a:ext>
            </a:extLst>
          </p:cNvPr>
          <p:cNvSpPr>
            <a:spLocks noGrp="1"/>
          </p:cNvSpPr>
          <p:nvPr>
            <p:ph type="title"/>
          </p:nvPr>
        </p:nvSpPr>
        <p:spPr/>
        <p:txBody>
          <a:bodyPr/>
          <a:lstStyle/>
          <a:p>
            <a:r>
              <a:rPr lang="en-US" altLang="en-US" dirty="0">
                <a:solidFill>
                  <a:schemeClr val="bg2"/>
                </a:solidFill>
              </a:rPr>
              <a:t>Electrolytic Cell for Silver Plating</a:t>
            </a:r>
            <a:endParaRPr lang="en-US" dirty="0">
              <a:solidFill>
                <a:schemeClr val="bg2"/>
              </a:solidFill>
            </a:endParaRPr>
          </a:p>
        </p:txBody>
      </p:sp>
      <p:sp>
        <p:nvSpPr>
          <p:cNvPr id="3" name="Content Placeholder 2">
            <a:extLst>
              <a:ext uri="{FF2B5EF4-FFF2-40B4-BE49-F238E27FC236}">
                <a16:creationId xmlns:a16="http://schemas.microsoft.com/office/drawing/2014/main" id="{FEE21CE5-C74B-437A-98A8-9CD1C185EF53}"/>
              </a:ext>
            </a:extLst>
          </p:cNvPr>
          <p:cNvSpPr>
            <a:spLocks noGrp="1"/>
          </p:cNvSpPr>
          <p:nvPr>
            <p:ph idx="1"/>
          </p:nvPr>
        </p:nvSpPr>
        <p:spPr>
          <a:xfrm>
            <a:off x="457200" y="1568932"/>
            <a:ext cx="8382000" cy="834224"/>
          </a:xfrm>
        </p:spPr>
        <p:txBody>
          <a:bodyPr/>
          <a:lstStyle/>
          <a:p>
            <a:pPr marL="0" indent="0">
              <a:buNone/>
            </a:pPr>
            <a:r>
              <a:rPr lang="en-US" altLang="en-US" sz="2600" dirty="0">
                <a:ea typeface="ヒラギノ角ゴ Pro W3" charset="-128"/>
              </a:rPr>
              <a:t>Silver is oxidized on the left side of the cell and reduced at the right.</a:t>
            </a:r>
            <a:endParaRPr lang="en-US" sz="2600" dirty="0"/>
          </a:p>
        </p:txBody>
      </p:sp>
      <p:pic>
        <p:nvPicPr>
          <p:cNvPr id="9" name="Content Placeholder 8" descr="A diagram showing an electrolytic cell where silver is oxidized on the left side of the cell and reduced on the right. For long description in Notes pane, press F6.">
            <a:extLst>
              <a:ext uri="{FF2B5EF4-FFF2-40B4-BE49-F238E27FC236}">
                <a16:creationId xmlns:a16="http://schemas.microsoft.com/office/drawing/2014/main" id="{1BC372C0-95B0-4421-8EAC-0A2FBF54190F}"/>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t="19437" b="1872"/>
          <a:stretch/>
        </p:blipFill>
        <p:spPr>
          <a:xfrm>
            <a:off x="2920603" y="2531275"/>
            <a:ext cx="3302792" cy="2836136"/>
          </a:xfrm>
          <a:prstGeom prst="rect">
            <a:avLst/>
          </a:prstGeom>
        </p:spPr>
      </p:pic>
      <p:graphicFrame>
        <p:nvGraphicFramePr>
          <p:cNvPr id="5" name="Object 4" descr="anode reaction: : Ay g, solid, goes to Ay g plus, aqueous, plus one electron">
            <a:extLst>
              <a:ext uri="{FF2B5EF4-FFF2-40B4-BE49-F238E27FC236}">
                <a16:creationId xmlns:a16="http://schemas.microsoft.com/office/drawing/2014/main" id="{435AE087-F8EF-43A2-80E5-669F61B394C7}"/>
              </a:ext>
            </a:extLst>
          </p:cNvPr>
          <p:cNvGraphicFramePr>
            <a:graphicFrameLocks noChangeAspect="1"/>
          </p:cNvGraphicFramePr>
          <p:nvPr/>
        </p:nvGraphicFramePr>
        <p:xfrm>
          <a:off x="2292324" y="5495531"/>
          <a:ext cx="5003853" cy="399466"/>
        </p:xfrm>
        <a:graphic>
          <a:graphicData uri="http://schemas.openxmlformats.org/presentationml/2006/ole">
            <mc:AlternateContent xmlns:mc="http://schemas.openxmlformats.org/markup-compatibility/2006">
              <mc:Choice xmlns:v="urn:schemas-microsoft-com:vml" Requires="v">
                <p:oleObj name="Equation" r:id="rId4" imgW="6045120" imgH="482400" progId="Equation.DSMT4">
                  <p:embed/>
                </p:oleObj>
              </mc:Choice>
              <mc:Fallback>
                <p:oleObj name="Equation" r:id="rId4" imgW="6045120" imgH="482400" progId="Equation.DSMT4">
                  <p:embed/>
                  <p:pic>
                    <p:nvPicPr>
                      <p:cNvPr id="5" name="Object 4" descr="anode reaction: : Ay g, solid, goes to Ay g plus, aqueous, plus one electron">
                        <a:extLst>
                          <a:ext uri="{FF2B5EF4-FFF2-40B4-BE49-F238E27FC236}">
                            <a16:creationId xmlns:a16="http://schemas.microsoft.com/office/drawing/2014/main" id="{435AE087-F8EF-43A2-80E5-669F61B394C7}"/>
                          </a:ext>
                        </a:extLst>
                      </p:cNvPr>
                      <p:cNvPicPr/>
                      <p:nvPr/>
                    </p:nvPicPr>
                    <p:blipFill>
                      <a:blip r:embed="rId5"/>
                      <a:stretch>
                        <a:fillRect/>
                      </a:stretch>
                    </p:blipFill>
                    <p:spPr>
                      <a:xfrm>
                        <a:off x="2292324" y="5495531"/>
                        <a:ext cx="5003853" cy="399466"/>
                      </a:xfrm>
                      <a:prstGeom prst="rect">
                        <a:avLst/>
                      </a:prstGeom>
                    </p:spPr>
                  </p:pic>
                </p:oleObj>
              </mc:Fallback>
            </mc:AlternateContent>
          </a:graphicData>
        </a:graphic>
      </p:graphicFrame>
      <p:graphicFrame>
        <p:nvGraphicFramePr>
          <p:cNvPr id="6" name="Object 5" descr="Cathoode reaction : Ay g plus, aqueous, plus one electron goes to Ay g, solid">
            <a:extLst>
              <a:ext uri="{FF2B5EF4-FFF2-40B4-BE49-F238E27FC236}">
                <a16:creationId xmlns:a16="http://schemas.microsoft.com/office/drawing/2014/main" id="{317042F4-A4F9-4E40-8F26-C3C77CEFB907}"/>
              </a:ext>
            </a:extLst>
          </p:cNvPr>
          <p:cNvGraphicFramePr>
            <a:graphicFrameLocks noChangeAspect="1"/>
          </p:cNvGraphicFramePr>
          <p:nvPr/>
        </p:nvGraphicFramePr>
        <p:xfrm>
          <a:off x="2213481" y="5959767"/>
          <a:ext cx="5161538" cy="399466"/>
        </p:xfrm>
        <a:graphic>
          <a:graphicData uri="http://schemas.openxmlformats.org/presentationml/2006/ole">
            <mc:AlternateContent xmlns:mc="http://schemas.openxmlformats.org/markup-compatibility/2006">
              <mc:Choice xmlns:v="urn:schemas-microsoft-com:vml" Requires="v">
                <p:oleObj name="Equation" r:id="rId6" imgW="6235560" imgH="482400" progId="Equation.DSMT4">
                  <p:embed/>
                </p:oleObj>
              </mc:Choice>
              <mc:Fallback>
                <p:oleObj name="Equation" r:id="rId6" imgW="6235560" imgH="482400" progId="Equation.DSMT4">
                  <p:embed/>
                  <p:pic>
                    <p:nvPicPr>
                      <p:cNvPr id="6" name="Object 5" descr="Cathoode reaction : Ay g plus, aqueous, plus one electron goes to Ay g, solid">
                        <a:extLst>
                          <a:ext uri="{FF2B5EF4-FFF2-40B4-BE49-F238E27FC236}">
                            <a16:creationId xmlns:a16="http://schemas.microsoft.com/office/drawing/2014/main" id="{317042F4-A4F9-4E40-8F26-C3C77CEFB907}"/>
                          </a:ext>
                        </a:extLst>
                      </p:cNvPr>
                      <p:cNvPicPr/>
                      <p:nvPr/>
                    </p:nvPicPr>
                    <p:blipFill>
                      <a:blip r:embed="rId7"/>
                      <a:stretch>
                        <a:fillRect/>
                      </a:stretch>
                    </p:blipFill>
                    <p:spPr>
                      <a:xfrm>
                        <a:off x="2213481" y="5959767"/>
                        <a:ext cx="5161538" cy="399466"/>
                      </a:xfrm>
                      <a:prstGeom prst="rect">
                        <a:avLst/>
                      </a:prstGeom>
                    </p:spPr>
                  </p:pic>
                </p:oleObj>
              </mc:Fallback>
            </mc:AlternateContent>
          </a:graphicData>
        </a:graphic>
      </p:graphicFrame>
    </p:spTree>
    <p:extLst>
      <p:ext uri="{BB962C8B-B14F-4D97-AF65-F5344CB8AC3E}">
        <p14:creationId xmlns:p14="http://schemas.microsoft.com/office/powerpoint/2010/main" val="38412751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33C-AEE1-4E51-A371-7A9CDD5184BE}"/>
              </a:ext>
            </a:extLst>
          </p:cNvPr>
          <p:cNvSpPr>
            <a:spLocks noGrp="1"/>
          </p:cNvSpPr>
          <p:nvPr>
            <p:ph type="title"/>
          </p:nvPr>
        </p:nvSpPr>
        <p:spPr/>
        <p:txBody>
          <a:bodyPr/>
          <a:lstStyle/>
          <a:p>
            <a:r>
              <a:rPr lang="en-US" altLang="en-US" sz="2800" dirty="0">
                <a:solidFill>
                  <a:schemeClr val="bg2"/>
                </a:solidFill>
              </a:rPr>
              <a:t>Corrosion: Undesirable Redox Reactions</a:t>
            </a:r>
            <a:r>
              <a:rPr lang="en-US" altLang="en-US" sz="3200" dirty="0">
                <a:solidFill>
                  <a:schemeClr val="bg2"/>
                </a:solidFill>
              </a:rPr>
              <a:t> </a:t>
            </a:r>
            <a:r>
              <a:rPr lang="en-US" altLang="en-US" sz="2000" b="0" dirty="0">
                <a:solidFill>
                  <a:schemeClr val="bg2"/>
                </a:solidFill>
              </a:rPr>
              <a:t>(1 of 4)</a:t>
            </a:r>
            <a:endParaRPr lang="en-US" sz="2000" b="0" dirty="0">
              <a:solidFill>
                <a:schemeClr val="bg2"/>
              </a:solidFill>
            </a:endParaRPr>
          </a:p>
        </p:txBody>
      </p:sp>
      <p:sp>
        <p:nvSpPr>
          <p:cNvPr id="3" name="Content Placeholder 2">
            <a:extLst>
              <a:ext uri="{FF2B5EF4-FFF2-40B4-BE49-F238E27FC236}">
                <a16:creationId xmlns:a16="http://schemas.microsoft.com/office/drawing/2014/main" id="{1C11DAEC-6AE6-4729-8EBE-D4BBCD92F973}"/>
              </a:ext>
            </a:extLst>
          </p:cNvPr>
          <p:cNvSpPr>
            <a:spLocks noGrp="1"/>
          </p:cNvSpPr>
          <p:nvPr>
            <p:ph idx="1"/>
          </p:nvPr>
        </p:nvSpPr>
        <p:spPr>
          <a:xfrm>
            <a:off x="457200" y="1600201"/>
            <a:ext cx="8229600" cy="2438400"/>
          </a:xfrm>
        </p:spPr>
        <p:txBody>
          <a:bodyPr/>
          <a:lstStyle/>
          <a:p>
            <a:r>
              <a:rPr lang="en-US" altLang="en-US" sz="2600" b="1" dirty="0">
                <a:ea typeface="ヒラギノ角ゴ Pro W3" charset="-128"/>
              </a:rPr>
              <a:t>Corrosion</a:t>
            </a:r>
            <a:r>
              <a:rPr lang="en-US" altLang="en-US" sz="2600" dirty="0">
                <a:ea typeface="ヒラギノ角ゴ Pro W3" charset="-128"/>
              </a:rPr>
              <a:t> is the oxidation of metals. </a:t>
            </a:r>
          </a:p>
          <a:p>
            <a:r>
              <a:rPr lang="en-US" altLang="en-US" sz="2600" dirty="0">
                <a:ea typeface="ヒラギノ角ゴ Pro W3" charset="-128"/>
              </a:rPr>
              <a:t>The most common kind of corrosion is the rusting of iron. </a:t>
            </a:r>
          </a:p>
          <a:p>
            <a:r>
              <a:rPr lang="en-US" altLang="en-US" sz="2600" dirty="0">
                <a:ea typeface="ヒラギノ角ゴ Pro W3" charset="-128"/>
              </a:rPr>
              <a:t>Rusting is a redox reaction in which iron is oxidized and oxygen is reduced.</a:t>
            </a:r>
            <a:endParaRPr lang="en-US" sz="2600" dirty="0"/>
          </a:p>
        </p:txBody>
      </p:sp>
      <p:graphicFrame>
        <p:nvGraphicFramePr>
          <p:cNvPr id="4" name="Object 3" descr="Oxidation: 2 F e, solid yields 2 F e, super 2 +, aqueous + 4 e minus. Reduction: 2, gas, + 2 H sub 2 O, liquid, + 4 e minus yields 4 O H minus, aqueous. Cancel the electrons, 4 e minus. Overall: 2 F e, solid, + O sub 2, gas, + 2 H sub 2 O, liquid, yields, 2 F e, O H sub 2, solid. ">
            <a:extLst>
              <a:ext uri="{FF2B5EF4-FFF2-40B4-BE49-F238E27FC236}">
                <a16:creationId xmlns:a16="http://schemas.microsoft.com/office/drawing/2014/main" id="{8CDDD993-92C7-44ED-97AF-68E6BD7ED6D2}"/>
              </a:ext>
            </a:extLst>
          </p:cNvPr>
          <p:cNvGraphicFramePr>
            <a:graphicFrameLocks noChangeAspect="1"/>
          </p:cNvGraphicFramePr>
          <p:nvPr/>
        </p:nvGraphicFramePr>
        <p:xfrm>
          <a:off x="1169988" y="4379913"/>
          <a:ext cx="7239000" cy="1501775"/>
        </p:xfrm>
        <a:graphic>
          <a:graphicData uri="http://schemas.openxmlformats.org/presentationml/2006/ole">
            <mc:AlternateContent xmlns:mc="http://schemas.openxmlformats.org/markup-compatibility/2006">
              <mc:Choice xmlns:v="urn:schemas-microsoft-com:vml" Requires="v">
                <p:oleObj name="Equation" r:id="rId2" imgW="8318160" imgH="1726920" progId="Equation.DSMT4">
                  <p:embed/>
                </p:oleObj>
              </mc:Choice>
              <mc:Fallback>
                <p:oleObj name="Equation" r:id="rId2" imgW="8318160" imgH="1726920" progId="Equation.DSMT4">
                  <p:embed/>
                  <p:pic>
                    <p:nvPicPr>
                      <p:cNvPr id="4" name="Object 3" descr="Oxidation: 2 F e, solid yields 2 F e, super 2 +, aqueous + 4 e minus. Reduction: 2, gas, + 2 H sub 2 O, liquid, + 4 e minus yields 4 O H minus, aqueous. Cancel the electrons, 4 e minus. Overall: 2 F e, solid, + O sub 2, gas, + 2 H sub 2 O, liquid, yields, 2 F e, O H sub 2, solid. ">
                        <a:extLst>
                          <a:ext uri="{FF2B5EF4-FFF2-40B4-BE49-F238E27FC236}">
                            <a16:creationId xmlns:a16="http://schemas.microsoft.com/office/drawing/2014/main" id="{8CDDD993-92C7-44ED-97AF-68E6BD7ED6D2}"/>
                          </a:ext>
                        </a:extLst>
                      </p:cNvPr>
                      <p:cNvPicPr/>
                      <p:nvPr/>
                    </p:nvPicPr>
                    <p:blipFill>
                      <a:blip r:embed="rId3"/>
                      <a:stretch>
                        <a:fillRect/>
                      </a:stretch>
                    </p:blipFill>
                    <p:spPr>
                      <a:xfrm>
                        <a:off x="1169988" y="4379913"/>
                        <a:ext cx="7239000" cy="1501775"/>
                      </a:xfrm>
                      <a:prstGeom prst="rect">
                        <a:avLst/>
                      </a:prstGeom>
                    </p:spPr>
                  </p:pic>
                </p:oleObj>
              </mc:Fallback>
            </mc:AlternateContent>
          </a:graphicData>
        </a:graphic>
      </p:graphicFrame>
    </p:spTree>
    <p:extLst>
      <p:ext uri="{BB962C8B-B14F-4D97-AF65-F5344CB8AC3E}">
        <p14:creationId xmlns:p14="http://schemas.microsoft.com/office/powerpoint/2010/main" val="3776638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solidFill>
                  <a:schemeClr val="bg2"/>
                </a:solidFill>
                <a:latin typeface="+mj-lt"/>
              </a:rPr>
              <a:t>Corrosion: Undesirable Redox Reactions</a:t>
            </a:r>
            <a:r>
              <a:rPr lang="en-US" altLang="en-US" sz="3200" dirty="0">
                <a:solidFill>
                  <a:schemeClr val="bg2"/>
                </a:solidFill>
                <a:latin typeface="+mj-lt"/>
              </a:rPr>
              <a:t> </a:t>
            </a:r>
            <a:r>
              <a:rPr lang="en-US" altLang="en-US" sz="2000" b="0" dirty="0">
                <a:solidFill>
                  <a:schemeClr val="bg2"/>
                </a:solidFill>
                <a:latin typeface="+mj-lt"/>
              </a:rPr>
              <a:t>(2 of 4)</a:t>
            </a:r>
            <a:endParaRPr lang="en-US" sz="2000" dirty="0">
              <a:solidFill>
                <a:schemeClr val="bg2"/>
              </a:solidFill>
              <a:latin typeface="+mj-lt"/>
            </a:endParaRPr>
          </a:p>
        </p:txBody>
      </p:sp>
      <p:sp>
        <p:nvSpPr>
          <p:cNvPr id="3" name="Content Placeholder 2"/>
          <p:cNvSpPr>
            <a:spLocks noGrp="1"/>
          </p:cNvSpPr>
          <p:nvPr>
            <p:ph idx="1"/>
          </p:nvPr>
        </p:nvSpPr>
        <p:spPr>
          <a:xfrm>
            <a:off x="457200" y="1600201"/>
            <a:ext cx="838200" cy="398250"/>
          </a:xfrm>
        </p:spPr>
        <p:txBody>
          <a:bodyPr/>
          <a:lstStyle/>
          <a:p>
            <a:pPr marL="256032" indent="-256032">
              <a:buFont typeface="Arial" panose="020B0604020202020204" pitchFamily="34" charset="0"/>
              <a:buChar char="•"/>
            </a:pPr>
            <a:r>
              <a:rPr lang="en-US" altLang="en-US" sz="2600" dirty="0">
                <a:ea typeface="ヒラギノ角ゴ Pro W3" charset="-128"/>
              </a:rPr>
              <a:t>The</a:t>
            </a:r>
            <a:endParaRPr lang="en-US" sz="2600" dirty="0"/>
          </a:p>
        </p:txBody>
      </p:sp>
      <p:graphicFrame>
        <p:nvGraphicFramePr>
          <p:cNvPr id="14" name="Object 13" descr="F e, O H, sub 2">
            <a:extLst>
              <a:ext uri="{FF2B5EF4-FFF2-40B4-BE49-F238E27FC236}">
                <a16:creationId xmlns:a16="http://schemas.microsoft.com/office/drawing/2014/main" id="{DC072B96-296D-416D-86EB-3633046716F1}"/>
              </a:ext>
            </a:extLst>
          </p:cNvPr>
          <p:cNvGraphicFramePr>
            <a:graphicFrameLocks noChangeAspect="1"/>
          </p:cNvGraphicFramePr>
          <p:nvPr/>
        </p:nvGraphicFramePr>
        <p:xfrm>
          <a:off x="1432302" y="1599923"/>
          <a:ext cx="1282700" cy="482600"/>
        </p:xfrm>
        <a:graphic>
          <a:graphicData uri="http://schemas.openxmlformats.org/presentationml/2006/ole">
            <mc:AlternateContent xmlns:mc="http://schemas.openxmlformats.org/markup-compatibility/2006">
              <mc:Choice xmlns:v="urn:schemas-microsoft-com:vml" Requires="v">
                <p:oleObj name="Equation" r:id="rId2" imgW="1282680" imgH="482400" progId="Equation.DSMT4">
                  <p:embed/>
                </p:oleObj>
              </mc:Choice>
              <mc:Fallback>
                <p:oleObj name="Equation" r:id="rId2" imgW="1282680" imgH="482400" progId="Equation.DSMT4">
                  <p:embed/>
                  <p:pic>
                    <p:nvPicPr>
                      <p:cNvPr id="14" name="Object 13" descr="F e, O H, sub 2">
                        <a:extLst>
                          <a:ext uri="{FF2B5EF4-FFF2-40B4-BE49-F238E27FC236}">
                            <a16:creationId xmlns:a16="http://schemas.microsoft.com/office/drawing/2014/main" id="{DC072B96-296D-416D-86EB-3633046716F1}"/>
                          </a:ext>
                        </a:extLst>
                      </p:cNvPr>
                      <p:cNvPicPr/>
                      <p:nvPr/>
                    </p:nvPicPr>
                    <p:blipFill>
                      <a:blip r:embed="rId3"/>
                      <a:stretch>
                        <a:fillRect/>
                      </a:stretch>
                    </p:blipFill>
                    <p:spPr>
                      <a:xfrm>
                        <a:off x="1432302" y="1599923"/>
                        <a:ext cx="1282700" cy="482600"/>
                      </a:xfrm>
                      <a:prstGeom prst="rect">
                        <a:avLst/>
                      </a:prstGeom>
                    </p:spPr>
                  </p:pic>
                </p:oleObj>
              </mc:Fallback>
            </mc:AlternateContent>
          </a:graphicData>
        </a:graphic>
      </p:graphicFrame>
      <p:sp>
        <p:nvSpPr>
          <p:cNvPr id="4" name="Content Placeholder 3"/>
          <p:cNvSpPr>
            <a:spLocks noGrp="1"/>
          </p:cNvSpPr>
          <p:nvPr>
            <p:ph sz="quarter" idx="13"/>
          </p:nvPr>
        </p:nvSpPr>
        <p:spPr>
          <a:xfrm>
            <a:off x="2834898" y="1600200"/>
            <a:ext cx="5105400" cy="398251"/>
          </a:xfrm>
        </p:spPr>
        <p:txBody>
          <a:bodyPr/>
          <a:lstStyle/>
          <a:p>
            <a:r>
              <a:rPr lang="en-US" altLang="en-US" sz="2600" dirty="0">
                <a:ea typeface="ヒラギノ角ゴ Pro W3" charset="-128"/>
              </a:rPr>
              <a:t>formed in the overall reaction then</a:t>
            </a:r>
            <a:endParaRPr lang="en-US" sz="2600" dirty="0"/>
          </a:p>
        </p:txBody>
      </p:sp>
      <p:sp>
        <p:nvSpPr>
          <p:cNvPr id="5" name="Content Placeholder 4"/>
          <p:cNvSpPr>
            <a:spLocks noGrp="1"/>
          </p:cNvSpPr>
          <p:nvPr>
            <p:ph sz="quarter" idx="14"/>
          </p:nvPr>
        </p:nvSpPr>
        <p:spPr>
          <a:xfrm>
            <a:off x="731004" y="2072898"/>
            <a:ext cx="6858000" cy="465826"/>
          </a:xfrm>
        </p:spPr>
        <p:txBody>
          <a:bodyPr/>
          <a:lstStyle/>
          <a:p>
            <a:r>
              <a:rPr lang="en-US" altLang="en-US" sz="2600" dirty="0">
                <a:ea typeface="ヒラギノ角ゴ Pro W3" charset="-128"/>
              </a:rPr>
              <a:t>undergoes several additional reactions to form</a:t>
            </a:r>
            <a:endParaRPr lang="en-US" sz="2600" dirty="0"/>
          </a:p>
        </p:txBody>
      </p:sp>
      <p:graphicFrame>
        <p:nvGraphicFramePr>
          <p:cNvPr id="15" name="Object 14" descr="F e sub 2, O sub 3">
            <a:extLst>
              <a:ext uri="{FF2B5EF4-FFF2-40B4-BE49-F238E27FC236}">
                <a16:creationId xmlns:a16="http://schemas.microsoft.com/office/drawing/2014/main" id="{6AB95957-8413-4C8A-A854-688C32B8A0C4}"/>
              </a:ext>
            </a:extLst>
          </p:cNvPr>
          <p:cNvGraphicFramePr>
            <a:graphicFrameLocks noChangeAspect="1"/>
          </p:cNvGraphicFramePr>
          <p:nvPr/>
        </p:nvGraphicFramePr>
        <p:xfrm>
          <a:off x="7641371" y="2106233"/>
          <a:ext cx="990600" cy="393700"/>
        </p:xfrm>
        <a:graphic>
          <a:graphicData uri="http://schemas.openxmlformats.org/presentationml/2006/ole">
            <mc:AlternateContent xmlns:mc="http://schemas.openxmlformats.org/markup-compatibility/2006">
              <mc:Choice xmlns:v="urn:schemas-microsoft-com:vml" Requires="v">
                <p:oleObj name="Equation" r:id="rId4" imgW="990360" imgH="393480" progId="Equation.DSMT4">
                  <p:embed/>
                </p:oleObj>
              </mc:Choice>
              <mc:Fallback>
                <p:oleObj name="Equation" r:id="rId4" imgW="990360" imgH="393480" progId="Equation.DSMT4">
                  <p:embed/>
                  <p:pic>
                    <p:nvPicPr>
                      <p:cNvPr id="15" name="Object 14" descr="F e sub 2, O sub 3">
                        <a:extLst>
                          <a:ext uri="{FF2B5EF4-FFF2-40B4-BE49-F238E27FC236}">
                            <a16:creationId xmlns:a16="http://schemas.microsoft.com/office/drawing/2014/main" id="{6AB95957-8413-4C8A-A854-688C32B8A0C4}"/>
                          </a:ext>
                        </a:extLst>
                      </p:cNvPr>
                      <p:cNvPicPr/>
                      <p:nvPr/>
                    </p:nvPicPr>
                    <p:blipFill>
                      <a:blip r:embed="rId5"/>
                      <a:stretch>
                        <a:fillRect/>
                      </a:stretch>
                    </p:blipFill>
                    <p:spPr>
                      <a:xfrm>
                        <a:off x="7641371" y="2106233"/>
                        <a:ext cx="990600" cy="393700"/>
                      </a:xfrm>
                      <a:prstGeom prst="rect">
                        <a:avLst/>
                      </a:prstGeom>
                    </p:spPr>
                  </p:pic>
                </p:oleObj>
              </mc:Fallback>
            </mc:AlternateContent>
          </a:graphicData>
        </a:graphic>
      </p:graphicFrame>
      <p:sp>
        <p:nvSpPr>
          <p:cNvPr id="6" name="Content Placeholder 5"/>
          <p:cNvSpPr>
            <a:spLocks noGrp="1"/>
          </p:cNvSpPr>
          <p:nvPr>
            <p:ph sz="quarter" idx="15"/>
          </p:nvPr>
        </p:nvSpPr>
        <p:spPr>
          <a:xfrm>
            <a:off x="731004" y="2575302"/>
            <a:ext cx="6858000" cy="457200"/>
          </a:xfrm>
        </p:spPr>
        <p:txBody>
          <a:bodyPr/>
          <a:lstStyle/>
          <a:p>
            <a:r>
              <a:rPr lang="en-US" altLang="en-US" sz="2600" dirty="0">
                <a:ea typeface="ヒラギノ角ゴ Pro W3" charset="-128"/>
              </a:rPr>
              <a:t>the familiar orange substance that we call rust.</a:t>
            </a:r>
            <a:endParaRPr lang="en-US" sz="2600" dirty="0"/>
          </a:p>
        </p:txBody>
      </p:sp>
      <p:sp>
        <p:nvSpPr>
          <p:cNvPr id="7" name="Content Placeholder 6"/>
          <p:cNvSpPr>
            <a:spLocks noGrp="1"/>
          </p:cNvSpPr>
          <p:nvPr>
            <p:ph sz="quarter" idx="16"/>
          </p:nvPr>
        </p:nvSpPr>
        <p:spPr>
          <a:xfrm>
            <a:off x="457200" y="3200400"/>
            <a:ext cx="4876800" cy="457200"/>
          </a:xfrm>
        </p:spPr>
        <p:txBody>
          <a:bodyPr/>
          <a:lstStyle/>
          <a:p>
            <a:pPr marL="256032" indent="-256032">
              <a:buFont typeface="Arial" panose="020B0604020202020204" pitchFamily="34" charset="0"/>
              <a:buChar char="•"/>
            </a:pPr>
            <a:r>
              <a:rPr lang="en-US" altLang="en-US" sz="2600" dirty="0">
                <a:ea typeface="ヒラギノ角ゴ Pro W3" charset="-128"/>
              </a:rPr>
              <a:t>One of the main problems with</a:t>
            </a:r>
            <a:endParaRPr lang="en-US" sz="2600" dirty="0"/>
          </a:p>
        </p:txBody>
      </p:sp>
      <p:graphicFrame>
        <p:nvGraphicFramePr>
          <p:cNvPr id="16" name="Object 15" descr="F e sub 2, O sub 3">
            <a:extLst>
              <a:ext uri="{FF2B5EF4-FFF2-40B4-BE49-F238E27FC236}">
                <a16:creationId xmlns:a16="http://schemas.microsoft.com/office/drawing/2014/main" id="{3293B29F-FC58-4827-8BA8-F91FA0947CB6}"/>
              </a:ext>
            </a:extLst>
          </p:cNvPr>
          <p:cNvGraphicFramePr>
            <a:graphicFrameLocks noChangeAspect="1"/>
          </p:cNvGraphicFramePr>
          <p:nvPr/>
        </p:nvGraphicFramePr>
        <p:xfrm>
          <a:off x="5312906" y="3246281"/>
          <a:ext cx="889000" cy="393700"/>
        </p:xfrm>
        <a:graphic>
          <a:graphicData uri="http://schemas.openxmlformats.org/presentationml/2006/ole">
            <mc:AlternateContent xmlns:mc="http://schemas.openxmlformats.org/markup-compatibility/2006">
              <mc:Choice xmlns:v="urn:schemas-microsoft-com:vml" Requires="v">
                <p:oleObj name="Equation" r:id="rId6" imgW="888840" imgH="393480" progId="Equation.DSMT4">
                  <p:embed/>
                </p:oleObj>
              </mc:Choice>
              <mc:Fallback>
                <p:oleObj name="Equation" r:id="rId6" imgW="888840" imgH="393480" progId="Equation.DSMT4">
                  <p:embed/>
                  <p:pic>
                    <p:nvPicPr>
                      <p:cNvPr id="16" name="Object 15" descr="F e sub 2, O sub 3">
                        <a:extLst>
                          <a:ext uri="{FF2B5EF4-FFF2-40B4-BE49-F238E27FC236}">
                            <a16:creationId xmlns:a16="http://schemas.microsoft.com/office/drawing/2014/main" id="{3293B29F-FC58-4827-8BA8-F91FA0947CB6}"/>
                          </a:ext>
                        </a:extLst>
                      </p:cNvPr>
                      <p:cNvPicPr/>
                      <p:nvPr/>
                    </p:nvPicPr>
                    <p:blipFill>
                      <a:blip r:embed="rId7"/>
                      <a:stretch>
                        <a:fillRect/>
                      </a:stretch>
                    </p:blipFill>
                    <p:spPr>
                      <a:xfrm>
                        <a:off x="5312906" y="3246281"/>
                        <a:ext cx="889000" cy="393700"/>
                      </a:xfrm>
                      <a:prstGeom prst="rect">
                        <a:avLst/>
                      </a:prstGeom>
                    </p:spPr>
                  </p:pic>
                </p:oleObj>
              </mc:Fallback>
            </mc:AlternateContent>
          </a:graphicData>
        </a:graphic>
      </p:graphicFrame>
      <p:sp>
        <p:nvSpPr>
          <p:cNvPr id="8" name="Content Placeholder 7"/>
          <p:cNvSpPr>
            <a:spLocks noGrp="1"/>
          </p:cNvSpPr>
          <p:nvPr>
            <p:ph sz="quarter" idx="17"/>
          </p:nvPr>
        </p:nvSpPr>
        <p:spPr>
          <a:xfrm>
            <a:off x="6324600" y="3200400"/>
            <a:ext cx="1295400" cy="448352"/>
          </a:xfrm>
        </p:spPr>
        <p:txBody>
          <a:bodyPr/>
          <a:lstStyle/>
          <a:p>
            <a:r>
              <a:rPr lang="en-US" altLang="en-US" sz="2600" dirty="0">
                <a:ea typeface="ヒラギノ角ゴ Pro W3" charset="-128"/>
              </a:rPr>
              <a:t>is that it</a:t>
            </a:r>
            <a:endParaRPr lang="en-US" sz="2600" dirty="0"/>
          </a:p>
        </p:txBody>
      </p:sp>
      <p:sp>
        <p:nvSpPr>
          <p:cNvPr id="9" name="Content Placeholder 8"/>
          <p:cNvSpPr>
            <a:spLocks noGrp="1"/>
          </p:cNvSpPr>
          <p:nvPr>
            <p:ph sz="quarter" idx="18"/>
          </p:nvPr>
        </p:nvSpPr>
        <p:spPr>
          <a:xfrm>
            <a:off x="733926" y="3673642"/>
            <a:ext cx="7952874" cy="794749"/>
          </a:xfrm>
        </p:spPr>
        <p:txBody>
          <a:bodyPr/>
          <a:lstStyle/>
          <a:p>
            <a:r>
              <a:rPr lang="en-US" altLang="en-US" sz="2600" dirty="0">
                <a:ea typeface="ヒラギノ角ゴ Pro W3" charset="-128"/>
              </a:rPr>
              <a:t>crumbles off the solid iron below it exposing more iron to further rusting.</a:t>
            </a:r>
            <a:endParaRPr lang="en-US" sz="2600" dirty="0"/>
          </a:p>
        </p:txBody>
      </p:sp>
      <p:sp>
        <p:nvSpPr>
          <p:cNvPr id="13" name="Content Placeholder 12"/>
          <p:cNvSpPr>
            <a:spLocks noGrp="1"/>
          </p:cNvSpPr>
          <p:nvPr>
            <p:ph sz="quarter" idx="22"/>
          </p:nvPr>
        </p:nvSpPr>
        <p:spPr>
          <a:xfrm>
            <a:off x="457200" y="4800600"/>
            <a:ext cx="8139192" cy="825746"/>
          </a:xfrm>
        </p:spPr>
        <p:txBody>
          <a:bodyPr/>
          <a:lstStyle/>
          <a:p>
            <a:pPr marL="256032" indent="-256032">
              <a:buFont typeface="Arial" panose="020B0604020202020204" pitchFamily="34" charset="0"/>
              <a:buChar char="•"/>
            </a:pPr>
            <a:r>
              <a:rPr lang="en-US" altLang="en-US" sz="2600" dirty="0">
                <a:ea typeface="ヒラギノ角ゴ Pro W3" charset="-128"/>
              </a:rPr>
              <a:t>Under the right conditions, an entire piece of iron can rust away.</a:t>
            </a:r>
            <a:endParaRPr lang="en-US" sz="2600" dirty="0"/>
          </a:p>
        </p:txBody>
      </p:sp>
    </p:spTree>
    <p:extLst>
      <p:ext uri="{BB962C8B-B14F-4D97-AF65-F5344CB8AC3E}">
        <p14:creationId xmlns:p14="http://schemas.microsoft.com/office/powerpoint/2010/main" val="3328048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0154-1082-4B36-80C9-43BFF1B55BEF}"/>
              </a:ext>
            </a:extLst>
          </p:cNvPr>
          <p:cNvSpPr>
            <a:spLocks noGrp="1"/>
          </p:cNvSpPr>
          <p:nvPr>
            <p:ph type="title"/>
          </p:nvPr>
        </p:nvSpPr>
        <p:spPr/>
        <p:txBody>
          <a:bodyPr/>
          <a:lstStyle/>
          <a:p>
            <a:r>
              <a:rPr lang="en-US" altLang="en-US" sz="2800" dirty="0">
                <a:solidFill>
                  <a:schemeClr val="bg2"/>
                </a:solidFill>
              </a:rPr>
              <a:t>Corrosion: Undesirable Redox Reactions</a:t>
            </a:r>
            <a:r>
              <a:rPr lang="en-US" altLang="en-US" sz="3200" dirty="0">
                <a:solidFill>
                  <a:schemeClr val="bg2"/>
                </a:solidFill>
              </a:rPr>
              <a:t> </a:t>
            </a:r>
            <a:r>
              <a:rPr lang="en-US" altLang="en-US" sz="2000" b="0" dirty="0">
                <a:solidFill>
                  <a:schemeClr val="bg2"/>
                </a:solidFill>
              </a:rPr>
              <a:t>(3 of 4)</a:t>
            </a:r>
            <a:endParaRPr lang="en-US" sz="2000" dirty="0">
              <a:solidFill>
                <a:schemeClr val="bg2"/>
              </a:solidFill>
            </a:endParaRPr>
          </a:p>
        </p:txBody>
      </p:sp>
      <p:sp>
        <p:nvSpPr>
          <p:cNvPr id="3" name="Content Placeholder 2">
            <a:extLst>
              <a:ext uri="{FF2B5EF4-FFF2-40B4-BE49-F238E27FC236}">
                <a16:creationId xmlns:a16="http://schemas.microsoft.com/office/drawing/2014/main" id="{FD84262A-8F4A-4BE3-A7A0-00E13C7CF25D}"/>
              </a:ext>
            </a:extLst>
          </p:cNvPr>
          <p:cNvSpPr>
            <a:spLocks noGrp="1"/>
          </p:cNvSpPr>
          <p:nvPr>
            <p:ph idx="1"/>
          </p:nvPr>
        </p:nvSpPr>
        <p:spPr/>
        <p:txBody>
          <a:bodyPr/>
          <a:lstStyle/>
          <a:p>
            <a:r>
              <a:rPr lang="en-US" altLang="en-US" sz="2600" dirty="0">
                <a:ea typeface="ヒラギノ角ゴ Pro W3" charset="-128"/>
              </a:rPr>
              <a:t>Iron is not the only metal that undergoes oxidation.</a:t>
            </a:r>
          </a:p>
          <a:p>
            <a:r>
              <a:rPr lang="en-US" altLang="en-US" sz="2600" dirty="0">
                <a:ea typeface="ヒラギノ角ゴ Pro W3" charset="-128"/>
              </a:rPr>
              <a:t>Most other metals, such as copper and aluminum, also undergo oxidation.</a:t>
            </a:r>
          </a:p>
          <a:p>
            <a:r>
              <a:rPr lang="en-US" altLang="en-US" sz="2600" dirty="0">
                <a:ea typeface="ヒラギノ角ゴ Pro W3" charset="-128"/>
              </a:rPr>
              <a:t>However, the oxides of copper and aluminum do not flake off as iron oxide does.</a:t>
            </a:r>
          </a:p>
          <a:p>
            <a:r>
              <a:rPr lang="en-US" altLang="en-US" sz="2600" dirty="0">
                <a:ea typeface="ヒラギノ角ゴ Pro W3" charset="-128"/>
              </a:rPr>
              <a:t>When aluminum oxidizes, the aluminum oxide actually forms a tough, clear coating on the underlying metal.</a:t>
            </a:r>
          </a:p>
          <a:p>
            <a:r>
              <a:rPr lang="en-US" altLang="en-US" sz="2600" dirty="0">
                <a:ea typeface="ヒラギノ角ゴ Pro W3" charset="-128"/>
              </a:rPr>
              <a:t>This coating protects the underlying metal from further oxidation.</a:t>
            </a:r>
            <a:endParaRPr lang="en-US" sz="2600" dirty="0"/>
          </a:p>
        </p:txBody>
      </p:sp>
    </p:spTree>
    <p:extLst>
      <p:ext uri="{BB962C8B-B14F-4D97-AF65-F5344CB8AC3E}">
        <p14:creationId xmlns:p14="http://schemas.microsoft.com/office/powerpoint/2010/main" val="4022608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0154-1082-4B36-80C9-43BFF1B55BEF}"/>
              </a:ext>
            </a:extLst>
          </p:cNvPr>
          <p:cNvSpPr>
            <a:spLocks noGrp="1"/>
          </p:cNvSpPr>
          <p:nvPr>
            <p:ph type="title"/>
          </p:nvPr>
        </p:nvSpPr>
        <p:spPr>
          <a:xfrm>
            <a:off x="457200" y="215372"/>
            <a:ext cx="7924800" cy="1097280"/>
          </a:xfrm>
        </p:spPr>
        <p:txBody>
          <a:bodyPr/>
          <a:lstStyle/>
          <a:p>
            <a:r>
              <a:rPr lang="en-US" altLang="en-US" sz="2800" dirty="0">
                <a:solidFill>
                  <a:schemeClr val="bg2"/>
                </a:solidFill>
              </a:rPr>
              <a:t>Corrosion: Undesirable Redox Reactions</a:t>
            </a:r>
            <a:r>
              <a:rPr lang="en-US" altLang="en-US" sz="3200" dirty="0">
                <a:solidFill>
                  <a:schemeClr val="bg2"/>
                </a:solidFill>
              </a:rPr>
              <a:t> </a:t>
            </a:r>
            <a:r>
              <a:rPr lang="en-US" altLang="en-US" sz="2000" b="0" dirty="0">
                <a:solidFill>
                  <a:schemeClr val="bg2"/>
                </a:solidFill>
              </a:rPr>
              <a:t>(4 of 4)</a:t>
            </a:r>
            <a:endParaRPr lang="en-US" sz="2000" dirty="0">
              <a:solidFill>
                <a:schemeClr val="bg2"/>
              </a:solidFill>
            </a:endParaRPr>
          </a:p>
        </p:txBody>
      </p:sp>
      <p:pic>
        <p:nvPicPr>
          <p:cNvPr id="7" name="Content Placeholder 6" descr="Photograph of a large rusted area on a painted iron door.">
            <a:extLst>
              <a:ext uri="{FF2B5EF4-FFF2-40B4-BE49-F238E27FC236}">
                <a16:creationId xmlns:a16="http://schemas.microsoft.com/office/drawing/2014/main" id="{271E97E5-4F1D-4B2D-805F-5087FFE8DB20}"/>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2714105" y="1752600"/>
            <a:ext cx="3715789" cy="2481349"/>
          </a:xfrm>
          <a:prstGeom prst="rect">
            <a:avLst/>
          </a:prstGeom>
        </p:spPr>
      </p:pic>
      <p:sp>
        <p:nvSpPr>
          <p:cNvPr id="3" name="Content Placeholder 2">
            <a:extLst>
              <a:ext uri="{FF2B5EF4-FFF2-40B4-BE49-F238E27FC236}">
                <a16:creationId xmlns:a16="http://schemas.microsoft.com/office/drawing/2014/main" id="{FD84262A-8F4A-4BE3-A7A0-00E13C7CF25D}"/>
              </a:ext>
            </a:extLst>
          </p:cNvPr>
          <p:cNvSpPr>
            <a:spLocks noGrp="1"/>
          </p:cNvSpPr>
          <p:nvPr>
            <p:ph idx="1"/>
          </p:nvPr>
        </p:nvSpPr>
        <p:spPr>
          <a:xfrm>
            <a:off x="457200" y="4388332"/>
            <a:ext cx="8348870" cy="1936268"/>
          </a:xfrm>
        </p:spPr>
        <p:txBody>
          <a:bodyPr/>
          <a:lstStyle/>
          <a:p>
            <a:r>
              <a:rPr lang="en-US" altLang="en-US" sz="2400" dirty="0">
                <a:ea typeface="ヒラギノ角ゴ Pro W3" charset="-128"/>
              </a:rPr>
              <a:t>Paint can prevent iron from rusting by keeping the iron dry.</a:t>
            </a:r>
          </a:p>
          <a:p>
            <a:r>
              <a:rPr lang="en-US" altLang="en-US" sz="2400" dirty="0">
                <a:ea typeface="ヒラギノ角ゴ Pro W3" charset="-128"/>
              </a:rPr>
              <a:t>Without water, the redox reaction cannot occur.</a:t>
            </a:r>
          </a:p>
          <a:p>
            <a:r>
              <a:rPr lang="en-US" altLang="en-US" sz="2400" dirty="0">
                <a:ea typeface="ヒラギノ角ゴ Pro W3" charset="-128"/>
              </a:rPr>
              <a:t>However, if the paint becomes scratched, the iron will rust at the point of the chip.</a:t>
            </a:r>
            <a:endParaRPr lang="en-US" sz="2400" dirty="0"/>
          </a:p>
        </p:txBody>
      </p:sp>
    </p:spTree>
    <p:extLst>
      <p:ext uri="{BB962C8B-B14F-4D97-AF65-F5344CB8AC3E}">
        <p14:creationId xmlns:p14="http://schemas.microsoft.com/office/powerpoint/2010/main" val="39430030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1445-C0E8-43E0-9024-F6D6B1293203}"/>
              </a:ext>
            </a:extLst>
          </p:cNvPr>
          <p:cNvSpPr>
            <a:spLocks noGrp="1"/>
          </p:cNvSpPr>
          <p:nvPr>
            <p:ph type="title"/>
          </p:nvPr>
        </p:nvSpPr>
        <p:spPr/>
        <p:txBody>
          <a:bodyPr/>
          <a:lstStyle/>
          <a:p>
            <a:r>
              <a:rPr lang="en-US" altLang="en-US" dirty="0">
                <a:solidFill>
                  <a:schemeClr val="bg2"/>
                </a:solidFill>
              </a:rPr>
              <a:t>Use of a Sacrificial Anode to Prevent Corrosion</a:t>
            </a:r>
            <a:endParaRPr lang="en-US" dirty="0">
              <a:solidFill>
                <a:schemeClr val="bg2"/>
              </a:solidFill>
            </a:endParaRPr>
          </a:p>
        </p:txBody>
      </p:sp>
      <p:sp>
        <p:nvSpPr>
          <p:cNvPr id="3" name="Content Placeholder 2">
            <a:extLst>
              <a:ext uri="{FF2B5EF4-FFF2-40B4-BE49-F238E27FC236}">
                <a16:creationId xmlns:a16="http://schemas.microsoft.com/office/drawing/2014/main" id="{24D5635A-9267-4211-B6DF-464A2BA65311}"/>
              </a:ext>
            </a:extLst>
          </p:cNvPr>
          <p:cNvSpPr>
            <a:spLocks noGrp="1"/>
          </p:cNvSpPr>
          <p:nvPr>
            <p:ph idx="1"/>
          </p:nvPr>
        </p:nvSpPr>
        <p:spPr>
          <a:xfrm>
            <a:off x="457200" y="1600200"/>
            <a:ext cx="8229600" cy="4876799"/>
          </a:xfrm>
        </p:spPr>
        <p:txBody>
          <a:bodyPr/>
          <a:lstStyle/>
          <a:p>
            <a:r>
              <a:rPr lang="en-US" altLang="en-US" sz="2600" dirty="0">
                <a:ea typeface="ヒラギノ角ゴ Pro W3" charset="-128"/>
              </a:rPr>
              <a:t>The sacrificial anode must be composed of a metal that is above iron on the activity series. The sacrificial anode oxidizes in place of the iron, protecting the iron from oxidation.</a:t>
            </a:r>
          </a:p>
          <a:p>
            <a:r>
              <a:rPr lang="en-US" altLang="en-US" sz="2600" dirty="0">
                <a:ea typeface="ヒラギノ角ゴ Pro W3" charset="-128"/>
              </a:rPr>
              <a:t>One way to protect iron from rusting is to coat it with a metal above it in the activity series.</a:t>
            </a:r>
          </a:p>
          <a:p>
            <a:r>
              <a:rPr lang="en-US" altLang="en-US" sz="2600" dirty="0">
                <a:ea typeface="ヒラギノ角ゴ Pro W3" charset="-128"/>
              </a:rPr>
              <a:t>Galvanized nails are coated with a thin layer of zinc. Since zinc is more active than iron, it oxidizes in place of the underlying iron. The oxide of zinc is not crumbly and remains on the nail as a protective coating.</a:t>
            </a:r>
            <a:endParaRPr lang="en-US" sz="2600" dirty="0"/>
          </a:p>
        </p:txBody>
      </p:sp>
    </p:spTree>
    <p:extLst>
      <p:ext uri="{BB962C8B-B14F-4D97-AF65-F5344CB8AC3E}">
        <p14:creationId xmlns:p14="http://schemas.microsoft.com/office/powerpoint/2010/main" val="11680450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671C-FB94-445B-971D-EC6BAF629CA5}"/>
              </a:ext>
            </a:extLst>
          </p:cNvPr>
          <p:cNvSpPr>
            <a:spLocks noGrp="1"/>
          </p:cNvSpPr>
          <p:nvPr>
            <p:ph type="title"/>
          </p:nvPr>
        </p:nvSpPr>
        <p:spPr/>
        <p:txBody>
          <a:bodyPr/>
          <a:lstStyle/>
          <a:p>
            <a:r>
              <a:rPr lang="en-US" altLang="en-US" dirty="0">
                <a:solidFill>
                  <a:schemeClr val="bg2"/>
                </a:solidFill>
              </a:rPr>
              <a:t>Everyday Chemistry: The Fuel-Cell Breathalyzer </a:t>
            </a:r>
            <a:r>
              <a:rPr lang="en-US" altLang="en-US" sz="2000" b="0" dirty="0">
                <a:solidFill>
                  <a:schemeClr val="bg2"/>
                </a:solidFill>
              </a:rPr>
              <a:t>(1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63F0AB9D-A1CB-4B43-96BF-EEBB0FBDE1E3}"/>
              </a:ext>
            </a:extLst>
          </p:cNvPr>
          <p:cNvSpPr>
            <a:spLocks noGrp="1"/>
          </p:cNvSpPr>
          <p:nvPr>
            <p:ph idx="1"/>
          </p:nvPr>
        </p:nvSpPr>
        <p:spPr>
          <a:xfrm>
            <a:off x="457200" y="1600200"/>
            <a:ext cx="8229600" cy="3132221"/>
          </a:xfrm>
        </p:spPr>
        <p:txBody>
          <a:bodyPr/>
          <a:lstStyle/>
          <a:p>
            <a:r>
              <a:rPr lang="en-US" altLang="en-US" sz="2600" dirty="0">
                <a:ea typeface="ヒラギノ角ゴ Pro W3" charset="-128"/>
              </a:rPr>
              <a:t>Breathalyzers work because the amount of ethyl alcohol in the breath is proportional to the amount of ethyl alcohol in the bloodstream. One type of breathalyzer is a fuel cell consisting of two platinum electrodes wired to a meter and some electrolyte.</a:t>
            </a:r>
          </a:p>
          <a:p>
            <a:r>
              <a:rPr lang="en-US" altLang="en-US" sz="2600" dirty="0">
                <a:ea typeface="ヒラギノ角ゴ Pro W3" charset="-128"/>
              </a:rPr>
              <a:t>At the anode, ethyl alcohol in the breath is oxidized to acetic acid.</a:t>
            </a:r>
            <a:endParaRPr lang="en-US" sz="2600" dirty="0"/>
          </a:p>
        </p:txBody>
      </p:sp>
      <p:graphicFrame>
        <p:nvGraphicFramePr>
          <p:cNvPr id="4" name="Object 3" descr="Anode: ethyl alcohol, C sub 2, H sub 5, O H + 4 O H minus, aqueous, yields acetic acid, C H sub 3, C O O H, aqueous, + 3 H 2 O + 4 e minus.  ">
            <a:extLst>
              <a:ext uri="{FF2B5EF4-FFF2-40B4-BE49-F238E27FC236}">
                <a16:creationId xmlns:a16="http://schemas.microsoft.com/office/drawing/2014/main" id="{B0C15110-A396-491B-9098-F24EC1128FC8}"/>
              </a:ext>
            </a:extLst>
          </p:cNvPr>
          <p:cNvGraphicFramePr>
            <a:graphicFrameLocks noChangeAspect="1"/>
          </p:cNvGraphicFramePr>
          <p:nvPr/>
        </p:nvGraphicFramePr>
        <p:xfrm>
          <a:off x="792209" y="5181600"/>
          <a:ext cx="7574293" cy="556479"/>
        </p:xfrm>
        <a:graphic>
          <a:graphicData uri="http://schemas.openxmlformats.org/presentationml/2006/ole">
            <mc:AlternateContent xmlns:mc="http://schemas.openxmlformats.org/markup-compatibility/2006">
              <mc:Choice xmlns:v="urn:schemas-microsoft-com:vml" Requires="v">
                <p:oleObj name="Equation" r:id="rId2" imgW="9334440" imgH="685800" progId="Equation.DSMT4">
                  <p:embed/>
                </p:oleObj>
              </mc:Choice>
              <mc:Fallback>
                <p:oleObj name="Equation" r:id="rId2" imgW="9334440" imgH="685800" progId="Equation.DSMT4">
                  <p:embed/>
                  <p:pic>
                    <p:nvPicPr>
                      <p:cNvPr id="4" name="Object 3" descr="Anode: ethyl alcohol, C sub 2, H sub 5, O H + 4 O H minus, aqueous, yields acetic acid, C H sub 3, C O O H, aqueous, + 3 H 2 O + 4 e minus.  ">
                        <a:extLst>
                          <a:ext uri="{FF2B5EF4-FFF2-40B4-BE49-F238E27FC236}">
                            <a16:creationId xmlns:a16="http://schemas.microsoft.com/office/drawing/2014/main" id="{B0C15110-A396-491B-9098-F24EC1128FC8}"/>
                          </a:ext>
                        </a:extLst>
                      </p:cNvPr>
                      <p:cNvPicPr/>
                      <p:nvPr/>
                    </p:nvPicPr>
                    <p:blipFill>
                      <a:blip r:embed="rId3"/>
                      <a:stretch>
                        <a:fillRect/>
                      </a:stretch>
                    </p:blipFill>
                    <p:spPr>
                      <a:xfrm>
                        <a:off x="792209" y="5181600"/>
                        <a:ext cx="7574293" cy="556479"/>
                      </a:xfrm>
                      <a:prstGeom prst="rect">
                        <a:avLst/>
                      </a:prstGeom>
                    </p:spPr>
                  </p:pic>
                </p:oleObj>
              </mc:Fallback>
            </mc:AlternateContent>
          </a:graphicData>
        </a:graphic>
      </p:graphicFrame>
    </p:spTree>
    <p:extLst>
      <p:ext uri="{BB962C8B-B14F-4D97-AF65-F5344CB8AC3E}">
        <p14:creationId xmlns:p14="http://schemas.microsoft.com/office/powerpoint/2010/main" val="3946081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DE57-3165-47A2-A375-4A5C3BDEBB2E}"/>
              </a:ext>
            </a:extLst>
          </p:cNvPr>
          <p:cNvSpPr>
            <a:spLocks noGrp="1"/>
          </p:cNvSpPr>
          <p:nvPr>
            <p:ph type="title"/>
          </p:nvPr>
        </p:nvSpPr>
        <p:spPr/>
        <p:txBody>
          <a:bodyPr/>
          <a:lstStyle/>
          <a:p>
            <a:r>
              <a:rPr lang="en-US" altLang="en-US" dirty="0">
                <a:solidFill>
                  <a:schemeClr val="bg2"/>
                </a:solidFill>
              </a:rPr>
              <a:t>Everyday Chemistry: The Fuel-Cell Breathalyzer </a:t>
            </a:r>
            <a:r>
              <a:rPr lang="en-US" altLang="en-US" sz="2000" b="0" dirty="0">
                <a:solidFill>
                  <a:schemeClr val="bg2"/>
                </a:solidFill>
              </a:rPr>
              <a:t>(2 of 2)</a:t>
            </a:r>
            <a:endParaRPr lang="en-US" sz="2000" b="0" dirty="0">
              <a:solidFill>
                <a:schemeClr val="bg2"/>
              </a:solidFill>
            </a:endParaRPr>
          </a:p>
        </p:txBody>
      </p:sp>
      <p:sp>
        <p:nvSpPr>
          <p:cNvPr id="3" name="Content Placeholder 2">
            <a:extLst>
              <a:ext uri="{FF2B5EF4-FFF2-40B4-BE49-F238E27FC236}">
                <a16:creationId xmlns:a16="http://schemas.microsoft.com/office/drawing/2014/main" id="{7CC98035-6E88-4EE4-BCC6-CB08C3804CF7}"/>
              </a:ext>
            </a:extLst>
          </p:cNvPr>
          <p:cNvSpPr>
            <a:spLocks noGrp="1"/>
          </p:cNvSpPr>
          <p:nvPr>
            <p:ph idx="1"/>
          </p:nvPr>
        </p:nvSpPr>
        <p:spPr>
          <a:xfrm>
            <a:off x="457200" y="1600201"/>
            <a:ext cx="8229600" cy="457199"/>
          </a:xfrm>
        </p:spPr>
        <p:txBody>
          <a:bodyPr/>
          <a:lstStyle/>
          <a:p>
            <a:pPr marL="256032" indent="-256032">
              <a:buSzPct val="100000"/>
            </a:pPr>
            <a:r>
              <a:rPr lang="en-US" altLang="en-US" sz="2600" dirty="0">
                <a:ea typeface="ヒラギノ角ゴ Pro W3" charset="-128"/>
              </a:rPr>
              <a:t>At the cathode, oxygen is reduced.</a:t>
            </a:r>
            <a:endParaRPr lang="en-US" sz="2600" dirty="0"/>
          </a:p>
        </p:txBody>
      </p:sp>
      <p:graphicFrame>
        <p:nvGraphicFramePr>
          <p:cNvPr id="5" name="Object 4" descr="Cathode: 0 2, gaseous, + 2 h sub 2 O, liquid, + 4 e minus yields 4 O H minus.">
            <a:extLst>
              <a:ext uri="{FF2B5EF4-FFF2-40B4-BE49-F238E27FC236}">
                <a16:creationId xmlns:a16="http://schemas.microsoft.com/office/drawing/2014/main" id="{6C9C1B75-52B8-43BF-B9CA-0539F0CB1745}"/>
              </a:ext>
            </a:extLst>
          </p:cNvPr>
          <p:cNvGraphicFramePr>
            <a:graphicFrameLocks noChangeAspect="1"/>
          </p:cNvGraphicFramePr>
          <p:nvPr/>
        </p:nvGraphicFramePr>
        <p:xfrm>
          <a:off x="1097796" y="2336800"/>
          <a:ext cx="6959600" cy="482600"/>
        </p:xfrm>
        <a:graphic>
          <a:graphicData uri="http://schemas.openxmlformats.org/presentationml/2006/ole">
            <mc:AlternateContent xmlns:mc="http://schemas.openxmlformats.org/markup-compatibility/2006">
              <mc:Choice xmlns:v="urn:schemas-microsoft-com:vml" Requires="v">
                <p:oleObj name="Equation" r:id="rId2" imgW="6959520" imgH="482400" progId="Equation.DSMT4">
                  <p:embed/>
                </p:oleObj>
              </mc:Choice>
              <mc:Fallback>
                <p:oleObj name="Equation" r:id="rId2" imgW="6959520" imgH="482400" progId="Equation.DSMT4">
                  <p:embed/>
                  <p:pic>
                    <p:nvPicPr>
                      <p:cNvPr id="5" name="Object 4" descr="Cathode: 0 2, gaseous, + 2 h sub 2 O, liquid, + 4 e minus yields 4 O H minus.">
                        <a:extLst>
                          <a:ext uri="{FF2B5EF4-FFF2-40B4-BE49-F238E27FC236}">
                            <a16:creationId xmlns:a16="http://schemas.microsoft.com/office/drawing/2014/main" id="{6C9C1B75-52B8-43BF-B9CA-0539F0CB1745}"/>
                          </a:ext>
                        </a:extLst>
                      </p:cNvPr>
                      <p:cNvPicPr/>
                      <p:nvPr/>
                    </p:nvPicPr>
                    <p:blipFill>
                      <a:blip r:embed="rId3"/>
                      <a:stretch>
                        <a:fillRect/>
                      </a:stretch>
                    </p:blipFill>
                    <p:spPr>
                      <a:xfrm>
                        <a:off x="1097796" y="2336800"/>
                        <a:ext cx="6959600" cy="482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69035C2-7AA1-42DF-A8E7-BCDEE95BC715}"/>
              </a:ext>
            </a:extLst>
          </p:cNvPr>
          <p:cNvSpPr>
            <a:spLocks noGrp="1"/>
          </p:cNvSpPr>
          <p:nvPr>
            <p:ph sz="quarter" idx="13"/>
          </p:nvPr>
        </p:nvSpPr>
        <p:spPr>
          <a:xfrm>
            <a:off x="457200" y="3200400"/>
            <a:ext cx="8229600" cy="2743200"/>
          </a:xfrm>
        </p:spPr>
        <p:txBody>
          <a:bodyPr/>
          <a:lstStyle/>
          <a:p>
            <a:r>
              <a:rPr lang="en-US" altLang="en-US" sz="2600" dirty="0">
                <a:ea typeface="ヒラギノ角ゴ Pro W3" charset="-128"/>
              </a:rPr>
              <a:t>The amount of electrical current produced depends on the amount of alcohol in the breath. </a:t>
            </a:r>
          </a:p>
          <a:p>
            <a:r>
              <a:rPr lang="en-US" altLang="en-US" sz="2600" dirty="0">
                <a:ea typeface="ヒラギノ角ゴ Pro W3" charset="-128"/>
              </a:rPr>
              <a:t>A higher current reveals a higher blood alcohol level. When calibrated correctly, the fuel-cell breathalyzer can precisely measure the blood alcohol level of a suspected drunk driver.</a:t>
            </a:r>
            <a:endParaRPr lang="en-US" sz="2600" dirty="0"/>
          </a:p>
        </p:txBody>
      </p:sp>
    </p:spTree>
    <p:extLst>
      <p:ext uri="{BB962C8B-B14F-4D97-AF65-F5344CB8AC3E}">
        <p14:creationId xmlns:p14="http://schemas.microsoft.com/office/powerpoint/2010/main" val="22676573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77A1-AFC7-49BE-88F1-1DE2DCC907F4}"/>
              </a:ext>
            </a:extLst>
          </p:cNvPr>
          <p:cNvSpPr>
            <a:spLocks noGrp="1"/>
          </p:cNvSpPr>
          <p:nvPr>
            <p:ph type="title"/>
          </p:nvPr>
        </p:nvSpPr>
        <p:spPr/>
        <p:txBody>
          <a:bodyPr/>
          <a:lstStyle/>
          <a:p>
            <a:r>
              <a:rPr lang="en-US" altLang="en-US" dirty="0">
                <a:solidFill>
                  <a:schemeClr val="bg2"/>
                </a:solidFill>
              </a:rPr>
              <a:t>Schematic Diagram of a Fuel-Cell Breathalyzer</a:t>
            </a:r>
            <a:endParaRPr lang="en-US" dirty="0">
              <a:solidFill>
                <a:schemeClr val="bg2"/>
              </a:solidFill>
            </a:endParaRPr>
          </a:p>
        </p:txBody>
      </p:sp>
      <p:pic>
        <p:nvPicPr>
          <p:cNvPr id="6" name="Content Placeholder 5" descr="An exploded view of the workings of a device that give a blood alcohol reading on a digital screen. For long description in Notes pane, press F6.">
            <a:extLst>
              <a:ext uri="{FF2B5EF4-FFF2-40B4-BE49-F238E27FC236}">
                <a16:creationId xmlns:a16="http://schemas.microsoft.com/office/drawing/2014/main" id="{559965A0-D99B-42FD-BEB9-58FDE933A4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400"/>
          <a:stretch/>
        </p:blipFill>
        <p:spPr>
          <a:xfrm>
            <a:off x="1768177" y="1600200"/>
            <a:ext cx="5607645" cy="4525963"/>
          </a:xfrm>
          <a:prstGeom prst="rect">
            <a:avLst/>
          </a:prstGeom>
        </p:spPr>
      </p:pic>
    </p:spTree>
    <p:extLst>
      <p:ext uri="{BB962C8B-B14F-4D97-AF65-F5344CB8AC3E}">
        <p14:creationId xmlns:p14="http://schemas.microsoft.com/office/powerpoint/2010/main" val="270026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6D70-E360-46B2-9FA8-6C7995709E07}"/>
              </a:ext>
            </a:extLst>
          </p:cNvPr>
          <p:cNvSpPr>
            <a:spLocks noGrp="1"/>
          </p:cNvSpPr>
          <p:nvPr>
            <p:ph type="title"/>
          </p:nvPr>
        </p:nvSpPr>
        <p:spPr/>
        <p:txBody>
          <a:bodyPr/>
          <a:lstStyle/>
          <a:p>
            <a:r>
              <a:rPr lang="en-US" altLang="en-US" dirty="0">
                <a:solidFill>
                  <a:schemeClr val="bg2"/>
                </a:solidFill>
              </a:rPr>
              <a:t>Oxidation and Reduction: Some Definitions</a:t>
            </a:r>
            <a:endParaRPr lang="en-US" dirty="0">
              <a:solidFill>
                <a:schemeClr val="bg2"/>
              </a:solidFill>
            </a:endParaRPr>
          </a:p>
        </p:txBody>
      </p:sp>
      <p:sp>
        <p:nvSpPr>
          <p:cNvPr id="3" name="Content Placeholder 2">
            <a:extLst>
              <a:ext uri="{FF2B5EF4-FFF2-40B4-BE49-F238E27FC236}">
                <a16:creationId xmlns:a16="http://schemas.microsoft.com/office/drawing/2014/main" id="{CA766CBB-4D73-4A26-B1FD-F0D545E519DA}"/>
              </a:ext>
            </a:extLst>
          </p:cNvPr>
          <p:cNvSpPr>
            <a:spLocks noGrp="1"/>
          </p:cNvSpPr>
          <p:nvPr>
            <p:ph idx="1"/>
          </p:nvPr>
        </p:nvSpPr>
        <p:spPr>
          <a:xfrm>
            <a:off x="457200" y="1568932"/>
            <a:ext cx="8229600" cy="3155468"/>
          </a:xfrm>
        </p:spPr>
        <p:txBody>
          <a:bodyPr/>
          <a:lstStyle/>
          <a:p>
            <a:r>
              <a:rPr lang="en-US" altLang="en-US" sz="2600" dirty="0">
                <a:ea typeface="ヒラギノ角ゴ Pro W3" charset="-128"/>
              </a:rPr>
              <a:t>A fundamental definition of </a:t>
            </a:r>
            <a:r>
              <a:rPr lang="en-US" altLang="en-US" sz="2600" b="1" dirty="0">
                <a:ea typeface="ヒラギノ角ゴ Pro W3" charset="-128"/>
              </a:rPr>
              <a:t>oxidation</a:t>
            </a:r>
            <a:r>
              <a:rPr lang="en-US" altLang="en-US" sz="2600" dirty="0">
                <a:ea typeface="ヒラギノ角ゴ Pro W3" charset="-128"/>
              </a:rPr>
              <a:t> is the </a:t>
            </a:r>
            <a:r>
              <a:rPr lang="en-US" altLang="en-US" sz="2600" b="1" dirty="0">
                <a:ea typeface="ヒラギノ角ゴ Pro W3" charset="-128"/>
              </a:rPr>
              <a:t>loss of electrons</a:t>
            </a:r>
            <a:r>
              <a:rPr lang="en-US" altLang="en-US" sz="2600" i="1" dirty="0">
                <a:ea typeface="ヒラギノ角ゴ Pro W3" charset="-128"/>
              </a:rPr>
              <a:t>,</a:t>
            </a:r>
            <a:r>
              <a:rPr lang="en-US" altLang="en-US" sz="2600" dirty="0">
                <a:ea typeface="ヒラギノ角ゴ Pro W3" charset="-128"/>
              </a:rPr>
              <a:t> and a fundamental definition of </a:t>
            </a:r>
            <a:r>
              <a:rPr lang="en-US" altLang="en-US" sz="2600" b="1" dirty="0">
                <a:ea typeface="ヒラギノ角ゴ Pro W3" charset="-128"/>
              </a:rPr>
              <a:t>reduction</a:t>
            </a:r>
            <a:r>
              <a:rPr lang="en-US" altLang="en-US" sz="2600" dirty="0">
                <a:ea typeface="ヒラギノ角ゴ Pro W3" charset="-128"/>
              </a:rPr>
              <a:t> is the </a:t>
            </a:r>
            <a:r>
              <a:rPr lang="en-US" altLang="en-US" sz="2600" b="1" dirty="0">
                <a:ea typeface="ヒラギノ角ゴ Pro W3" charset="-128"/>
              </a:rPr>
              <a:t>gain of electrons</a:t>
            </a:r>
            <a:r>
              <a:rPr lang="en-US" altLang="en-US" sz="2600" i="1" dirty="0">
                <a:ea typeface="ヒラギノ角ゴ Pro W3" charset="-128"/>
              </a:rPr>
              <a:t>.</a:t>
            </a:r>
            <a:endParaRPr lang="en-US" altLang="en-US" sz="2600" dirty="0">
              <a:ea typeface="ヒラギノ角ゴ Pro W3" charset="-128"/>
            </a:endParaRPr>
          </a:p>
          <a:p>
            <a:r>
              <a:rPr lang="en-US" altLang="en-US" sz="2600" dirty="0">
                <a:ea typeface="ヒラギノ角ゴ Pro W3" charset="-128"/>
              </a:rPr>
              <a:t>Notice that </a:t>
            </a:r>
            <a:r>
              <a:rPr lang="en-US" altLang="en-US" sz="2600" b="1" dirty="0">
                <a:ea typeface="ヒラギノ角ゴ Pro W3" charset="-128"/>
              </a:rPr>
              <a:t>oxidation and reduction must occur together</a:t>
            </a:r>
            <a:r>
              <a:rPr lang="en-US" altLang="en-US" sz="2600" i="1" dirty="0">
                <a:ea typeface="ヒラギノ角ゴ Pro W3" charset="-128"/>
              </a:rPr>
              <a:t>.</a:t>
            </a:r>
            <a:endParaRPr lang="en-US" altLang="en-US" sz="2600" dirty="0">
              <a:ea typeface="ヒラギノ角ゴ Pro W3" charset="-128"/>
            </a:endParaRPr>
          </a:p>
          <a:p>
            <a:r>
              <a:rPr lang="en-US" altLang="en-US" sz="2600" dirty="0">
                <a:ea typeface="ヒラギノ角ゴ Pro W3" charset="-128"/>
              </a:rPr>
              <a:t>If one substance loses electrons (oxidation), then another substance must gain electrons (reduction).</a:t>
            </a:r>
            <a:endParaRPr lang="en-US" sz="2600" dirty="0"/>
          </a:p>
        </p:txBody>
      </p:sp>
    </p:spTree>
    <p:extLst>
      <p:ext uri="{BB962C8B-B14F-4D97-AF65-F5344CB8AC3E}">
        <p14:creationId xmlns:p14="http://schemas.microsoft.com/office/powerpoint/2010/main" val="3262394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DB1F-1EB7-49E4-970E-500EFA3D35C4}"/>
              </a:ext>
            </a:extLst>
          </p:cNvPr>
          <p:cNvSpPr>
            <a:spLocks noGrp="1"/>
          </p:cNvSpPr>
          <p:nvPr>
            <p:ph type="title"/>
          </p:nvPr>
        </p:nvSpPr>
        <p:spPr/>
        <p:txBody>
          <a:bodyPr/>
          <a:lstStyle/>
          <a:p>
            <a:r>
              <a:rPr lang="en-US" altLang="en-US" dirty="0">
                <a:solidFill>
                  <a:schemeClr val="bg2"/>
                </a:solidFill>
              </a:rPr>
              <a:t>Review </a:t>
            </a:r>
            <a:r>
              <a:rPr lang="en-US" altLang="en-US" sz="2000" b="0" dirty="0">
                <a:solidFill>
                  <a:schemeClr val="bg2"/>
                </a:solidFill>
              </a:rPr>
              <a:t>(1 of 3)</a:t>
            </a:r>
            <a:endParaRPr lang="en-US" sz="2000" b="0" dirty="0">
              <a:solidFill>
                <a:schemeClr val="bg2"/>
              </a:solidFill>
            </a:endParaRPr>
          </a:p>
        </p:txBody>
      </p:sp>
      <p:sp>
        <p:nvSpPr>
          <p:cNvPr id="3" name="Content Placeholder 2">
            <a:extLst>
              <a:ext uri="{FF2B5EF4-FFF2-40B4-BE49-F238E27FC236}">
                <a16:creationId xmlns:a16="http://schemas.microsoft.com/office/drawing/2014/main" id="{B0D6A9C5-0E0F-48DE-B683-735FF3F59B39}"/>
              </a:ext>
            </a:extLst>
          </p:cNvPr>
          <p:cNvSpPr>
            <a:spLocks noGrp="1"/>
          </p:cNvSpPr>
          <p:nvPr>
            <p:ph idx="1"/>
          </p:nvPr>
        </p:nvSpPr>
        <p:spPr>
          <a:xfrm>
            <a:off x="457200" y="1600201"/>
            <a:ext cx="8229600" cy="4724400"/>
          </a:xfrm>
        </p:spPr>
        <p:txBody>
          <a:bodyPr/>
          <a:lstStyle/>
          <a:p>
            <a:pPr marL="256032" indent="-256032">
              <a:buSzPct val="100000"/>
            </a:pPr>
            <a:r>
              <a:rPr lang="en-US" altLang="en-US" sz="2600" dirty="0">
                <a:ea typeface="ヒラギノ角ゴ Pro W3" charset="-128"/>
              </a:rPr>
              <a:t>Oxidation is the loss of electrons,</a:t>
            </a:r>
            <a:r>
              <a:rPr lang="en-US" altLang="en-US" sz="2600" b="1" dirty="0">
                <a:ea typeface="ヒラギノ角ゴ Pro W3" charset="-128"/>
              </a:rPr>
              <a:t> </a:t>
            </a:r>
            <a:r>
              <a:rPr lang="en-US" altLang="en-US" sz="2600" dirty="0">
                <a:ea typeface="ヒラギノ角ゴ Pro W3" charset="-128"/>
              </a:rPr>
              <a:t>an increase in oxidation state.</a:t>
            </a:r>
            <a:endParaRPr lang="en-US" altLang="en-US" sz="2600" b="1" dirty="0">
              <a:ea typeface="ヒラギノ角ゴ Pro W3" charset="-128"/>
            </a:endParaRPr>
          </a:p>
          <a:p>
            <a:pPr marL="256032" indent="-256032">
              <a:buSzPct val="100000"/>
            </a:pPr>
            <a:r>
              <a:rPr lang="en-US" altLang="en-US" sz="2600" dirty="0">
                <a:ea typeface="ヒラギノ角ゴ Pro W3" charset="-128"/>
              </a:rPr>
              <a:t>Reduction is the gain of electrons, a decrease in oxidation state.</a:t>
            </a:r>
          </a:p>
          <a:p>
            <a:pPr marL="256032" indent="-256032">
              <a:buSzPct val="100000"/>
            </a:pPr>
            <a:r>
              <a:rPr lang="en-US" altLang="en-US" sz="2600" b="1" dirty="0">
                <a:ea typeface="ヒラギノ角ゴ Pro W3" charset="-128"/>
              </a:rPr>
              <a:t>Oxidation States:</a:t>
            </a:r>
            <a:r>
              <a:rPr lang="en-US" altLang="en-US" sz="2600" dirty="0">
                <a:ea typeface="ヒラギノ角ゴ Pro W3" charset="-128"/>
              </a:rPr>
              <a:t> The oxidation state is a fictitious charge assigned to each atom in a compound. It is calculated by assigning all bonding electrons in a compound to the most electronegative element.</a:t>
            </a:r>
            <a:endParaRPr lang="en-US" sz="2600" dirty="0"/>
          </a:p>
        </p:txBody>
      </p:sp>
    </p:spTree>
    <p:extLst>
      <p:ext uri="{BB962C8B-B14F-4D97-AF65-F5344CB8AC3E}">
        <p14:creationId xmlns:p14="http://schemas.microsoft.com/office/powerpoint/2010/main" val="31384728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6AFF-9C74-4154-B9DA-C0FE49A7251D}"/>
              </a:ext>
            </a:extLst>
          </p:cNvPr>
          <p:cNvSpPr>
            <a:spLocks noGrp="1"/>
          </p:cNvSpPr>
          <p:nvPr>
            <p:ph type="title"/>
          </p:nvPr>
        </p:nvSpPr>
        <p:spPr/>
        <p:txBody>
          <a:bodyPr/>
          <a:lstStyle/>
          <a:p>
            <a:r>
              <a:rPr lang="en-US" altLang="en-US" dirty="0">
                <a:solidFill>
                  <a:schemeClr val="bg2"/>
                </a:solidFill>
              </a:rPr>
              <a:t>Review </a:t>
            </a:r>
            <a:r>
              <a:rPr lang="en-US" altLang="en-US" sz="2000" b="0" dirty="0">
                <a:solidFill>
                  <a:schemeClr val="bg2"/>
                </a:solidFill>
              </a:rPr>
              <a:t>(2 of 3)</a:t>
            </a:r>
            <a:endParaRPr lang="en-US" sz="2000" b="0" dirty="0">
              <a:solidFill>
                <a:schemeClr val="bg2"/>
              </a:solidFill>
            </a:endParaRPr>
          </a:p>
        </p:txBody>
      </p:sp>
      <p:sp>
        <p:nvSpPr>
          <p:cNvPr id="3" name="Content Placeholder 2">
            <a:extLst>
              <a:ext uri="{FF2B5EF4-FFF2-40B4-BE49-F238E27FC236}">
                <a16:creationId xmlns:a16="http://schemas.microsoft.com/office/drawing/2014/main" id="{52D867A6-AF92-4E9F-973C-97D4A603DC26}"/>
              </a:ext>
            </a:extLst>
          </p:cNvPr>
          <p:cNvSpPr>
            <a:spLocks noGrp="1"/>
          </p:cNvSpPr>
          <p:nvPr>
            <p:ph idx="1"/>
          </p:nvPr>
        </p:nvSpPr>
        <p:spPr>
          <a:xfrm>
            <a:off x="457200" y="1600200"/>
            <a:ext cx="8229600" cy="4191000"/>
          </a:xfrm>
        </p:spPr>
        <p:txBody>
          <a:bodyPr/>
          <a:lstStyle/>
          <a:p>
            <a:pPr marL="256032" indent="-256032">
              <a:buSzPct val="100000"/>
            </a:pPr>
            <a:r>
              <a:rPr lang="en-US" altLang="en-US" sz="2600" b="1" dirty="0">
                <a:ea typeface="ヒラギノ角ゴ Pro W3" charset="-128"/>
              </a:rPr>
              <a:t>The activity series</a:t>
            </a:r>
            <a:r>
              <a:rPr lang="en-US" altLang="en-US" sz="2600" dirty="0">
                <a:ea typeface="ヒラギノ角ゴ Pro W3" charset="-128"/>
              </a:rPr>
              <a:t> is a listing of metals from those that are easiest to oxidize to those that are most difficult to oxidize. Any half-reaction in the activity series is spontaneous when paired with the reverse of a half-reaction below it.</a:t>
            </a:r>
          </a:p>
          <a:p>
            <a:pPr marL="256032" indent="-256032">
              <a:buSzPct val="100000"/>
            </a:pPr>
            <a:r>
              <a:rPr lang="en-US" altLang="en-US" sz="2600" dirty="0">
                <a:ea typeface="ヒラギノ角ゴ Pro W3" charset="-128"/>
              </a:rPr>
              <a:t>In </a:t>
            </a:r>
            <a:r>
              <a:rPr lang="en-US" altLang="en-US" sz="2600" b="1" dirty="0">
                <a:ea typeface="ヒラギノ角ゴ Pro W3" charset="-128"/>
              </a:rPr>
              <a:t>batteries</a:t>
            </a:r>
            <a:r>
              <a:rPr lang="en-US" altLang="en-US" sz="2600" dirty="0">
                <a:ea typeface="ヒラギノ角ゴ Pro W3" charset="-128"/>
              </a:rPr>
              <a:t> the reactants of a spontaneous redox reaction are separated. As the redox reaction occurs, the transferred electrons are forced to travel through a wire or other external circuit, creating an electrical current that can be used to do electrical work.</a:t>
            </a:r>
          </a:p>
        </p:txBody>
      </p:sp>
    </p:spTree>
    <p:extLst>
      <p:ext uri="{BB962C8B-B14F-4D97-AF65-F5344CB8AC3E}">
        <p14:creationId xmlns:p14="http://schemas.microsoft.com/office/powerpoint/2010/main" val="10096897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6AFF-9C74-4154-B9DA-C0FE49A7251D}"/>
              </a:ext>
            </a:extLst>
          </p:cNvPr>
          <p:cNvSpPr>
            <a:spLocks noGrp="1"/>
          </p:cNvSpPr>
          <p:nvPr>
            <p:ph type="title"/>
          </p:nvPr>
        </p:nvSpPr>
        <p:spPr/>
        <p:txBody>
          <a:bodyPr/>
          <a:lstStyle/>
          <a:p>
            <a:r>
              <a:rPr lang="en-US" altLang="en-US" dirty="0">
                <a:solidFill>
                  <a:schemeClr val="bg2"/>
                </a:solidFill>
              </a:rPr>
              <a:t>Review </a:t>
            </a:r>
            <a:r>
              <a:rPr lang="en-US" altLang="en-US" sz="2000" b="0" dirty="0">
                <a:solidFill>
                  <a:schemeClr val="bg2"/>
                </a:solidFill>
              </a:rPr>
              <a:t>(3 of 3)</a:t>
            </a:r>
            <a:endParaRPr lang="en-US" sz="2000" b="0" dirty="0">
              <a:solidFill>
                <a:schemeClr val="bg2"/>
              </a:solidFill>
            </a:endParaRPr>
          </a:p>
        </p:txBody>
      </p:sp>
      <p:sp>
        <p:nvSpPr>
          <p:cNvPr id="3" name="Content Placeholder 2">
            <a:extLst>
              <a:ext uri="{FF2B5EF4-FFF2-40B4-BE49-F238E27FC236}">
                <a16:creationId xmlns:a16="http://schemas.microsoft.com/office/drawing/2014/main" id="{52D867A6-AF92-4E9F-973C-97D4A603DC26}"/>
              </a:ext>
            </a:extLst>
          </p:cNvPr>
          <p:cNvSpPr>
            <a:spLocks noGrp="1"/>
          </p:cNvSpPr>
          <p:nvPr>
            <p:ph idx="1"/>
          </p:nvPr>
        </p:nvSpPr>
        <p:spPr>
          <a:xfrm>
            <a:off x="457200" y="1600201"/>
            <a:ext cx="8229600" cy="3048000"/>
          </a:xfrm>
        </p:spPr>
        <p:txBody>
          <a:bodyPr/>
          <a:lstStyle/>
          <a:p>
            <a:pPr marL="256032" indent="-256032">
              <a:buSzPct val="100000"/>
            </a:pPr>
            <a:r>
              <a:rPr lang="en-US" altLang="en-US" sz="2600" b="1" dirty="0">
                <a:ea typeface="ヒラギノ角ゴ Pro W3" charset="-128"/>
              </a:rPr>
              <a:t>Electrolysis:</a:t>
            </a:r>
            <a:r>
              <a:rPr lang="en-US" altLang="en-US" sz="2600" dirty="0">
                <a:ea typeface="ヒラギノ角ゴ Pro W3" charset="-128"/>
              </a:rPr>
              <a:t> In electrolysis, an electrical current is used to drive a nonspontaneous redox reaction.</a:t>
            </a:r>
          </a:p>
          <a:p>
            <a:pPr marL="256032" indent="-256032">
              <a:buSzPct val="100000"/>
            </a:pPr>
            <a:r>
              <a:rPr lang="en-US" altLang="en-US" sz="2600" b="1" dirty="0">
                <a:ea typeface="ヒラギノ角ゴ Pro W3" charset="-128"/>
              </a:rPr>
              <a:t>Corrosion:</a:t>
            </a:r>
            <a:r>
              <a:rPr lang="en-US" altLang="en-US" sz="2600" dirty="0">
                <a:ea typeface="ヒラギノ角ゴ Pro W3" charset="-128"/>
              </a:rPr>
              <a:t> Corrosion is the oxidation of iron and other metals by atmospheric oxygen. Corrosion can be prevented by keeping the metal dry, sealing it with a protective coating, or depositing a more active metal onto the surface of the metal to be protected.</a:t>
            </a:r>
            <a:endParaRPr lang="en-US" sz="2600" dirty="0"/>
          </a:p>
        </p:txBody>
      </p:sp>
    </p:spTree>
    <p:extLst>
      <p:ext uri="{BB962C8B-B14F-4D97-AF65-F5344CB8AC3E}">
        <p14:creationId xmlns:p14="http://schemas.microsoft.com/office/powerpoint/2010/main" val="3207802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A4EA-6195-4B91-AC90-B41D7396E3F3}"/>
              </a:ext>
            </a:extLst>
          </p:cNvPr>
          <p:cNvSpPr>
            <a:spLocks noGrp="1"/>
          </p:cNvSpPr>
          <p:nvPr>
            <p:ph type="title"/>
          </p:nvPr>
        </p:nvSpPr>
        <p:spPr/>
        <p:txBody>
          <a:bodyPr/>
          <a:lstStyle/>
          <a:p>
            <a:r>
              <a:rPr lang="en-US" altLang="en-US" dirty="0">
                <a:solidFill>
                  <a:schemeClr val="bg2"/>
                </a:solidFill>
              </a:rPr>
              <a:t>Chemical Skills Learning Objectives</a:t>
            </a:r>
            <a:endParaRPr lang="en-US" dirty="0">
              <a:solidFill>
                <a:schemeClr val="bg2"/>
              </a:solidFill>
            </a:endParaRPr>
          </a:p>
        </p:txBody>
      </p:sp>
      <p:sp>
        <p:nvSpPr>
          <p:cNvPr id="3" name="Content Placeholder 2">
            <a:extLst>
              <a:ext uri="{FF2B5EF4-FFF2-40B4-BE49-F238E27FC236}">
                <a16:creationId xmlns:a16="http://schemas.microsoft.com/office/drawing/2014/main" id="{08BBDDC1-4F3D-41E3-B438-56FF91252ADF}"/>
              </a:ext>
            </a:extLst>
          </p:cNvPr>
          <p:cNvSpPr>
            <a:spLocks noGrp="1"/>
          </p:cNvSpPr>
          <p:nvPr>
            <p:ph idx="1"/>
          </p:nvPr>
        </p:nvSpPr>
        <p:spPr>
          <a:xfrm>
            <a:off x="457200" y="1600200"/>
            <a:ext cx="8229600" cy="2971799"/>
          </a:xfrm>
        </p:spPr>
        <p:txBody>
          <a:bodyPr/>
          <a:lstStyle/>
          <a:p>
            <a:pPr marL="432000" indent="-432000">
              <a:buSzPct val="100000"/>
              <a:buFont typeface="Calibri" pitchFamily="34" charset="0"/>
              <a:buAutoNum type="arabicPeriod"/>
            </a:pPr>
            <a:r>
              <a:rPr lang="en-US" altLang="en-US" sz="2600" dirty="0">
                <a:ea typeface="ヒラギノ角ゴ Pro W3" charset="-128"/>
              </a:rPr>
              <a:t>L</a:t>
            </a:r>
            <a:r>
              <a:rPr lang="en-US" altLang="en-US" sz="100" dirty="0">
                <a:ea typeface="ヒラギノ角ゴ Pro W3" charset="-128"/>
              </a:rPr>
              <a:t> </a:t>
            </a:r>
            <a:r>
              <a:rPr lang="en-US" altLang="en-US" sz="2600" dirty="0">
                <a:ea typeface="ヒラギノ角ゴ Pro W3" charset="-128"/>
              </a:rPr>
              <a:t>O: Define and identify oxidation and reduction.</a:t>
            </a:r>
          </a:p>
          <a:p>
            <a:pPr marL="432000" indent="-432000">
              <a:buSzPct val="100000"/>
              <a:buFont typeface="Calibri" pitchFamily="34" charset="0"/>
              <a:buAutoNum type="arabicPeriod"/>
            </a:pPr>
            <a:r>
              <a:rPr lang="en-US" altLang="en-US" sz="2600" dirty="0">
                <a:ea typeface="ヒラギノ角ゴ Pro W3" charset="-128"/>
              </a:rPr>
              <a:t>L</a:t>
            </a:r>
            <a:r>
              <a:rPr lang="en-US" altLang="en-US" sz="100" dirty="0">
                <a:ea typeface="ヒラギノ角ゴ Pro W3" charset="-128"/>
              </a:rPr>
              <a:t> </a:t>
            </a:r>
            <a:r>
              <a:rPr lang="en-US" altLang="en-US" sz="2600" dirty="0">
                <a:ea typeface="ヒラギノ角ゴ Pro W3" charset="-128"/>
              </a:rPr>
              <a:t>O: Identify oxidizing agents and reducing agents.</a:t>
            </a:r>
          </a:p>
          <a:p>
            <a:pPr marL="432000" indent="-432000">
              <a:buSzPct val="100000"/>
              <a:buFont typeface="Calibri" pitchFamily="34" charset="0"/>
              <a:buAutoNum type="arabicPeriod"/>
            </a:pPr>
            <a:r>
              <a:rPr lang="en-US" altLang="en-US" sz="2600" dirty="0">
                <a:ea typeface="ヒラギノ角ゴ Pro W3" charset="-128"/>
              </a:rPr>
              <a:t>L</a:t>
            </a:r>
            <a:r>
              <a:rPr lang="en-US" altLang="en-US" sz="100" dirty="0">
                <a:ea typeface="ヒラギノ角ゴ Pro W3" charset="-128"/>
              </a:rPr>
              <a:t> </a:t>
            </a:r>
            <a:r>
              <a:rPr lang="en-US" altLang="en-US" sz="2600" dirty="0">
                <a:ea typeface="ヒラギノ角ゴ Pro W3" charset="-128"/>
              </a:rPr>
              <a:t>O: Assign oxidation states.</a:t>
            </a:r>
          </a:p>
          <a:p>
            <a:pPr marL="432000" indent="-432000">
              <a:buSzPct val="100000"/>
              <a:buFont typeface="Calibri" pitchFamily="34" charset="0"/>
              <a:buAutoNum type="arabicPeriod"/>
            </a:pPr>
            <a:r>
              <a:rPr lang="en-US" altLang="en-US" sz="2600" dirty="0">
                <a:ea typeface="ヒラギノ角ゴ Pro W3" charset="-128"/>
              </a:rPr>
              <a:t>L</a:t>
            </a:r>
            <a:r>
              <a:rPr lang="en-US" altLang="en-US" sz="100" dirty="0">
                <a:ea typeface="ヒラギノ角ゴ Pro W3" charset="-128"/>
              </a:rPr>
              <a:t> </a:t>
            </a:r>
            <a:r>
              <a:rPr lang="en-US" altLang="en-US" sz="2600" dirty="0">
                <a:ea typeface="ヒラギノ角ゴ Pro W3" charset="-128"/>
              </a:rPr>
              <a:t>O: Balance redox reactions.</a:t>
            </a:r>
          </a:p>
          <a:p>
            <a:pPr marL="432000" indent="-432000">
              <a:buSzPct val="100000"/>
              <a:buFont typeface="Calibri" pitchFamily="34" charset="0"/>
              <a:buAutoNum type="arabicPeriod"/>
            </a:pPr>
            <a:r>
              <a:rPr lang="en-US" altLang="en-US" sz="2600" dirty="0">
                <a:ea typeface="ヒラギノ角ゴ Pro W3" charset="-128"/>
              </a:rPr>
              <a:t>L</a:t>
            </a:r>
            <a:r>
              <a:rPr lang="en-US" altLang="en-US" sz="100" dirty="0">
                <a:ea typeface="ヒラギノ角ゴ Pro W3" charset="-128"/>
              </a:rPr>
              <a:t> </a:t>
            </a:r>
            <a:r>
              <a:rPr lang="en-US" altLang="en-US" sz="2600" dirty="0">
                <a:ea typeface="ヒラギノ角ゴ Pro W3" charset="-128"/>
              </a:rPr>
              <a:t>O: Predict spontaneous redox reactions.</a:t>
            </a:r>
            <a:endParaRPr lang="en-US" sz="2600" dirty="0"/>
          </a:p>
        </p:txBody>
      </p:sp>
    </p:spTree>
    <p:extLst>
      <p:ext uri="{BB962C8B-B14F-4D97-AF65-F5344CB8AC3E}">
        <p14:creationId xmlns:p14="http://schemas.microsoft.com/office/powerpoint/2010/main" val="1609871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29607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5799-1661-4AD5-8FF0-352EDEF85A00}"/>
              </a:ext>
            </a:extLst>
          </p:cNvPr>
          <p:cNvSpPr>
            <a:spLocks noGrp="1"/>
          </p:cNvSpPr>
          <p:nvPr>
            <p:ph type="title"/>
          </p:nvPr>
        </p:nvSpPr>
        <p:spPr/>
        <p:txBody>
          <a:bodyPr/>
          <a:lstStyle/>
          <a:p>
            <a:r>
              <a:rPr lang="en-US" altLang="en-US" sz="3000" dirty="0">
                <a:solidFill>
                  <a:schemeClr val="bg2"/>
                </a:solidFill>
              </a:rPr>
              <a:t>Reducing Agents and Oxidizing Agents</a:t>
            </a:r>
            <a:r>
              <a:rPr lang="en-US" altLang="en-US" dirty="0">
                <a:solidFill>
                  <a:schemeClr val="bg2"/>
                </a:solidFill>
              </a:rPr>
              <a:t> </a:t>
            </a:r>
            <a:r>
              <a:rPr lang="en-US" altLang="en-US" sz="2000" b="0" dirty="0">
                <a:solidFill>
                  <a:schemeClr val="bg2"/>
                </a:solidFill>
              </a:rPr>
              <a:t>(1 of 2)</a:t>
            </a:r>
            <a:endParaRPr lang="en-US" sz="2000" b="0" dirty="0">
              <a:solidFill>
                <a:schemeClr val="bg2"/>
              </a:solidFill>
            </a:endParaRPr>
          </a:p>
        </p:txBody>
      </p:sp>
      <p:graphicFrame>
        <p:nvGraphicFramePr>
          <p:cNvPr id="4" name="Object 3" descr="Reducing agent, 2 H sub 2, gas, + O sub 2, gas yields 2 H sub 2 O, gas.">
            <a:extLst>
              <a:ext uri="{FF2B5EF4-FFF2-40B4-BE49-F238E27FC236}">
                <a16:creationId xmlns:a16="http://schemas.microsoft.com/office/drawing/2014/main" id="{180D8C8B-44D5-4384-BA8A-B8F0E850BC12}"/>
              </a:ext>
            </a:extLst>
          </p:cNvPr>
          <p:cNvGraphicFramePr>
            <a:graphicFrameLocks noChangeAspect="1"/>
          </p:cNvGraphicFramePr>
          <p:nvPr/>
        </p:nvGraphicFramePr>
        <p:xfrm>
          <a:off x="2012196" y="1892300"/>
          <a:ext cx="5143500" cy="698500"/>
        </p:xfrm>
        <a:graphic>
          <a:graphicData uri="http://schemas.openxmlformats.org/presentationml/2006/ole">
            <mc:AlternateContent xmlns:mc="http://schemas.openxmlformats.org/markup-compatibility/2006">
              <mc:Choice xmlns:v="urn:schemas-microsoft-com:vml" Requires="v">
                <p:oleObj name="Equation" r:id="rId2" imgW="5143320" imgH="698400" progId="Equation.DSMT4">
                  <p:embed/>
                </p:oleObj>
              </mc:Choice>
              <mc:Fallback>
                <p:oleObj name="Equation" r:id="rId2" imgW="5143320" imgH="698400" progId="Equation.DSMT4">
                  <p:embed/>
                  <p:pic>
                    <p:nvPicPr>
                      <p:cNvPr id="4" name="Object 3" descr="Reducing agent, 2 H sub 2, gas, + O sub 2, gas yields 2 H sub 2 O, gas.">
                        <a:extLst>
                          <a:ext uri="{FF2B5EF4-FFF2-40B4-BE49-F238E27FC236}">
                            <a16:creationId xmlns:a16="http://schemas.microsoft.com/office/drawing/2014/main" id="{180D8C8B-44D5-4384-BA8A-B8F0E850BC12}"/>
                          </a:ext>
                        </a:extLst>
                      </p:cNvPr>
                      <p:cNvPicPr/>
                      <p:nvPr/>
                    </p:nvPicPr>
                    <p:blipFill>
                      <a:blip r:embed="rId3"/>
                      <a:stretch>
                        <a:fillRect/>
                      </a:stretch>
                    </p:blipFill>
                    <p:spPr>
                      <a:xfrm>
                        <a:off x="2012196" y="1892300"/>
                        <a:ext cx="5143500" cy="6985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9510B97-C0E6-4241-B694-C13317FFA0ED}"/>
              </a:ext>
            </a:extLst>
          </p:cNvPr>
          <p:cNvSpPr>
            <a:spLocks noGrp="1"/>
          </p:cNvSpPr>
          <p:nvPr>
            <p:ph idx="1"/>
          </p:nvPr>
        </p:nvSpPr>
        <p:spPr>
          <a:xfrm>
            <a:off x="457200" y="2895600"/>
            <a:ext cx="8229600" cy="3429000"/>
          </a:xfrm>
        </p:spPr>
        <p:txBody>
          <a:bodyPr/>
          <a:lstStyle/>
          <a:p>
            <a:r>
              <a:rPr lang="en-US" altLang="en-US" sz="2400" dirty="0">
                <a:ea typeface="ヒラギノ角ゴ Pro W3" charset="-128"/>
              </a:rPr>
              <a:t>Consider our hydrogen–oxygen fuel-cell reaction.</a:t>
            </a:r>
          </a:p>
          <a:p>
            <a:r>
              <a:rPr lang="en-US" altLang="en-US" sz="2400" dirty="0">
                <a:ea typeface="ヒラギノ角ゴ Pro W3" charset="-128"/>
              </a:rPr>
              <a:t>Hydrogen is oxidized, making it the reducing agent.</a:t>
            </a:r>
          </a:p>
          <a:p>
            <a:r>
              <a:rPr lang="en-US" altLang="en-US" sz="2400" dirty="0">
                <a:ea typeface="ヒラギノ角ゴ Pro W3" charset="-128"/>
              </a:rPr>
              <a:t>Substances such as hydrogen, which have a strong tendency to give up electrons, are good reducing </a:t>
            </a:r>
            <a:br>
              <a:rPr lang="en-US" altLang="en-US" sz="2400" dirty="0">
                <a:ea typeface="ヒラギノ角ゴ Pro W3" charset="-128"/>
              </a:rPr>
            </a:br>
            <a:r>
              <a:rPr lang="en-US" altLang="en-US" sz="2400" dirty="0">
                <a:ea typeface="ヒラギノ角ゴ Pro W3" charset="-128"/>
              </a:rPr>
              <a:t>agents—they tend to cause the reduction of other substances.</a:t>
            </a:r>
          </a:p>
          <a:p>
            <a:r>
              <a:rPr lang="en-US" altLang="en-US" sz="2400" dirty="0">
                <a:ea typeface="ヒラギノ角ゴ Pro W3" charset="-128"/>
              </a:rPr>
              <a:t>Oxygen is reduced, making it the oxidizing agent.</a:t>
            </a:r>
          </a:p>
        </p:txBody>
      </p:sp>
    </p:spTree>
    <p:extLst>
      <p:ext uri="{BB962C8B-B14F-4D97-AF65-F5344CB8AC3E}">
        <p14:creationId xmlns:p14="http://schemas.microsoft.com/office/powerpoint/2010/main" val="803238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6506109aeee3a44c90cece89d11648889671f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2" ma:contentTypeDescription="Create a new document." ma:contentTypeScope="" ma:versionID="9ee3781bcb6633d132c89161492bb118">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9D5631-131D-4D71-BE39-9F9551553417}"/>
</file>

<file path=customXml/itemProps2.xml><?xml version="1.0" encoding="utf-8"?>
<ds:datastoreItem xmlns:ds="http://schemas.openxmlformats.org/officeDocument/2006/customXml" ds:itemID="{7F35E7B7-DDB4-4867-9610-95620B204BB1}"/>
</file>

<file path=customXml/itemProps3.xml><?xml version="1.0" encoding="utf-8"?>
<ds:datastoreItem xmlns:ds="http://schemas.openxmlformats.org/officeDocument/2006/customXml" ds:itemID="{E6668DD1-B443-44F2-B1F2-3078E5DD69E8}"/>
</file>

<file path=docProps/app.xml><?xml version="1.0" encoding="utf-8"?>
<Properties xmlns="http://schemas.openxmlformats.org/officeDocument/2006/extended-properties" xmlns:vt="http://schemas.openxmlformats.org/officeDocument/2006/docPropsVTypes">
  <Template>Horizon</Template>
  <TotalTime>12826</TotalTime>
  <Words>6138</Words>
  <Application>Microsoft Office PowerPoint</Application>
  <PresentationFormat>On-screen Show (4:3)</PresentationFormat>
  <Paragraphs>416</Paragraphs>
  <Slides>84</Slides>
  <Notes>12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84</vt:i4>
      </vt:variant>
    </vt:vector>
  </HeadingPairs>
  <TitlesOfParts>
    <vt:vector size="94" baseType="lpstr">
      <vt:lpstr>Arial</vt:lpstr>
      <vt:lpstr>Calibri</vt:lpstr>
      <vt:lpstr>Noto Sans Symbols</vt:lpstr>
      <vt:lpstr>Times New Roman</vt:lpstr>
      <vt:lpstr>Verdana</vt:lpstr>
      <vt:lpstr>Wingdings</vt:lpstr>
      <vt:lpstr>508 Lecture</vt:lpstr>
      <vt:lpstr>1_508 Lecture</vt:lpstr>
      <vt:lpstr>Equation</vt:lpstr>
      <vt:lpstr>MathType 7.0 Equation</vt:lpstr>
      <vt:lpstr>Introductory Chemistry</vt:lpstr>
      <vt:lpstr>The End of the Internal Combustion Engine? (1 of 2)</vt:lpstr>
      <vt:lpstr>The End of the Internal Combustion Engine? (2 of 2)</vt:lpstr>
      <vt:lpstr>Fuel Cell Technology (1 of 3)</vt:lpstr>
      <vt:lpstr>Fuel Cell Technology (2 of 3)</vt:lpstr>
      <vt:lpstr>Fuel Cell Technology (3 of 3)</vt:lpstr>
      <vt:lpstr>Definition of Oxidation</vt:lpstr>
      <vt:lpstr>Oxidation and Reduction: Some Definitions</vt:lpstr>
      <vt:lpstr>Reducing Agents and Oxidizing Agents (1 of 2)</vt:lpstr>
      <vt:lpstr>Reducing Agents and Oxidizing Agents (2 of 2)</vt:lpstr>
      <vt:lpstr>Helpful Mnemonics</vt:lpstr>
      <vt:lpstr>Oxidation States: Electron Bookkeeping (1 of 2)</vt:lpstr>
      <vt:lpstr>Oxidation States: Electron Bookkeeping (2 of 2)</vt:lpstr>
      <vt:lpstr>Five Rules for Assigning Oxidation States (1 of 3)</vt:lpstr>
      <vt:lpstr>Five Rules for Assigning Oxidation States (2 of 3)</vt:lpstr>
      <vt:lpstr>Five Rules for Assigning Oxidation States (3 of 3)</vt:lpstr>
      <vt:lpstr>Example 16.4 Using Oxidation States to Identify Oxidation and Reduction (1 of 2)</vt:lpstr>
      <vt:lpstr>Example 16.4 Using Oxidation States to Identify Oxidation and Reduction (2 of 2)</vt:lpstr>
      <vt:lpstr>Skillbuilder 16.4 Using Oxidation States to Identify Oxidation and Reduction</vt:lpstr>
      <vt:lpstr>Everyday Chemistry: The Bleaching of Hair (1 of 2)</vt:lpstr>
      <vt:lpstr>Everyday Chemistry: The Bleaching of Hair (2 of 2)</vt:lpstr>
      <vt:lpstr>Balancing Redox Equations (1 of 7)</vt:lpstr>
      <vt:lpstr>Balancing Redox Equations (2 of 7)</vt:lpstr>
      <vt:lpstr>Balancing Redox Equations (3 of 7)</vt:lpstr>
      <vt:lpstr>Balancing Redox Equations (4 of 7)</vt:lpstr>
      <vt:lpstr>Balancing Redox Equations (5 of 7)</vt:lpstr>
      <vt:lpstr>Balancing Redox Equations (6 of 7)</vt:lpstr>
      <vt:lpstr>Balancing Redox Equations (7 of 7)</vt:lpstr>
      <vt:lpstr>A General Procedure for Balancing Redox Reactions Using the Half-Reaction Method</vt:lpstr>
      <vt:lpstr>A Procedure for Balancing Redox Reactions in Acidic Solution Using the Half-Reaction Method (1 of 2)</vt:lpstr>
      <vt:lpstr>A Procedure for Balancing Redox Reactions in Acidic Solution Using the Half-Reaction Method (2 of 2)</vt:lpstr>
      <vt:lpstr>A Procedure for Balancing Redox Reactions in Basic Solution Using the Half-Reaction Method (1 of 2)</vt:lpstr>
      <vt:lpstr>A Procedure for Balancing Redox Reactions in Basic Solution Using the Half-Reaction Method (2 of 2)</vt:lpstr>
      <vt:lpstr>Chemistry in the Environment: Photosynthesis and Respiration: Energy for Life (1 of 4)</vt:lpstr>
      <vt:lpstr>Chemistry in the Environment: Photosynthesis and Respiration: Energy for Life (2 of 4)</vt:lpstr>
      <vt:lpstr>Chemistry in the Environment: Photosynthesis and Respiration: Energy for Life (3 of 4)</vt:lpstr>
      <vt:lpstr>Chemistry in the Environment: Photosynthesis and Respiration: Energy for Life (4 of 4)</vt:lpstr>
      <vt:lpstr>The Activity Series: Predicting Spontaneous Redox Reactions</vt:lpstr>
      <vt:lpstr>The Activity Series of Metals (1 of 2)</vt:lpstr>
      <vt:lpstr>The Activity Series of Metals (2 of 2)</vt:lpstr>
      <vt:lpstr>The Metals at the Bottom of the List Have the Lowest Tendency to Lose Electrons</vt:lpstr>
      <vt:lpstr>When Is a Reaction Spontaneous?</vt:lpstr>
      <vt:lpstr>Predicting Whether a Metal Will Dissolve in Acid (1 of 2)</vt:lpstr>
      <vt:lpstr>Predicting Whether a Metal Will Dissolve in Acid (2 of 2)</vt:lpstr>
      <vt:lpstr>Batteries: Using Chemistry to Generate Electricity</vt:lpstr>
      <vt:lpstr>Detailed Discussion of Diagram of Voltaic Cell (1 of 2)</vt:lpstr>
      <vt:lpstr>Detailed Discussion of Diagram of Voltaic Cell (2 of 2)</vt:lpstr>
      <vt:lpstr>A Voltaic Cell (1 of 2)</vt:lpstr>
      <vt:lpstr>A Voltaic Cell (2 of 2)</vt:lpstr>
      <vt:lpstr>River Analogy for Electrical Current (1 of 2)</vt:lpstr>
      <vt:lpstr>River Analogy for Electrical Current (2 of 2)</vt:lpstr>
      <vt:lpstr>A Nonspontaneous Reaction Does Not Produce a Current (1 of 2)</vt:lpstr>
      <vt:lpstr>A Nonspontaneous Reaction Does Not Produce a Current (2 of 2)</vt:lpstr>
      <vt:lpstr>Understanding a Dead Battery</vt:lpstr>
      <vt:lpstr>Dead Voltaic Cell</vt:lpstr>
      <vt:lpstr>Dry-Cell Batteries (1 of 2)</vt:lpstr>
      <vt:lpstr>Dry-Cell Batteries (2 of 2)</vt:lpstr>
      <vt:lpstr>The Batteries in Most Automobiles Are Lead-Acid Storage Batteries (1 of 2)</vt:lpstr>
      <vt:lpstr>The Batteries in Most Automobiles Are Lead-Acid Storage Batteries (2 of 2)</vt:lpstr>
      <vt:lpstr>Lead-Acid Storage Battery (1 of 2)</vt:lpstr>
      <vt:lpstr>Lead-Acid Storage Battery (2 of 2)</vt:lpstr>
      <vt:lpstr>A Fuel-Cell Car (1 of 2)</vt:lpstr>
      <vt:lpstr>A Fuel-Cell Car (2 of 2)</vt:lpstr>
      <vt:lpstr>Figure 16.15 Hydrogen–Oxygen Fuel Cell</vt:lpstr>
      <vt:lpstr>Electrolysis: Using Electricity to Do Chemistry</vt:lpstr>
      <vt:lpstr>Compare and Contrast the Types of Cells for the Hydrogen–Oxygen System</vt:lpstr>
      <vt:lpstr>Applications of Electrolysis</vt:lpstr>
      <vt:lpstr>Electrolysis of Water</vt:lpstr>
      <vt:lpstr>Applications of Electrolysis (1 of 2)</vt:lpstr>
      <vt:lpstr>Applications of Electrolysis (2 of 2)</vt:lpstr>
      <vt:lpstr>Electrolytic Cell for Silver Plating</vt:lpstr>
      <vt:lpstr>Corrosion: Undesirable Redox Reactions (1 of 4)</vt:lpstr>
      <vt:lpstr>Corrosion: Undesirable Redox Reactions (2 of 4)</vt:lpstr>
      <vt:lpstr>Corrosion: Undesirable Redox Reactions (3 of 4)</vt:lpstr>
      <vt:lpstr>Corrosion: Undesirable Redox Reactions (4 of 4)</vt:lpstr>
      <vt:lpstr>Use of a Sacrificial Anode to Prevent Corrosion</vt:lpstr>
      <vt:lpstr>Everyday Chemistry: The Fuel-Cell Breathalyzer (1 of 2)</vt:lpstr>
      <vt:lpstr>Everyday Chemistry: The Fuel-Cell Breathalyzer (2 of 2)</vt:lpstr>
      <vt:lpstr>Schematic Diagram of a Fuel-Cell Breathalyzer</vt:lpstr>
      <vt:lpstr>Review (1 of 3)</vt:lpstr>
      <vt:lpstr>Review (2 of 3)</vt:lpstr>
      <vt:lpstr>Review (3 of 3)</vt:lpstr>
      <vt:lpstr>Chemical Skills Learning Objectives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Chemistry, Sixth Edition, Chapter 16, Oxidation and Reduction</dc:title>
  <dc:subject>Introductory Chemistry</dc:subject>
  <dc:creator>Tro</dc:creator>
  <cp:keywords>Chemistry</cp:keywords>
  <dc:description>Long description alt-text is inserted in the notes pane; Alt text for images/math equations within table cells have been placed behind the object intentionally to provide a better screen reader user experience; Alt text for math equations within the title have been placed behind the title intentionally to provide a better screen reader user experience.</dc:description>
  <cp:lastModifiedBy>AnnMarie Short</cp:lastModifiedBy>
  <cp:revision>5148</cp:revision>
  <dcterms:created xsi:type="dcterms:W3CDTF">2014-07-14T20:04:21Z</dcterms:created>
  <dcterms:modified xsi:type="dcterms:W3CDTF">2021-03-30T15:51:28Z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