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98"/>
  </p:notesMasterIdLst>
  <p:sldIdLst>
    <p:sldId id="475" r:id="rId2"/>
    <p:sldId id="353" r:id="rId3"/>
    <p:sldId id="477" r:id="rId4"/>
    <p:sldId id="478" r:id="rId5"/>
    <p:sldId id="480" r:id="rId6"/>
    <p:sldId id="481" r:id="rId7"/>
    <p:sldId id="482" r:id="rId8"/>
    <p:sldId id="484" r:id="rId9"/>
    <p:sldId id="486" r:id="rId10"/>
    <p:sldId id="487" r:id="rId11"/>
    <p:sldId id="547" r:id="rId12"/>
    <p:sldId id="488" r:id="rId13"/>
    <p:sldId id="489" r:id="rId14"/>
    <p:sldId id="490" r:id="rId15"/>
    <p:sldId id="494" r:id="rId16"/>
    <p:sldId id="495" r:id="rId17"/>
    <p:sldId id="496" r:id="rId18"/>
    <p:sldId id="497" r:id="rId19"/>
    <p:sldId id="498" r:id="rId20"/>
    <p:sldId id="499" r:id="rId21"/>
    <p:sldId id="501" r:id="rId22"/>
    <p:sldId id="502" r:id="rId23"/>
    <p:sldId id="503" r:id="rId24"/>
    <p:sldId id="504" r:id="rId25"/>
    <p:sldId id="505" r:id="rId26"/>
    <p:sldId id="506" r:id="rId27"/>
    <p:sldId id="507" r:id="rId28"/>
    <p:sldId id="509" r:id="rId29"/>
    <p:sldId id="510" r:id="rId30"/>
    <p:sldId id="511" r:id="rId31"/>
    <p:sldId id="582" r:id="rId32"/>
    <p:sldId id="583" r:id="rId33"/>
    <p:sldId id="515" r:id="rId34"/>
    <p:sldId id="548" r:id="rId35"/>
    <p:sldId id="516" r:id="rId36"/>
    <p:sldId id="517" r:id="rId37"/>
    <p:sldId id="518" r:id="rId38"/>
    <p:sldId id="549" r:id="rId39"/>
    <p:sldId id="550" r:id="rId40"/>
    <p:sldId id="519" r:id="rId41"/>
    <p:sldId id="584" r:id="rId42"/>
    <p:sldId id="585" r:id="rId43"/>
    <p:sldId id="523" r:id="rId44"/>
    <p:sldId id="525" r:id="rId45"/>
    <p:sldId id="551" r:id="rId46"/>
    <p:sldId id="552" r:id="rId47"/>
    <p:sldId id="553" r:id="rId48"/>
    <p:sldId id="526" r:id="rId49"/>
    <p:sldId id="554" r:id="rId50"/>
    <p:sldId id="527" r:id="rId51"/>
    <p:sldId id="555" r:id="rId52"/>
    <p:sldId id="556" r:id="rId53"/>
    <p:sldId id="557" r:id="rId54"/>
    <p:sldId id="558" r:id="rId55"/>
    <p:sldId id="559" r:id="rId56"/>
    <p:sldId id="560" r:id="rId57"/>
    <p:sldId id="541" r:id="rId58"/>
    <p:sldId id="528" r:id="rId59"/>
    <p:sldId id="561" r:id="rId60"/>
    <p:sldId id="529" r:id="rId61"/>
    <p:sldId id="562" r:id="rId62"/>
    <p:sldId id="530" r:id="rId63"/>
    <p:sldId id="531" r:id="rId64"/>
    <p:sldId id="532" r:id="rId65"/>
    <p:sldId id="563" r:id="rId66"/>
    <p:sldId id="564" r:id="rId67"/>
    <p:sldId id="533" r:id="rId68"/>
    <p:sldId id="565" r:id="rId69"/>
    <p:sldId id="534" r:id="rId70"/>
    <p:sldId id="566" r:id="rId71"/>
    <p:sldId id="567" r:id="rId72"/>
    <p:sldId id="568" r:id="rId73"/>
    <p:sldId id="569" r:id="rId74"/>
    <p:sldId id="535" r:id="rId75"/>
    <p:sldId id="570" r:id="rId76"/>
    <p:sldId id="536" r:id="rId77"/>
    <p:sldId id="571" r:id="rId78"/>
    <p:sldId id="572" r:id="rId79"/>
    <p:sldId id="573" r:id="rId80"/>
    <p:sldId id="574" r:id="rId81"/>
    <p:sldId id="542" r:id="rId82"/>
    <p:sldId id="575" r:id="rId83"/>
    <p:sldId id="543" r:id="rId84"/>
    <p:sldId id="576" r:id="rId85"/>
    <p:sldId id="544" r:id="rId86"/>
    <p:sldId id="545" r:id="rId87"/>
    <p:sldId id="546" r:id="rId88"/>
    <p:sldId id="577" r:id="rId89"/>
    <p:sldId id="578" r:id="rId90"/>
    <p:sldId id="579" r:id="rId91"/>
    <p:sldId id="580" r:id="rId92"/>
    <p:sldId id="581" r:id="rId93"/>
    <p:sldId id="537" r:id="rId94"/>
    <p:sldId id="538" r:id="rId95"/>
    <p:sldId id="539" r:id="rId96"/>
    <p:sldId id="540" r:id="rId97"/>
  </p:sldIdLst>
  <p:sldSz cx="9144000" cy="6858000" type="screen4x3"/>
  <p:notesSz cx="6858000" cy="9144000"/>
  <p:custDataLst>
    <p:tags r:id="rId99"/>
  </p:custDataLst>
  <p:defaultTextStyle>
    <a:defPPr>
      <a:defRPr lang="en-US"/>
    </a:defPPr>
    <a:lvl1pPr algn="l" rtl="0" eaLnBrk="0" fontAlgn="base" hangingPunct="0">
      <a:spcBef>
        <a:spcPct val="0"/>
      </a:spcBef>
      <a:spcAft>
        <a:spcPct val="0"/>
      </a:spcAft>
      <a:defRPr sz="2400" kern="1200">
        <a:solidFill>
          <a:schemeClr val="tx1"/>
        </a:solidFill>
        <a:latin typeface="Times" pitchFamily="18" charset="0"/>
        <a:ea typeface="ヒラギノ角ゴ Pro W3" pitchFamily="127" charset="-128"/>
        <a:cs typeface="+mn-cs"/>
      </a:defRPr>
    </a:lvl1pPr>
    <a:lvl2pPr marL="457200" algn="l" rtl="0" eaLnBrk="0" fontAlgn="base" hangingPunct="0">
      <a:spcBef>
        <a:spcPct val="0"/>
      </a:spcBef>
      <a:spcAft>
        <a:spcPct val="0"/>
      </a:spcAft>
      <a:defRPr sz="2400" kern="1200">
        <a:solidFill>
          <a:schemeClr val="tx1"/>
        </a:solidFill>
        <a:latin typeface="Times" pitchFamily="18" charset="0"/>
        <a:ea typeface="ヒラギノ角ゴ Pro W3" pitchFamily="127" charset="-128"/>
        <a:cs typeface="+mn-cs"/>
      </a:defRPr>
    </a:lvl2pPr>
    <a:lvl3pPr marL="914400" algn="l" rtl="0" eaLnBrk="0" fontAlgn="base" hangingPunct="0">
      <a:spcBef>
        <a:spcPct val="0"/>
      </a:spcBef>
      <a:spcAft>
        <a:spcPct val="0"/>
      </a:spcAft>
      <a:defRPr sz="2400" kern="1200">
        <a:solidFill>
          <a:schemeClr val="tx1"/>
        </a:solidFill>
        <a:latin typeface="Times" pitchFamily="18" charset="0"/>
        <a:ea typeface="ヒラギノ角ゴ Pro W3" pitchFamily="127" charset="-128"/>
        <a:cs typeface="+mn-cs"/>
      </a:defRPr>
    </a:lvl3pPr>
    <a:lvl4pPr marL="1371600" algn="l" rtl="0" eaLnBrk="0" fontAlgn="base" hangingPunct="0">
      <a:spcBef>
        <a:spcPct val="0"/>
      </a:spcBef>
      <a:spcAft>
        <a:spcPct val="0"/>
      </a:spcAft>
      <a:defRPr sz="2400" kern="1200">
        <a:solidFill>
          <a:schemeClr val="tx1"/>
        </a:solidFill>
        <a:latin typeface="Times" pitchFamily="18" charset="0"/>
        <a:ea typeface="ヒラギノ角ゴ Pro W3" pitchFamily="127" charset="-128"/>
        <a:cs typeface="+mn-cs"/>
      </a:defRPr>
    </a:lvl4pPr>
    <a:lvl5pPr marL="1828800" algn="l" rtl="0" eaLnBrk="0" fontAlgn="base" hangingPunct="0">
      <a:spcBef>
        <a:spcPct val="0"/>
      </a:spcBef>
      <a:spcAft>
        <a:spcPct val="0"/>
      </a:spcAft>
      <a:defRPr sz="2400" kern="1200">
        <a:solidFill>
          <a:schemeClr val="tx1"/>
        </a:solidFill>
        <a:latin typeface="Times" pitchFamily="18" charset="0"/>
        <a:ea typeface="ヒラギノ角ゴ Pro W3" pitchFamily="127" charset="-128"/>
        <a:cs typeface="+mn-cs"/>
      </a:defRPr>
    </a:lvl5pPr>
    <a:lvl6pPr marL="2286000" algn="l" defTabSz="914400" rtl="0" eaLnBrk="1" latinLnBrk="0" hangingPunct="1">
      <a:defRPr sz="2400" kern="1200">
        <a:solidFill>
          <a:schemeClr val="tx1"/>
        </a:solidFill>
        <a:latin typeface="Times" pitchFamily="18" charset="0"/>
        <a:ea typeface="ヒラギノ角ゴ Pro W3" pitchFamily="127" charset="-128"/>
        <a:cs typeface="+mn-cs"/>
      </a:defRPr>
    </a:lvl6pPr>
    <a:lvl7pPr marL="2743200" algn="l" defTabSz="914400" rtl="0" eaLnBrk="1" latinLnBrk="0" hangingPunct="1">
      <a:defRPr sz="2400" kern="1200">
        <a:solidFill>
          <a:schemeClr val="tx1"/>
        </a:solidFill>
        <a:latin typeface="Times" pitchFamily="18" charset="0"/>
        <a:ea typeface="ヒラギノ角ゴ Pro W3" pitchFamily="127" charset="-128"/>
        <a:cs typeface="+mn-cs"/>
      </a:defRPr>
    </a:lvl7pPr>
    <a:lvl8pPr marL="3200400" algn="l" defTabSz="914400" rtl="0" eaLnBrk="1" latinLnBrk="0" hangingPunct="1">
      <a:defRPr sz="2400" kern="1200">
        <a:solidFill>
          <a:schemeClr val="tx1"/>
        </a:solidFill>
        <a:latin typeface="Times" pitchFamily="18" charset="0"/>
        <a:ea typeface="ヒラギノ角ゴ Pro W3" pitchFamily="127" charset="-128"/>
        <a:cs typeface="+mn-cs"/>
      </a:defRPr>
    </a:lvl8pPr>
    <a:lvl9pPr marL="3657600" algn="l" defTabSz="914400" rtl="0" eaLnBrk="1" latinLnBrk="0" hangingPunct="1">
      <a:defRPr sz="2400" kern="1200">
        <a:solidFill>
          <a:schemeClr val="tx1"/>
        </a:solidFill>
        <a:latin typeface="Times" pitchFamily="18" charset="0"/>
        <a:ea typeface="ヒラギノ角ゴ Pro W3" pitchFamily="127" charset="-128"/>
        <a:cs typeface="+mn-cs"/>
      </a:defRPr>
    </a:lvl9pPr>
  </p:defaultTextStyle>
  <p:extLst>
    <p:ext uri="{EFAFB233-063F-42B5-8137-9DF3F51BA10A}">
      <p15:sldGuideLst xmlns:p15="http://schemas.microsoft.com/office/powerpoint/2012/main">
        <p15:guide id="1" orient="horz" pos="834">
          <p15:clr>
            <a:srgbClr val="A4A3A4"/>
          </p15:clr>
        </p15:guide>
        <p15:guide id="2" orient="horz" pos="1122">
          <p15:clr>
            <a:srgbClr val="A4A3A4"/>
          </p15:clr>
        </p15:guide>
        <p15:guide id="3" pos="288">
          <p15:clr>
            <a:srgbClr val="A4A3A4"/>
          </p15:clr>
        </p15:guide>
        <p15:guide id="4"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a:srgbClr val="CC3300"/>
    <a:srgbClr val="FF9900"/>
    <a:srgbClr val="333399"/>
    <a:srgbClr val="FF0000"/>
    <a:srgbClr val="143C83"/>
    <a:srgbClr val="004080"/>
    <a:srgbClr val="66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771" autoAdjust="0"/>
  </p:normalViewPr>
  <p:slideViewPr>
    <p:cSldViewPr snapToGrid="0">
      <p:cViewPr varScale="1">
        <p:scale>
          <a:sx n="68" d="100"/>
          <a:sy n="68" d="100"/>
        </p:scale>
        <p:origin x="1446" y="72"/>
      </p:cViewPr>
      <p:guideLst>
        <p:guide orient="horz" pos="834"/>
        <p:guide orient="horz" pos="1122"/>
        <p:guide pos="288"/>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gs" Target="tags/tag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mn-ea"/>
              </a:defRPr>
            </a:lvl1pPr>
          </a:lstStyle>
          <a:p>
            <a:pPr>
              <a:defRPr/>
            </a:pPr>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mn-ea"/>
              </a:defRPr>
            </a:lvl1pPr>
          </a:lstStyle>
          <a:p>
            <a:pPr>
              <a:defRPr/>
            </a:pPr>
            <a:endParaRPr lang="en-US"/>
          </a:p>
        </p:txBody>
      </p:sp>
      <p:sp>
        <p:nvSpPr>
          <p:cNvPr id="952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mn-ea"/>
              </a:defRPr>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pitchFamily="127" charset="0"/>
              </a:defRPr>
            </a:lvl1pPr>
          </a:lstStyle>
          <a:p>
            <a:pPr>
              <a:defRPr/>
            </a:pPr>
            <a:fld id="{AF0BAAB4-1001-428A-A52A-5AF0E7175770}" type="slidenum">
              <a:rPr lang="en-US"/>
              <a:pPr>
                <a:defRPr/>
              </a:pPr>
              <a:t>‹#›</a:t>
            </a:fld>
            <a:endParaRPr lang="en-US" dirty="0"/>
          </a:p>
        </p:txBody>
      </p:sp>
    </p:spTree>
    <p:extLst>
      <p:ext uri="{BB962C8B-B14F-4D97-AF65-F5344CB8AC3E}">
        <p14:creationId xmlns:p14="http://schemas.microsoft.com/office/powerpoint/2010/main" val="2995812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ヒラギノ角ゴ Pro W3" charset="0"/>
        <a:cs typeface="+mn-cs"/>
      </a:defRPr>
    </a:lvl1pPr>
    <a:lvl2pPr marL="457200" algn="l" rtl="0" eaLnBrk="0" fontAlgn="base" hangingPunct="0">
      <a:spcBef>
        <a:spcPct val="30000"/>
      </a:spcBef>
      <a:spcAft>
        <a:spcPct val="0"/>
      </a:spcAft>
      <a:defRPr sz="1200" kern="1200">
        <a:solidFill>
          <a:schemeClr val="tx1"/>
        </a:solidFill>
        <a:latin typeface="Times" charset="0"/>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Times" charset="0"/>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Times" charset="0"/>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Times" charset="0"/>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F0BAAB4-1001-428A-A52A-5AF0E7175770}" type="slidenum">
              <a:rPr lang="en-US" smtClean="0"/>
              <a:pPr>
                <a:defRPr/>
              </a:pPr>
              <a:t>1</a:t>
            </a:fld>
            <a:endParaRPr lang="en-US" dirty="0"/>
          </a:p>
        </p:txBody>
      </p:sp>
    </p:spTree>
    <p:extLst>
      <p:ext uri="{BB962C8B-B14F-4D97-AF65-F5344CB8AC3E}">
        <p14:creationId xmlns:p14="http://schemas.microsoft.com/office/powerpoint/2010/main" val="19096343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10</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11</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12</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13</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14</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15</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16</a:t>
            </a:fld>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17</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18</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19</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2</a:t>
            </a:fld>
            <a:endParaRPr 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20</a:t>
            </a:fld>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21</a:t>
            </a:fld>
            <a:endParaRPr 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22</a:t>
            </a:fld>
            <a:endParaRPr 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23</a:t>
            </a:fld>
            <a:endParaRPr 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24</a:t>
            </a:fld>
            <a:endParaRPr 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25</a:t>
            </a:fld>
            <a:endParaRPr 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26</a:t>
            </a:fld>
            <a:endParaRPr 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27</a:t>
            </a:fld>
            <a:endParaRPr 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28</a:t>
            </a:fld>
            <a:endParaRPr 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29</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3</a:t>
            </a:fld>
            <a:endParaRPr 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30</a:t>
            </a:fld>
            <a:endParaRPr 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a:defRPr/>
            </a:pPr>
            <a:fld id="{311D6394-ECC7-41F0-B973-23799080610A}" type="slidenum">
              <a:rPr lang="en-US" sz="1200" smtClean="0">
                <a:latin typeface="Arial" pitchFamily="34" charset="0"/>
              </a:rPr>
              <a:pPr>
                <a:defRPr/>
              </a:pPr>
              <a:t>31</a:t>
            </a:fld>
            <a:endParaRPr lang="en-US" sz="1200">
              <a:latin typeface="Arial" pitchFamily="34"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eaLnBrk="1" hangingPunct="1">
              <a:defRPr/>
            </a:pPr>
            <a:endParaRPr lang="en-US">
              <a:ea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a:defRPr/>
            </a:pPr>
            <a:fld id="{311D6394-ECC7-41F0-B973-23799080610A}" type="slidenum">
              <a:rPr lang="en-US" sz="1200" smtClean="0">
                <a:latin typeface="Arial" pitchFamily="34" charset="0"/>
              </a:rPr>
              <a:pPr>
                <a:defRPr/>
              </a:pPr>
              <a:t>32</a:t>
            </a:fld>
            <a:endParaRPr lang="en-US" sz="1200">
              <a:latin typeface="Arial" pitchFamily="34"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eaLnBrk="1" hangingPunct="1">
              <a:defRPr/>
            </a:pPr>
            <a:endParaRPr lang="en-US">
              <a:ea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33</a:t>
            </a:fld>
            <a:endParaRPr 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34</a:t>
            </a:fld>
            <a:endParaRPr 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35</a:t>
            </a:fld>
            <a:endParaRPr lang="en-US"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36</a:t>
            </a:fld>
            <a:endParaRPr lang="en-US"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37</a:t>
            </a:fld>
            <a:endParaRPr lang="en-US"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38</a:t>
            </a:fld>
            <a:endParaRPr lang="en-US"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39</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4</a:t>
            </a:fld>
            <a:endParaRPr lang="en-US"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40</a:t>
            </a:fld>
            <a:endParaRPr lang="en-US"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a:defRPr/>
            </a:pPr>
            <a:fld id="{311D6394-ECC7-41F0-B973-23799080610A}" type="slidenum">
              <a:rPr lang="en-US" sz="1200" smtClean="0">
                <a:latin typeface="Arial" pitchFamily="34" charset="0"/>
              </a:rPr>
              <a:pPr>
                <a:defRPr/>
              </a:pPr>
              <a:t>41</a:t>
            </a:fld>
            <a:endParaRPr lang="en-US" sz="1200">
              <a:latin typeface="Arial" pitchFamily="34"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eaLnBrk="1" hangingPunct="1">
              <a:defRPr/>
            </a:pPr>
            <a:endParaRPr lang="en-US">
              <a:ea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a:defRPr/>
            </a:pPr>
            <a:fld id="{311D6394-ECC7-41F0-B973-23799080610A}" type="slidenum">
              <a:rPr lang="en-US" sz="1200" smtClean="0">
                <a:latin typeface="Arial" pitchFamily="34" charset="0"/>
              </a:rPr>
              <a:pPr>
                <a:defRPr/>
              </a:pPr>
              <a:t>42</a:t>
            </a:fld>
            <a:endParaRPr lang="en-US" sz="1200">
              <a:latin typeface="Arial" pitchFamily="34"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eaLnBrk="1" hangingPunct="1">
              <a:defRPr/>
            </a:pPr>
            <a:endParaRPr lang="en-US">
              <a:ea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43</a:t>
            </a:fld>
            <a:endParaRPr lang="en-US"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44</a:t>
            </a:fld>
            <a:endParaRPr lang="en-US" sz="12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45</a:t>
            </a:fld>
            <a:endParaRPr lang="en-US"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46</a:t>
            </a:fld>
            <a:endParaRPr lang="en-US" sz="12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47</a:t>
            </a:fld>
            <a:endParaRPr lang="en-US" sz="12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48</a:t>
            </a:fld>
            <a:endParaRPr lang="en-US" sz="12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49</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5</a:t>
            </a:fld>
            <a:endParaRPr lang="en-US" sz="12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50</a:t>
            </a:fld>
            <a:endParaRPr lang="en-US" sz="12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51</a:t>
            </a:fld>
            <a:endParaRPr lang="en-US" sz="12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52</a:t>
            </a:fld>
            <a:endParaRPr lang="en-US" sz="120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53</a:t>
            </a:fld>
            <a:endParaRPr lang="en-US" sz="120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54</a:t>
            </a:fld>
            <a:endParaRPr lang="en-US" sz="120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55</a:t>
            </a:fld>
            <a:endParaRPr lang="en-US" sz="120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56</a:t>
            </a:fld>
            <a:endParaRPr lang="en-US" sz="120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57</a:t>
            </a:fld>
            <a:endParaRPr lang="en-US" sz="12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58</a:t>
            </a:fld>
            <a:endParaRPr lang="en-US" sz="120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59</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6</a:t>
            </a:fld>
            <a:endParaRPr lang="en-US" sz="120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60</a:t>
            </a:fld>
            <a:endParaRPr lang="en-US" sz="120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61</a:t>
            </a:fld>
            <a:endParaRPr lang="en-US" sz="12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62</a:t>
            </a:fld>
            <a:endParaRPr lang="en-US" sz="120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63</a:t>
            </a:fld>
            <a:endParaRPr lang="en-US" sz="120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64</a:t>
            </a:fld>
            <a:endParaRPr lang="en-US" sz="120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65</a:t>
            </a:fld>
            <a:endParaRPr lang="en-US" sz="120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66</a:t>
            </a:fld>
            <a:endParaRPr lang="en-US" sz="120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67</a:t>
            </a:fld>
            <a:endParaRPr lang="en-US" sz="120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68</a:t>
            </a:fld>
            <a:endParaRPr lang="en-US" sz="120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69</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7</a:t>
            </a:fld>
            <a:endParaRPr lang="en-US" sz="120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70</a:t>
            </a:fld>
            <a:endParaRPr lang="en-US" sz="120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71</a:t>
            </a:fld>
            <a:endParaRPr lang="en-US" sz="120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72</a:t>
            </a:fld>
            <a:endParaRPr lang="en-US" sz="120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73</a:t>
            </a:fld>
            <a:endParaRPr lang="en-US" sz="120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74</a:t>
            </a:fld>
            <a:endParaRPr lang="en-US" sz="120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75</a:t>
            </a:fld>
            <a:endParaRPr lang="en-US" sz="120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76</a:t>
            </a:fld>
            <a:endParaRPr lang="en-US" sz="120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77</a:t>
            </a:fld>
            <a:endParaRPr lang="en-US" sz="120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78</a:t>
            </a:fld>
            <a:endParaRPr lang="en-US" sz="120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79</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8</a:t>
            </a:fld>
            <a:endParaRPr lang="en-US" sz="120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80</a:t>
            </a:fld>
            <a:endParaRPr lang="en-US" sz="120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81</a:t>
            </a:fld>
            <a:endParaRPr lang="en-US" sz="120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82</a:t>
            </a:fld>
            <a:endParaRPr lang="en-US" sz="120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83</a:t>
            </a:fld>
            <a:endParaRPr lang="en-US" sz="120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84</a:t>
            </a:fld>
            <a:endParaRPr lang="en-US" sz="120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85</a:t>
            </a:fld>
            <a:endParaRPr lang="en-US" sz="120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86</a:t>
            </a:fld>
            <a:endParaRPr lang="en-US" sz="120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87</a:t>
            </a:fld>
            <a:endParaRPr lang="en-US" sz="120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88</a:t>
            </a:fld>
            <a:endParaRPr lang="en-US" sz="120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89</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9</a:t>
            </a:fld>
            <a:endParaRPr lang="en-US" sz="120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90</a:t>
            </a:fld>
            <a:endParaRPr lang="en-US" sz="120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91</a:t>
            </a:fld>
            <a:endParaRPr lang="en-US" sz="120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92</a:t>
            </a:fld>
            <a:endParaRPr lang="en-US" sz="120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93</a:t>
            </a:fld>
            <a:endParaRPr lang="en-US" sz="120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94</a:t>
            </a:fld>
            <a:endParaRPr lang="en-US" sz="120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95</a:t>
            </a:fld>
            <a:endParaRPr lang="en-US" sz="120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96</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0" y="0"/>
            <a:ext cx="9144000" cy="533400"/>
          </a:xfrm>
          <a:prstGeom prst="rect">
            <a:avLst/>
          </a:prstGeom>
          <a:noFill/>
          <a:ln>
            <a:noFill/>
          </a:ln>
          <a:effectLst/>
          <a:extLst>
            <a:ext uri="{909E8E84-426E-40dd-AFC4-6F175D3DCCD1}">
              <a14:hiddenFill xmlns:a14="http://schemas.microsoft.com/office/drawing/2010/main" xmlns="">
                <a:solidFill>
                  <a:srgbClr val="FF00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charset="0"/>
              <a:ea typeface="ＭＳ Ｐゴシック" charset="0"/>
            </a:endParaRPr>
          </a:p>
        </p:txBody>
      </p:sp>
      <p:sp>
        <p:nvSpPr>
          <p:cNvPr id="7" name="Content Placeholder 6"/>
          <p:cNvSpPr>
            <a:spLocks noGrp="1"/>
          </p:cNvSpPr>
          <p:nvPr>
            <p:ph sz="quarter" idx="10"/>
          </p:nvPr>
        </p:nvSpPr>
        <p:spPr>
          <a:xfrm>
            <a:off x="1295400" y="16764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2896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79687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5125" y="1141413"/>
            <a:ext cx="4038600" cy="226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56125" y="1141413"/>
            <a:ext cx="4038600" cy="226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118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6217528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4"/>
          <p:cNvSpPr>
            <a:spLocks noGrp="1" noChangeArrowheads="1"/>
          </p:cNvSpPr>
          <p:nvPr>
            <p:ph type="body" idx="1"/>
          </p:nvPr>
        </p:nvSpPr>
        <p:spPr bwMode="auto">
          <a:xfrm>
            <a:off x="365125" y="1141413"/>
            <a:ext cx="8229600" cy="226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8"/>
          <p:cNvSpPr>
            <a:spLocks noChangeArrowheads="1"/>
          </p:cNvSpPr>
          <p:nvPr userDrawn="1"/>
        </p:nvSpPr>
        <p:spPr bwMode="gray">
          <a:xfrm>
            <a:off x="315913" y="6553200"/>
            <a:ext cx="5399087" cy="179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lstStyle/>
          <a:p>
            <a:pPr eaLnBrk="1" hangingPunct="1">
              <a:defRPr/>
            </a:pPr>
            <a:r>
              <a:rPr lang="en-GB" sz="1000" dirty="0">
                <a:latin typeface="Arial" pitchFamily="34" charset="0"/>
                <a:ea typeface="ＭＳ Ｐゴシック" pitchFamily="34" charset="-128"/>
                <a:cs typeface="Arial" pitchFamily="34" charset="0"/>
              </a:rPr>
              <a:t>© 2018 Pearson Education, Inc.</a:t>
            </a:r>
          </a:p>
        </p:txBody>
      </p:sp>
      <p:sp>
        <p:nvSpPr>
          <p:cNvPr id="102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4024" r:id="rId1"/>
    <p:sldLayoutId id="2147484022" r:id="rId2"/>
    <p:sldLayoutId id="2147484023" r:id="rId3"/>
    <p:sldLayoutId id="2147484025" r:id="rId4"/>
  </p:sldLayoutIdLst>
  <p:hf sldNum="0" hdr="0" dt="0"/>
  <p:txStyles>
    <p:titleStyle>
      <a:lvl1pPr algn="l" rtl="0" eaLnBrk="0" fontAlgn="base" hangingPunct="0">
        <a:spcBef>
          <a:spcPct val="50000"/>
        </a:spcBef>
        <a:spcAft>
          <a:spcPct val="0"/>
        </a:spcAft>
        <a:defRPr sz="3200" b="1">
          <a:solidFill>
            <a:schemeClr val="bg1"/>
          </a:solidFill>
          <a:latin typeface="+mj-lt"/>
          <a:ea typeface="ヒラギノ角ゴ Pro W3" charset="0"/>
          <a:cs typeface="+mj-cs"/>
        </a:defRPr>
      </a:lvl1pPr>
      <a:lvl2pPr algn="l" rtl="0" eaLnBrk="0" fontAlgn="base" hangingPunct="0">
        <a:spcBef>
          <a:spcPct val="50000"/>
        </a:spcBef>
        <a:spcAft>
          <a:spcPct val="0"/>
        </a:spcAft>
        <a:defRPr sz="3200" b="1">
          <a:solidFill>
            <a:schemeClr val="bg1"/>
          </a:solidFill>
          <a:latin typeface="Arial" pitchFamily="34" charset="0"/>
          <a:ea typeface="ヒラギノ角ゴ Pro W3" charset="0"/>
          <a:cs typeface="Times New Roman" pitchFamily="18" charset="0"/>
        </a:defRPr>
      </a:lvl2pPr>
      <a:lvl3pPr algn="l" rtl="0" eaLnBrk="0" fontAlgn="base" hangingPunct="0">
        <a:spcBef>
          <a:spcPct val="50000"/>
        </a:spcBef>
        <a:spcAft>
          <a:spcPct val="0"/>
        </a:spcAft>
        <a:defRPr sz="3200" b="1">
          <a:solidFill>
            <a:schemeClr val="bg1"/>
          </a:solidFill>
          <a:latin typeface="Arial" pitchFamily="34" charset="0"/>
          <a:ea typeface="ヒラギノ角ゴ Pro W3" charset="0"/>
          <a:cs typeface="Times New Roman" pitchFamily="18" charset="0"/>
        </a:defRPr>
      </a:lvl3pPr>
      <a:lvl4pPr algn="l" rtl="0" eaLnBrk="0" fontAlgn="base" hangingPunct="0">
        <a:spcBef>
          <a:spcPct val="50000"/>
        </a:spcBef>
        <a:spcAft>
          <a:spcPct val="0"/>
        </a:spcAft>
        <a:defRPr sz="3200" b="1">
          <a:solidFill>
            <a:schemeClr val="bg1"/>
          </a:solidFill>
          <a:latin typeface="Arial" pitchFamily="34" charset="0"/>
          <a:ea typeface="ヒラギノ角ゴ Pro W3" charset="0"/>
          <a:cs typeface="Times New Roman" pitchFamily="18" charset="0"/>
        </a:defRPr>
      </a:lvl4pPr>
      <a:lvl5pPr algn="l" rtl="0" eaLnBrk="0" fontAlgn="base" hangingPunct="0">
        <a:spcBef>
          <a:spcPct val="50000"/>
        </a:spcBef>
        <a:spcAft>
          <a:spcPct val="0"/>
        </a:spcAft>
        <a:defRPr sz="3200" b="1">
          <a:solidFill>
            <a:schemeClr val="bg1"/>
          </a:solidFill>
          <a:latin typeface="Arial" pitchFamily="34" charset="0"/>
          <a:ea typeface="ヒラギノ角ゴ Pro W3" charset="0"/>
          <a:cs typeface="Times New Roman" pitchFamily="18" charset="0"/>
        </a:defRPr>
      </a:lvl5pPr>
      <a:lvl6pPr marL="457200" algn="l" rtl="0" fontAlgn="base">
        <a:spcBef>
          <a:spcPct val="50000"/>
        </a:spcBef>
        <a:spcAft>
          <a:spcPct val="0"/>
        </a:spcAft>
        <a:defRPr sz="3200" b="1">
          <a:solidFill>
            <a:schemeClr val="bg1"/>
          </a:solidFill>
          <a:latin typeface="Arial" pitchFamily="34" charset="0"/>
          <a:cs typeface="Times New Roman" pitchFamily="18" charset="0"/>
        </a:defRPr>
      </a:lvl6pPr>
      <a:lvl7pPr marL="914400" algn="l" rtl="0" fontAlgn="base">
        <a:spcBef>
          <a:spcPct val="50000"/>
        </a:spcBef>
        <a:spcAft>
          <a:spcPct val="0"/>
        </a:spcAft>
        <a:defRPr sz="3200" b="1">
          <a:solidFill>
            <a:schemeClr val="bg1"/>
          </a:solidFill>
          <a:latin typeface="Arial" pitchFamily="34" charset="0"/>
          <a:cs typeface="Times New Roman" pitchFamily="18" charset="0"/>
        </a:defRPr>
      </a:lvl7pPr>
      <a:lvl8pPr marL="1371600" algn="l" rtl="0" fontAlgn="base">
        <a:spcBef>
          <a:spcPct val="50000"/>
        </a:spcBef>
        <a:spcAft>
          <a:spcPct val="0"/>
        </a:spcAft>
        <a:defRPr sz="3200" b="1">
          <a:solidFill>
            <a:schemeClr val="bg1"/>
          </a:solidFill>
          <a:latin typeface="Arial" pitchFamily="34" charset="0"/>
          <a:cs typeface="Times New Roman" pitchFamily="18" charset="0"/>
        </a:defRPr>
      </a:lvl8pPr>
      <a:lvl9pPr marL="1828800" algn="l" rtl="0" fontAlgn="base">
        <a:spcBef>
          <a:spcPct val="50000"/>
        </a:spcBef>
        <a:spcAft>
          <a:spcPct val="0"/>
        </a:spcAft>
        <a:defRPr sz="3200" b="1">
          <a:solidFill>
            <a:schemeClr val="bg1"/>
          </a:solidFill>
          <a:latin typeface="Arial" pitchFamily="34"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ヒラギノ角ゴ Pro W3"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ヒラギノ角ゴ Pro W3" charset="0"/>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charset="0"/>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charset="0"/>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3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23.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4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34.jpg"/></Relationships>
</file>

<file path=ppt/slides/_rels/slide5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1.xml"/><Relationship Id="rId1" Type="http://schemas.openxmlformats.org/officeDocument/2006/relationships/slideLayout" Target="../slideLayouts/slideLayout3.xml"/><Relationship Id="rId5" Type="http://schemas.openxmlformats.org/officeDocument/2006/relationships/image" Target="../media/image39.jpeg"/><Relationship Id="rId4" Type="http://schemas.openxmlformats.org/officeDocument/2006/relationships/image" Target="../media/image38.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ChangeArrowheads="1"/>
          </p:cNvSpPr>
          <p:nvPr/>
        </p:nvSpPr>
        <p:spPr bwMode="auto">
          <a:xfrm>
            <a:off x="685800" y="16002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1" hangingPunct="1">
              <a:defRPr/>
            </a:pPr>
            <a:endParaRPr lang="en-US" sz="3000">
              <a:solidFill>
                <a:schemeClr val="tx2"/>
              </a:solidFill>
              <a:latin typeface="Arial" charset="0"/>
              <a:ea typeface="ＭＳ Ｐゴシック" charset="0"/>
            </a:endParaRPr>
          </a:p>
        </p:txBody>
      </p:sp>
      <p:sp>
        <p:nvSpPr>
          <p:cNvPr id="3075" name="Rectangle 3"/>
          <p:cNvSpPr>
            <a:spLocks noChangeArrowheads="1"/>
          </p:cNvSpPr>
          <p:nvPr/>
        </p:nvSpPr>
        <p:spPr bwMode="auto">
          <a:xfrm>
            <a:off x="5105400" y="5410200"/>
            <a:ext cx="40386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lnSpc>
                <a:spcPct val="80000"/>
              </a:lnSpc>
              <a:spcBef>
                <a:spcPct val="20000"/>
              </a:spcBef>
            </a:pPr>
            <a:endParaRPr lang="en-US" sz="2100">
              <a:latin typeface="Arial" pitchFamily="34" charset="0"/>
            </a:endParaRPr>
          </a:p>
        </p:txBody>
      </p:sp>
      <p:sp>
        <p:nvSpPr>
          <p:cNvPr id="6" name="Rectangle 11"/>
          <p:cNvSpPr>
            <a:spLocks noChangeArrowheads="1"/>
          </p:cNvSpPr>
          <p:nvPr/>
        </p:nvSpPr>
        <p:spPr bwMode="auto">
          <a:xfrm>
            <a:off x="5105400" y="522027"/>
            <a:ext cx="4038600"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en-US" sz="2800" dirty="0">
                <a:solidFill>
                  <a:srgbClr val="000000"/>
                </a:solidFill>
                <a:latin typeface="Arial"/>
                <a:ea typeface="ＭＳ Ｐゴシック" charset="0"/>
              </a:rPr>
              <a:t>Lecture Presentation</a:t>
            </a:r>
          </a:p>
        </p:txBody>
      </p:sp>
      <p:sp>
        <p:nvSpPr>
          <p:cNvPr id="3077" name="Title 1"/>
          <p:cNvSpPr>
            <a:spLocks noGrp="1"/>
          </p:cNvSpPr>
          <p:nvPr/>
        </p:nvSpPr>
        <p:spPr bwMode="auto">
          <a:xfrm>
            <a:off x="5105400" y="1363568"/>
            <a:ext cx="4038600"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3400" b="1" dirty="0">
                <a:latin typeface="Arial" pitchFamily="34" charset="0"/>
              </a:rPr>
              <a:t>Chapter 12</a:t>
            </a:r>
          </a:p>
          <a:p>
            <a:pPr algn="ctr"/>
            <a:br>
              <a:rPr lang="en-US" sz="3400" b="1" dirty="0">
                <a:latin typeface="Arial" pitchFamily="34" charset="0"/>
              </a:rPr>
            </a:br>
            <a:r>
              <a:rPr lang="en-US" sz="3400" b="1" dirty="0">
                <a:latin typeface="Arial" pitchFamily="34" charset="0"/>
              </a:rPr>
              <a:t>Liquids, Solids, </a:t>
            </a:r>
            <a:br>
              <a:rPr lang="en-US" sz="3400" b="1" dirty="0">
                <a:latin typeface="Arial" pitchFamily="34" charset="0"/>
              </a:rPr>
            </a:br>
            <a:r>
              <a:rPr lang="en-US" sz="3400" b="1" dirty="0">
                <a:latin typeface="Arial" pitchFamily="34" charset="0"/>
              </a:rPr>
              <a:t>and Intermolecular Forces</a:t>
            </a:r>
            <a:endParaRPr lang="en-US" sz="3400" dirty="0">
              <a:latin typeface="Arial" pitchFamily="34" charset="0"/>
            </a:endParaRPr>
          </a:p>
        </p:txBody>
      </p:sp>
      <p:sp>
        <p:nvSpPr>
          <p:cNvPr id="7" name="Rectangle 3"/>
          <p:cNvSpPr>
            <a:spLocks noChangeArrowheads="1"/>
          </p:cNvSpPr>
          <p:nvPr/>
        </p:nvSpPr>
        <p:spPr bwMode="auto">
          <a:xfrm>
            <a:off x="5329987" y="5201640"/>
            <a:ext cx="3741824"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0" algn="ctr" eaLnBrk="1" hangingPunct="1">
              <a:spcBef>
                <a:spcPct val="20000"/>
              </a:spcBef>
              <a:defRPr/>
            </a:pPr>
            <a:endParaRPr lang="en-US" sz="2000" dirty="0">
              <a:solidFill>
                <a:sysClr val="windowText" lastClr="000000"/>
              </a:solidFill>
              <a:latin typeface="Arial" charset="0"/>
              <a:ea typeface="ＭＳ Ｐゴシック" charset="0"/>
              <a:cs typeface="ＭＳ Ｐゴシック" charset="0"/>
            </a:endParaRPr>
          </a:p>
        </p:txBody>
      </p:sp>
      <p:pic>
        <p:nvPicPr>
          <p:cNvPr id="2" name="Picture 1" descr="TRO2386_06_webdev.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604" y="589464"/>
            <a:ext cx="4883721" cy="552874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Shape of Liquids and Solids</a:t>
            </a:r>
          </a:p>
        </p:txBody>
      </p:sp>
      <p:sp>
        <p:nvSpPr>
          <p:cNvPr id="4099" name="Content Placeholder 2"/>
          <p:cNvSpPr>
            <a:spLocks noGrp="1"/>
          </p:cNvSpPr>
          <p:nvPr>
            <p:ph sz="half" idx="1"/>
          </p:nvPr>
        </p:nvSpPr>
        <p:spPr>
          <a:xfrm>
            <a:off x="342899" y="913060"/>
            <a:ext cx="4067055" cy="4121927"/>
          </a:xfrm>
        </p:spPr>
        <p:txBody>
          <a:bodyPr/>
          <a:lstStyle/>
          <a:p>
            <a:pPr eaLnBrk="1" hangingPunct="1"/>
            <a:r>
              <a:rPr lang="en-US" dirty="0"/>
              <a:t>Because the molecules in liquid water are free to move around each other, they flow and assume the shape of their container.</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2576"/>
          <a:stretch/>
        </p:blipFill>
        <p:spPr>
          <a:xfrm>
            <a:off x="4815067" y="773769"/>
            <a:ext cx="3944189" cy="5669414"/>
          </a:xfrm>
          <a:prstGeom prst="rect">
            <a:avLst/>
          </a:prstGeom>
        </p:spPr>
      </p:pic>
    </p:spTree>
    <p:extLst>
      <p:ext uri="{BB962C8B-B14F-4D97-AF65-F5344CB8AC3E}">
        <p14:creationId xmlns:p14="http://schemas.microsoft.com/office/powerpoint/2010/main" val="36801565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Shape of Liquids and Solids</a:t>
            </a:r>
          </a:p>
        </p:txBody>
      </p:sp>
      <p:sp>
        <p:nvSpPr>
          <p:cNvPr id="4099" name="Content Placeholder 2"/>
          <p:cNvSpPr>
            <a:spLocks noGrp="1"/>
          </p:cNvSpPr>
          <p:nvPr>
            <p:ph sz="half" idx="1"/>
          </p:nvPr>
        </p:nvSpPr>
        <p:spPr>
          <a:xfrm>
            <a:off x="342900" y="913059"/>
            <a:ext cx="3487044" cy="3102487"/>
          </a:xfrm>
        </p:spPr>
        <p:txBody>
          <a:bodyPr/>
          <a:lstStyle/>
          <a:p>
            <a:pPr eaLnBrk="1" hangingPunct="1"/>
            <a:r>
              <a:rPr lang="en-US" dirty="0"/>
              <a:t>In a solid such as ice, the molecules are fixed in place. </a:t>
            </a:r>
          </a:p>
          <a:p>
            <a:pPr eaLnBrk="1" hangingPunct="1"/>
            <a:r>
              <a:rPr lang="en-US" dirty="0"/>
              <a:t>However, they do vibrate about those fixed points.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2048"/>
          <a:stretch/>
        </p:blipFill>
        <p:spPr>
          <a:xfrm>
            <a:off x="3853093" y="1884938"/>
            <a:ext cx="5151547" cy="4284369"/>
          </a:xfrm>
          <a:prstGeom prst="rect">
            <a:avLst/>
          </a:prstGeom>
        </p:spPr>
      </p:pic>
    </p:spTree>
    <p:extLst>
      <p:ext uri="{BB962C8B-B14F-4D97-AF65-F5344CB8AC3E}">
        <p14:creationId xmlns:p14="http://schemas.microsoft.com/office/powerpoint/2010/main" val="3468751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077218"/>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Intermolecular Forces in Action: </a:t>
            </a:r>
            <a:br>
              <a:rPr lang="en-US" altLang="en-US" dirty="0">
                <a:solidFill>
                  <a:srgbClr val="ED6B06"/>
                </a:solidFill>
              </a:rPr>
            </a:br>
            <a:r>
              <a:rPr lang="en-US" altLang="en-US" dirty="0">
                <a:solidFill>
                  <a:srgbClr val="ED6B06"/>
                </a:solidFill>
              </a:rPr>
              <a:t>Surface Tension and Viscosity</a:t>
            </a:r>
          </a:p>
        </p:txBody>
      </p:sp>
      <p:sp>
        <p:nvSpPr>
          <p:cNvPr id="4099" name="Content Placeholder 2"/>
          <p:cNvSpPr>
            <a:spLocks noGrp="1"/>
          </p:cNvSpPr>
          <p:nvPr>
            <p:ph sz="half" idx="1"/>
          </p:nvPr>
        </p:nvSpPr>
        <p:spPr>
          <a:xfrm>
            <a:off x="342899" y="1376060"/>
            <a:ext cx="8453860" cy="3711785"/>
          </a:xfrm>
        </p:spPr>
        <p:txBody>
          <a:bodyPr/>
          <a:lstStyle/>
          <a:p>
            <a:pPr eaLnBrk="1" hangingPunct="1"/>
            <a:r>
              <a:rPr lang="en-US" dirty="0"/>
              <a:t>The most important manifestation of intermolecular forces is the very existence of liquids and solids. </a:t>
            </a:r>
          </a:p>
          <a:p>
            <a:pPr eaLnBrk="1" hangingPunct="1"/>
            <a:r>
              <a:rPr lang="en-US" dirty="0"/>
              <a:t>Without intermolecular forces, solids and liquids would not exist and all matter would be gaseous. </a:t>
            </a:r>
          </a:p>
          <a:p>
            <a:pPr eaLnBrk="1" hangingPunct="1"/>
            <a:r>
              <a:rPr lang="en-US" dirty="0"/>
              <a:t>In liquids, we can observe several other manifestations of intermolecular forces, including surface tension and viscosity. </a:t>
            </a:r>
          </a:p>
        </p:txBody>
      </p:sp>
    </p:spTree>
    <p:extLst>
      <p:ext uri="{BB962C8B-B14F-4D97-AF65-F5344CB8AC3E}">
        <p14:creationId xmlns:p14="http://schemas.microsoft.com/office/powerpoint/2010/main" val="304636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Surface Tension</a:t>
            </a:r>
          </a:p>
        </p:txBody>
      </p:sp>
      <p:sp>
        <p:nvSpPr>
          <p:cNvPr id="4099" name="Content Placeholder 2"/>
          <p:cNvSpPr>
            <a:spLocks noGrp="1"/>
          </p:cNvSpPr>
          <p:nvPr>
            <p:ph sz="half" idx="1"/>
          </p:nvPr>
        </p:nvSpPr>
        <p:spPr>
          <a:xfrm>
            <a:off x="342899" y="959360"/>
            <a:ext cx="4229101" cy="4967514"/>
          </a:xfrm>
        </p:spPr>
        <p:txBody>
          <a:bodyPr/>
          <a:lstStyle/>
          <a:p>
            <a:pPr eaLnBrk="1" hangingPunct="1"/>
            <a:r>
              <a:rPr lang="en-US" sz="2400" dirty="0"/>
              <a:t>A paper clip will float on water if it is carefully placed on the surface of the water. It is held up by surface tension.</a:t>
            </a:r>
          </a:p>
          <a:p>
            <a:pPr eaLnBrk="1" hangingPunct="1"/>
            <a:r>
              <a:rPr lang="en-US" sz="2400" dirty="0"/>
              <a:t>You can</a:t>
            </a:r>
            <a:r>
              <a:rPr lang="en-US" altLang="ja-JP" sz="2400" dirty="0"/>
              <a:t>’t float a paper clip on gasoline because the intermolecular forces among the molecules composing gasoline are weaker than the intermolecular forces among water molecules. </a:t>
            </a:r>
            <a:endParaRPr lang="en-US" sz="24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932045"/>
            <a:ext cx="4371372" cy="3063083"/>
          </a:xfrm>
          <a:prstGeom prst="rect">
            <a:avLst/>
          </a:prstGeom>
        </p:spPr>
      </p:pic>
    </p:spTree>
    <p:extLst>
      <p:ext uri="{BB962C8B-B14F-4D97-AF65-F5344CB8AC3E}">
        <p14:creationId xmlns:p14="http://schemas.microsoft.com/office/powerpoint/2010/main" val="4165806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Figure 12.5 Origin of Surface Tension</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3011"/>
          <a:stretch/>
        </p:blipFill>
        <p:spPr>
          <a:xfrm>
            <a:off x="304800" y="710184"/>
            <a:ext cx="8534400" cy="5273927"/>
          </a:xfrm>
          <a:prstGeom prst="rect">
            <a:avLst/>
          </a:prstGeom>
        </p:spPr>
      </p:pic>
    </p:spTree>
    <p:extLst>
      <p:ext uri="{BB962C8B-B14F-4D97-AF65-F5344CB8AC3E}">
        <p14:creationId xmlns:p14="http://schemas.microsoft.com/office/powerpoint/2010/main" val="3683043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Viscosity</a:t>
            </a:r>
          </a:p>
        </p:txBody>
      </p:sp>
      <p:sp>
        <p:nvSpPr>
          <p:cNvPr id="4099" name="Content Placeholder 2"/>
          <p:cNvSpPr>
            <a:spLocks noGrp="1"/>
          </p:cNvSpPr>
          <p:nvPr>
            <p:ph sz="half" idx="1"/>
          </p:nvPr>
        </p:nvSpPr>
        <p:spPr>
          <a:xfrm>
            <a:off x="342898" y="910946"/>
            <a:ext cx="8569608" cy="5262979"/>
          </a:xfrm>
        </p:spPr>
        <p:txBody>
          <a:bodyPr/>
          <a:lstStyle/>
          <a:p>
            <a:pPr eaLnBrk="1" hangingPunct="1"/>
            <a:r>
              <a:rPr lang="en-US" b="1" dirty="0"/>
              <a:t>Viscosity </a:t>
            </a:r>
            <a:r>
              <a:rPr lang="en-US" dirty="0"/>
              <a:t>is the resistance of a liquid to flow.</a:t>
            </a:r>
          </a:p>
          <a:p>
            <a:pPr eaLnBrk="1" hangingPunct="1"/>
            <a:r>
              <a:rPr lang="en-US" dirty="0"/>
              <a:t>Liquids that are viscous flow more slowly than liquids that are not viscous. </a:t>
            </a:r>
          </a:p>
          <a:p>
            <a:pPr eaLnBrk="1" hangingPunct="1"/>
            <a:r>
              <a:rPr lang="en-US" dirty="0"/>
              <a:t>Motor oil is more viscous than gasoline.</a:t>
            </a:r>
          </a:p>
          <a:p>
            <a:pPr eaLnBrk="1" hangingPunct="1"/>
            <a:r>
              <a:rPr lang="en-US" dirty="0"/>
              <a:t>Maple syrup is more viscous than water.</a:t>
            </a:r>
          </a:p>
          <a:p>
            <a:pPr eaLnBrk="1" hangingPunct="1"/>
            <a:r>
              <a:rPr lang="en-US" dirty="0"/>
              <a:t>Viscosity is greater in substances with stronger intermolecular forces because molecules cannot move around each other as freely, hindering flow.</a:t>
            </a:r>
          </a:p>
          <a:p>
            <a:pPr eaLnBrk="1" hangingPunct="1"/>
            <a:r>
              <a:rPr lang="en-US" dirty="0"/>
              <a:t>Long molecules, such as the hydrocarbons in motor oil, tend to form viscous liquids because of molecular entanglement.</a:t>
            </a:r>
          </a:p>
        </p:txBody>
      </p:sp>
    </p:spTree>
    <p:extLst>
      <p:ext uri="{BB962C8B-B14F-4D97-AF65-F5344CB8AC3E}">
        <p14:creationId xmlns:p14="http://schemas.microsoft.com/office/powerpoint/2010/main" val="2887608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Viscosity</a:t>
            </a:r>
          </a:p>
        </p:txBody>
      </p:sp>
      <p:sp>
        <p:nvSpPr>
          <p:cNvPr id="4099" name="Content Placeholder 2"/>
          <p:cNvSpPr>
            <a:spLocks noGrp="1"/>
          </p:cNvSpPr>
          <p:nvPr>
            <p:ph sz="half" idx="1"/>
          </p:nvPr>
        </p:nvSpPr>
        <p:spPr>
          <a:xfrm>
            <a:off x="342899" y="909116"/>
            <a:ext cx="4229101" cy="3419815"/>
          </a:xfrm>
        </p:spPr>
        <p:txBody>
          <a:bodyPr/>
          <a:lstStyle/>
          <a:p>
            <a:pPr eaLnBrk="1" hangingPunct="1"/>
            <a:r>
              <a:rPr lang="en-US" dirty="0"/>
              <a:t>Maple syrup is more viscous than water because its molecules interact strongly, so they cannot flow past one another easily.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3146" y="750618"/>
            <a:ext cx="4085374" cy="5407113"/>
          </a:xfrm>
          <a:prstGeom prst="rect">
            <a:avLst/>
          </a:prstGeom>
        </p:spPr>
      </p:pic>
    </p:spTree>
    <p:extLst>
      <p:ext uri="{BB962C8B-B14F-4D97-AF65-F5344CB8AC3E}">
        <p14:creationId xmlns:p14="http://schemas.microsoft.com/office/powerpoint/2010/main" val="3266522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077218"/>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Evaporation, Condensation, and Thermal Energy</a:t>
            </a:r>
          </a:p>
        </p:txBody>
      </p:sp>
      <p:sp>
        <p:nvSpPr>
          <p:cNvPr id="4099" name="Content Placeholder 2"/>
          <p:cNvSpPr>
            <a:spLocks noGrp="1"/>
          </p:cNvSpPr>
          <p:nvPr>
            <p:ph sz="half" idx="1"/>
          </p:nvPr>
        </p:nvSpPr>
        <p:spPr>
          <a:xfrm>
            <a:off x="342899" y="1381850"/>
            <a:ext cx="8361263" cy="3884140"/>
          </a:xfrm>
        </p:spPr>
        <p:txBody>
          <a:bodyPr/>
          <a:lstStyle/>
          <a:p>
            <a:pPr marL="0" indent="0" eaLnBrk="1" hangingPunct="1">
              <a:buFont typeface="Arial" charset="0"/>
              <a:buNone/>
            </a:pPr>
            <a:r>
              <a:rPr lang="en-US" dirty="0"/>
              <a:t>The rate of vaporization increases with the following: </a:t>
            </a:r>
          </a:p>
          <a:p>
            <a:pPr marL="347472" indent="-347472" eaLnBrk="1" hangingPunct="1">
              <a:buFont typeface="Arial" charset="0"/>
              <a:buNone/>
            </a:pPr>
            <a:r>
              <a:rPr lang="en-US" dirty="0"/>
              <a:t>•	Increasing surface area</a:t>
            </a:r>
            <a:endParaRPr lang="en-US" b="1" dirty="0"/>
          </a:p>
          <a:p>
            <a:pPr marL="347472" indent="-347472" eaLnBrk="1" hangingPunct="1">
              <a:buFont typeface="Arial" charset="0"/>
              <a:buNone/>
            </a:pPr>
            <a:r>
              <a:rPr lang="en-US" dirty="0"/>
              <a:t>•	Increasing temperature</a:t>
            </a:r>
            <a:endParaRPr lang="en-US" b="1" dirty="0"/>
          </a:p>
          <a:p>
            <a:pPr marL="347472" indent="-347472" eaLnBrk="1" hangingPunct="1">
              <a:buFont typeface="Arial" charset="0"/>
              <a:buNone/>
            </a:pPr>
            <a:r>
              <a:rPr lang="en-US" dirty="0"/>
              <a:t>•	Decreasing strength of intermolecular forces</a:t>
            </a:r>
          </a:p>
          <a:p>
            <a:pPr marL="347472" indent="-347472" eaLnBrk="1" hangingPunct="1"/>
            <a:r>
              <a:rPr lang="en-US" dirty="0"/>
              <a:t>Liquids that evaporate easily are termed </a:t>
            </a:r>
            <a:r>
              <a:rPr lang="en-US" b="1" dirty="0"/>
              <a:t>volatile,</a:t>
            </a:r>
            <a:r>
              <a:rPr lang="en-US" dirty="0"/>
              <a:t> while those that do not vaporize easily are termed </a:t>
            </a:r>
            <a:r>
              <a:rPr lang="en-US" b="1" dirty="0"/>
              <a:t>nonvolatile.</a:t>
            </a:r>
            <a:endParaRPr lang="en-US" dirty="0"/>
          </a:p>
        </p:txBody>
      </p:sp>
    </p:spTree>
    <p:extLst>
      <p:ext uri="{BB962C8B-B14F-4D97-AF65-F5344CB8AC3E}">
        <p14:creationId xmlns:p14="http://schemas.microsoft.com/office/powerpoint/2010/main" val="3838746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Content Placeholder 2"/>
          <p:cNvSpPr>
            <a:spLocks noGrp="1"/>
          </p:cNvSpPr>
          <p:nvPr>
            <p:ph sz="half" idx="1"/>
          </p:nvPr>
        </p:nvSpPr>
        <p:spPr>
          <a:xfrm>
            <a:off x="342899" y="905256"/>
            <a:ext cx="4229101" cy="4598181"/>
          </a:xfrm>
        </p:spPr>
        <p:txBody>
          <a:bodyPr/>
          <a:lstStyle/>
          <a:p>
            <a:pPr eaLnBrk="1" hangingPunct="1"/>
            <a:r>
              <a:rPr lang="en-US" sz="2400" dirty="0"/>
              <a:t>Because molecules on the surface of a liquid are held less tightly than those in the interior, the most energetic among them can break away into the gas state in the process called </a:t>
            </a:r>
            <a:r>
              <a:rPr lang="en-US" sz="2400" i="1" dirty="0"/>
              <a:t>evaporation.</a:t>
            </a:r>
          </a:p>
          <a:p>
            <a:pPr eaLnBrk="1" hangingPunct="1"/>
            <a:r>
              <a:rPr lang="en-US" sz="2400" dirty="0"/>
              <a:t>In evaporation or vaporization, a substance is converted from its liquid state into its gaseous state.</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2576"/>
          <a:stretch/>
        </p:blipFill>
        <p:spPr>
          <a:xfrm>
            <a:off x="4956701" y="623298"/>
            <a:ext cx="3807301" cy="5650182"/>
          </a:xfrm>
          <a:prstGeom prst="rect">
            <a:avLst/>
          </a:prstGeom>
        </p:spPr>
      </p:pic>
      <p:sp>
        <p:nvSpPr>
          <p:cNvPr id="5"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Evaporation</a:t>
            </a:r>
          </a:p>
        </p:txBody>
      </p:sp>
    </p:spTree>
    <p:extLst>
      <p:ext uri="{BB962C8B-B14F-4D97-AF65-F5344CB8AC3E}">
        <p14:creationId xmlns:p14="http://schemas.microsoft.com/office/powerpoint/2010/main" val="755863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077218"/>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Evaporation, Condensation, and Thermal Energy</a:t>
            </a:r>
          </a:p>
        </p:txBody>
      </p:sp>
      <p:sp>
        <p:nvSpPr>
          <p:cNvPr id="4099" name="Content Placeholder 2"/>
          <p:cNvSpPr>
            <a:spLocks noGrp="1"/>
          </p:cNvSpPr>
          <p:nvPr>
            <p:ph sz="half" idx="1"/>
          </p:nvPr>
        </p:nvSpPr>
        <p:spPr>
          <a:xfrm>
            <a:off x="342899" y="1173501"/>
            <a:ext cx="8592757" cy="1902059"/>
          </a:xfrm>
        </p:spPr>
        <p:txBody>
          <a:bodyPr/>
          <a:lstStyle/>
          <a:p>
            <a:pPr eaLnBrk="1" hangingPunct="1"/>
            <a:r>
              <a:rPr lang="en-US" dirty="0"/>
              <a:t>At a given temperature, a sample of molecules or atoms will have a distribution of kinetic energies. </a:t>
            </a:r>
          </a:p>
          <a:p>
            <a:pPr eaLnBrk="1" hangingPunct="1"/>
            <a:r>
              <a:rPr lang="en-US" dirty="0"/>
              <a:t>Only a small fraction of molecules has enough energy to escape. </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2400"/>
          <a:stretch/>
        </p:blipFill>
        <p:spPr>
          <a:xfrm>
            <a:off x="4013697" y="2834061"/>
            <a:ext cx="4886926" cy="3821382"/>
          </a:xfrm>
          <a:prstGeom prst="rect">
            <a:avLst/>
          </a:prstGeom>
        </p:spPr>
      </p:pic>
      <p:sp>
        <p:nvSpPr>
          <p:cNvPr id="6" name="TextBox 6"/>
          <p:cNvSpPr txBox="1">
            <a:spLocks noChangeArrowheads="1"/>
          </p:cNvSpPr>
          <p:nvPr/>
        </p:nvSpPr>
        <p:spPr bwMode="auto">
          <a:xfrm>
            <a:off x="1008062" y="3805338"/>
            <a:ext cx="2472557" cy="2123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Arial" charset="0"/>
                <a:ea typeface="ヒラギノ角ゴ Pro W3" charset="0"/>
                <a:cs typeface="ヒラギノ角ゴ Pro W3" charset="0"/>
              </a:defRPr>
            </a:lvl1pPr>
            <a:lvl2pPr>
              <a:defRPr sz="2800">
                <a:solidFill>
                  <a:schemeClr val="tx1"/>
                </a:solidFill>
                <a:latin typeface="Arial" charset="0"/>
                <a:ea typeface="ヒラギノ角ゴ Pro W3" charset="0"/>
              </a:defRPr>
            </a:lvl2pPr>
            <a:lvl3pPr>
              <a:defRPr sz="2400">
                <a:solidFill>
                  <a:schemeClr val="tx1"/>
                </a:solidFill>
                <a:latin typeface="Arial" charset="0"/>
                <a:ea typeface="ヒラギノ角ゴ Pro W3" charset="0"/>
              </a:defRPr>
            </a:lvl3pPr>
            <a:lvl4pPr>
              <a:defRPr sz="2000">
                <a:solidFill>
                  <a:schemeClr val="tx1"/>
                </a:solidFill>
                <a:latin typeface="Arial" charset="0"/>
                <a:ea typeface="ヒラギノ角ゴ Pro W3" charset="0"/>
              </a:defRPr>
            </a:lvl4pPr>
            <a:lvl5pPr>
              <a:defRPr sz="2000">
                <a:solidFill>
                  <a:schemeClr val="tx1"/>
                </a:solidFill>
                <a:latin typeface="Arial" charset="0"/>
                <a:ea typeface="ヒラギノ角ゴ Pro W3" charset="0"/>
              </a:defRPr>
            </a:lvl5pPr>
            <a:lvl6pPr eaLnBrk="0" fontAlgn="base" hangingPunct="0">
              <a:spcAft>
                <a:spcPct val="0"/>
              </a:spcAft>
              <a:buFont typeface="Arial" charset="0"/>
              <a:buChar char="»"/>
              <a:defRPr sz="2000">
                <a:solidFill>
                  <a:schemeClr val="tx1"/>
                </a:solidFill>
                <a:latin typeface="Arial" charset="0"/>
                <a:ea typeface="ヒラギノ角ゴ Pro W3" charset="0"/>
              </a:defRPr>
            </a:lvl6pPr>
            <a:lvl7pPr eaLnBrk="0" fontAlgn="base" hangingPunct="0">
              <a:spcAft>
                <a:spcPct val="0"/>
              </a:spcAft>
              <a:buFont typeface="Arial" charset="0"/>
              <a:buChar char="»"/>
              <a:defRPr sz="2000">
                <a:solidFill>
                  <a:schemeClr val="tx1"/>
                </a:solidFill>
                <a:latin typeface="Arial" charset="0"/>
                <a:ea typeface="ヒラギノ角ゴ Pro W3" charset="0"/>
              </a:defRPr>
            </a:lvl7pPr>
            <a:lvl8pPr eaLnBrk="0" fontAlgn="base" hangingPunct="0">
              <a:spcAft>
                <a:spcPct val="0"/>
              </a:spcAft>
              <a:buFont typeface="Arial" charset="0"/>
              <a:buChar char="»"/>
              <a:defRPr sz="2000">
                <a:solidFill>
                  <a:schemeClr val="tx1"/>
                </a:solidFill>
                <a:latin typeface="Arial" charset="0"/>
                <a:ea typeface="ヒラギノ角ゴ Pro W3" charset="0"/>
              </a:defRPr>
            </a:lvl8pPr>
            <a:lvl9pPr eaLnBrk="0" fontAlgn="base" hangingPunct="0">
              <a:spcAft>
                <a:spcPct val="0"/>
              </a:spcAft>
              <a:buFont typeface="Arial" charset="0"/>
              <a:buChar char="»"/>
              <a:defRPr sz="2000">
                <a:solidFill>
                  <a:schemeClr val="tx1"/>
                </a:solidFill>
                <a:latin typeface="Arial" charset="0"/>
                <a:ea typeface="ヒラギノ角ゴ Pro W3" charset="0"/>
              </a:defRPr>
            </a:lvl9pPr>
          </a:lstStyle>
          <a:p>
            <a:r>
              <a:rPr lang="en-US" sz="2200" dirty="0">
                <a:latin typeface="+mn-lt"/>
              </a:rPr>
              <a:t>At a higher temperature, the fraction of molecules with enough energy to escape increases.</a:t>
            </a:r>
          </a:p>
        </p:txBody>
      </p:sp>
    </p:spTree>
    <p:extLst>
      <p:ext uri="{BB962C8B-B14F-4D97-AF65-F5344CB8AC3E}">
        <p14:creationId xmlns:p14="http://schemas.microsoft.com/office/powerpoint/2010/main" val="2414690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Interactions between Molecules</a:t>
            </a:r>
          </a:p>
        </p:txBody>
      </p:sp>
      <p:sp>
        <p:nvSpPr>
          <p:cNvPr id="4099" name="Content Placeholder 2"/>
          <p:cNvSpPr>
            <a:spLocks noGrp="1"/>
          </p:cNvSpPr>
          <p:nvPr>
            <p:ph sz="half" idx="1"/>
          </p:nvPr>
        </p:nvSpPr>
        <p:spPr>
          <a:xfrm>
            <a:off x="342902" y="1323975"/>
            <a:ext cx="4640518" cy="2814104"/>
          </a:xfrm>
        </p:spPr>
        <p:txBody>
          <a:bodyPr/>
          <a:lstStyle/>
          <a:p>
            <a:pPr eaLnBrk="1" hangingPunct="1">
              <a:lnSpc>
                <a:spcPct val="90000"/>
              </a:lnSpc>
            </a:pPr>
            <a:r>
              <a:rPr lang="en-US" dirty="0">
                <a:cs typeface="Arial"/>
              </a:rPr>
              <a:t>The spherical shape </a:t>
            </a:r>
            <a:r>
              <a:rPr lang="en-US" dirty="0"/>
              <a:t>of the water drop in this image is caused by intermolecular forces, attractive forces that exist among the water molecules.</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2576"/>
          <a:stretch/>
        </p:blipFill>
        <p:spPr>
          <a:xfrm>
            <a:off x="5312778" y="958962"/>
            <a:ext cx="3598183" cy="511614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Evaporation and Condensation</a:t>
            </a:r>
          </a:p>
        </p:txBody>
      </p:sp>
      <p:sp>
        <p:nvSpPr>
          <p:cNvPr id="4099" name="Content Placeholder 2"/>
          <p:cNvSpPr>
            <a:spLocks noGrp="1"/>
          </p:cNvSpPr>
          <p:nvPr>
            <p:ph sz="half" idx="1"/>
          </p:nvPr>
        </p:nvSpPr>
        <p:spPr>
          <a:xfrm>
            <a:off x="342899" y="959366"/>
            <a:ext cx="8548438" cy="4376583"/>
          </a:xfrm>
        </p:spPr>
        <p:txBody>
          <a:bodyPr/>
          <a:lstStyle/>
          <a:p>
            <a:pPr eaLnBrk="1" hangingPunct="1">
              <a:defRPr/>
            </a:pPr>
            <a:r>
              <a:rPr lang="en-US" sz="2400" b="1" dirty="0"/>
              <a:t>Condensation</a:t>
            </a:r>
            <a:r>
              <a:rPr lang="en-US" sz="2400" dirty="0"/>
              <a:t> is a physical change in which a substance is converted from its gaseous state to its liquid state.</a:t>
            </a:r>
          </a:p>
          <a:p>
            <a:pPr eaLnBrk="1" hangingPunct="1">
              <a:defRPr/>
            </a:pPr>
            <a:r>
              <a:rPr lang="en-US" sz="2400" dirty="0"/>
              <a:t>Evaporation and condensation are opposites: Evaporation is a liquid turning into a gas, and condensation is a gas turning into a liquid.</a:t>
            </a:r>
          </a:p>
          <a:p>
            <a:pPr eaLnBrk="1" hangingPunct="1">
              <a:defRPr/>
            </a:pPr>
            <a:r>
              <a:rPr lang="en-US" sz="2400" dirty="0"/>
              <a:t>At the point where the rates of condensation and evaporation become equal, </a:t>
            </a:r>
            <a:r>
              <a:rPr lang="en-US" sz="2400" b="1" dirty="0"/>
              <a:t>dynamic equilibrium</a:t>
            </a:r>
            <a:r>
              <a:rPr lang="en-US" sz="2400" dirty="0"/>
              <a:t> is reached and the number of gaseous water molecules above the liquid remains constant. </a:t>
            </a:r>
          </a:p>
          <a:p>
            <a:pPr eaLnBrk="1" hangingPunct="1">
              <a:defRPr/>
            </a:pPr>
            <a:r>
              <a:rPr lang="en-US" sz="2400" dirty="0"/>
              <a:t>The </a:t>
            </a:r>
            <a:r>
              <a:rPr lang="en-US" sz="2400" b="1" dirty="0"/>
              <a:t>vapor pressure </a:t>
            </a:r>
            <a:r>
              <a:rPr lang="en-US" sz="2400" dirty="0"/>
              <a:t>of a liquid is the partial pressure of its vapor in dynamic equilibrium with its liquid.  </a:t>
            </a:r>
          </a:p>
        </p:txBody>
      </p:sp>
    </p:spTree>
    <p:extLst>
      <p:ext uri="{BB962C8B-B14F-4D97-AF65-F5344CB8AC3E}">
        <p14:creationId xmlns:p14="http://schemas.microsoft.com/office/powerpoint/2010/main" val="3815032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Evaporation and Condensation</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2487"/>
          <a:stretch/>
        </p:blipFill>
        <p:spPr>
          <a:xfrm>
            <a:off x="603811" y="606497"/>
            <a:ext cx="7936375" cy="5892687"/>
          </a:xfrm>
          <a:prstGeom prst="rect">
            <a:avLst/>
          </a:prstGeom>
        </p:spPr>
      </p:pic>
    </p:spTree>
    <p:extLst>
      <p:ext uri="{BB962C8B-B14F-4D97-AF65-F5344CB8AC3E}">
        <p14:creationId xmlns:p14="http://schemas.microsoft.com/office/powerpoint/2010/main" val="7324104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Vapor Pressure</a:t>
            </a:r>
          </a:p>
        </p:txBody>
      </p:sp>
      <p:sp>
        <p:nvSpPr>
          <p:cNvPr id="4099" name="Content Placeholder 2"/>
          <p:cNvSpPr>
            <a:spLocks noGrp="1"/>
          </p:cNvSpPr>
          <p:nvPr>
            <p:ph sz="half" idx="1"/>
          </p:nvPr>
        </p:nvSpPr>
        <p:spPr>
          <a:xfrm>
            <a:off x="342899" y="914394"/>
            <a:ext cx="8685354" cy="3367076"/>
          </a:xfrm>
        </p:spPr>
        <p:txBody>
          <a:bodyPr/>
          <a:lstStyle/>
          <a:p>
            <a:pPr eaLnBrk="1" hangingPunct="1">
              <a:buFont typeface="Arial" charset="0"/>
              <a:buNone/>
            </a:pPr>
            <a:r>
              <a:rPr lang="en-US" dirty="0"/>
              <a:t>Vapor pressure increases with the following: </a:t>
            </a:r>
          </a:p>
          <a:p>
            <a:pPr eaLnBrk="1" hangingPunct="1"/>
            <a:r>
              <a:rPr lang="en-US" dirty="0"/>
              <a:t>Increasing temperature</a:t>
            </a:r>
            <a:endParaRPr lang="en-US" b="1" dirty="0"/>
          </a:p>
          <a:p>
            <a:pPr eaLnBrk="1" hangingPunct="1"/>
            <a:r>
              <a:rPr lang="en-US" dirty="0"/>
              <a:t>Decreasing strength of intermolecular forces</a:t>
            </a:r>
            <a:endParaRPr lang="en-US" b="1" dirty="0"/>
          </a:p>
          <a:p>
            <a:pPr marL="0" indent="0" eaLnBrk="1" hangingPunct="1">
              <a:buFont typeface="Arial" charset="0"/>
              <a:buNone/>
            </a:pPr>
            <a:r>
              <a:rPr lang="en-US" dirty="0"/>
              <a:t>Vapor pressure is independent of surface area because an increase in surface area at equilibrium equally affects the rate of evaporation and the rate of condensation.</a:t>
            </a:r>
          </a:p>
        </p:txBody>
      </p:sp>
    </p:spTree>
    <p:extLst>
      <p:ext uri="{BB962C8B-B14F-4D97-AF65-F5344CB8AC3E}">
        <p14:creationId xmlns:p14="http://schemas.microsoft.com/office/powerpoint/2010/main" val="18399091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2942"/>
          <a:stretch/>
        </p:blipFill>
        <p:spPr>
          <a:xfrm>
            <a:off x="1149892" y="2522702"/>
            <a:ext cx="6844216" cy="3843374"/>
          </a:xfrm>
          <a:prstGeom prst="rect">
            <a:avLst/>
          </a:prstGeom>
        </p:spPr>
      </p:pic>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Boiling</a:t>
            </a:r>
          </a:p>
        </p:txBody>
      </p:sp>
      <p:sp>
        <p:nvSpPr>
          <p:cNvPr id="4099" name="Content Placeholder 2"/>
          <p:cNvSpPr>
            <a:spLocks noGrp="1"/>
          </p:cNvSpPr>
          <p:nvPr>
            <p:ph sz="half" idx="1"/>
          </p:nvPr>
        </p:nvSpPr>
        <p:spPr>
          <a:xfrm>
            <a:off x="342899" y="918850"/>
            <a:ext cx="8548438" cy="1815882"/>
          </a:xfrm>
        </p:spPr>
        <p:txBody>
          <a:bodyPr/>
          <a:lstStyle/>
          <a:p>
            <a:pPr eaLnBrk="1" hangingPunct="1">
              <a:buClr>
                <a:schemeClr val="tx1"/>
              </a:buClr>
            </a:pPr>
            <a:r>
              <a:rPr lang="en-US" dirty="0"/>
              <a:t>During boiling, thermal energy is enough to cause water molecules in the interior of the liquid to become gaseous, forming bubbles containing gaseous water molecules.</a:t>
            </a:r>
          </a:p>
        </p:txBody>
      </p:sp>
    </p:spTree>
    <p:extLst>
      <p:ext uri="{BB962C8B-B14F-4D97-AF65-F5344CB8AC3E}">
        <p14:creationId xmlns:p14="http://schemas.microsoft.com/office/powerpoint/2010/main" val="3867582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Interpreting a Heating Curve</a:t>
            </a:r>
          </a:p>
        </p:txBody>
      </p:sp>
      <p:sp>
        <p:nvSpPr>
          <p:cNvPr id="5" name="Content Placeholder 3"/>
          <p:cNvSpPr>
            <a:spLocks noGrp="1"/>
          </p:cNvSpPr>
          <p:nvPr>
            <p:ph sz="half" idx="1"/>
          </p:nvPr>
        </p:nvSpPr>
        <p:spPr>
          <a:xfrm>
            <a:off x="457199" y="914397"/>
            <a:ext cx="8582629" cy="4142673"/>
          </a:xfrm>
        </p:spPr>
        <p:txBody>
          <a:bodyPr/>
          <a:lstStyle/>
          <a:p>
            <a:pPr eaLnBrk="1" hangingPunct="1"/>
            <a:r>
              <a:rPr lang="en-US" dirty="0"/>
              <a:t>Once the boiling point of a liquid is reached, additional heating only causes more rapid boiling; it does not raise the temperature of the liquid above its boiling point.</a:t>
            </a:r>
          </a:p>
          <a:p>
            <a:pPr eaLnBrk="1" hangingPunct="1"/>
            <a:r>
              <a:rPr lang="en-US" dirty="0"/>
              <a:t>A mixture of boiling water </a:t>
            </a:r>
            <a:r>
              <a:rPr lang="en-US" i="1" dirty="0"/>
              <a:t>and</a:t>
            </a:r>
            <a:r>
              <a:rPr lang="en-US" dirty="0"/>
              <a:t> steam will always have a temperature of 100 </a:t>
            </a:r>
            <a:r>
              <a:rPr lang="en-US" dirty="0">
                <a:ea typeface="Calibri"/>
              </a:rPr>
              <a:t>°</a:t>
            </a:r>
            <a:r>
              <a:rPr lang="en-US" dirty="0"/>
              <a:t>C (at 1 </a:t>
            </a:r>
            <a:r>
              <a:rPr lang="en-US" dirty="0" err="1"/>
              <a:t>atm</a:t>
            </a:r>
            <a:r>
              <a:rPr lang="en-US" dirty="0"/>
              <a:t> pressure).</a:t>
            </a:r>
            <a:endParaRPr lang="en-US" b="1" dirty="0"/>
          </a:p>
          <a:p>
            <a:pPr eaLnBrk="1" hangingPunct="1"/>
            <a:r>
              <a:rPr lang="en-US" dirty="0"/>
              <a:t>Only after all the water has been converted to steam can the temperature of the steam rise beyond 100 </a:t>
            </a:r>
            <a:r>
              <a:rPr lang="en-US" dirty="0">
                <a:ea typeface="Calibri"/>
              </a:rPr>
              <a:t>°</a:t>
            </a:r>
            <a:r>
              <a:rPr lang="en-US" dirty="0"/>
              <a:t>C.</a:t>
            </a:r>
          </a:p>
        </p:txBody>
      </p:sp>
    </p:spTree>
    <p:extLst>
      <p:ext uri="{BB962C8B-B14F-4D97-AF65-F5344CB8AC3E}">
        <p14:creationId xmlns:p14="http://schemas.microsoft.com/office/powerpoint/2010/main" val="22992829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Heating Curve</a:t>
            </a:r>
          </a:p>
        </p:txBody>
      </p:sp>
      <p:sp>
        <p:nvSpPr>
          <p:cNvPr id="7" name="Content Placeholder 2"/>
          <p:cNvSpPr>
            <a:spLocks noGrp="1"/>
          </p:cNvSpPr>
          <p:nvPr>
            <p:ph idx="1"/>
          </p:nvPr>
        </p:nvSpPr>
        <p:spPr>
          <a:xfrm>
            <a:off x="353025" y="1231375"/>
            <a:ext cx="3455043" cy="4832092"/>
          </a:xfrm>
        </p:spPr>
        <p:txBody>
          <a:bodyPr/>
          <a:lstStyle/>
          <a:p>
            <a:pPr eaLnBrk="1" hangingPunct="1">
              <a:lnSpc>
                <a:spcPct val="90000"/>
              </a:lnSpc>
              <a:buFont typeface="Arial" pitchFamily="34" charset="0"/>
              <a:buChar char="•"/>
            </a:pPr>
            <a:r>
              <a:rPr lang="en-US" dirty="0"/>
              <a:t>The temperature of water as it is heated from room temperature through boiling</a:t>
            </a:r>
          </a:p>
          <a:p>
            <a:pPr eaLnBrk="1" hangingPunct="1">
              <a:lnSpc>
                <a:spcPct val="90000"/>
              </a:lnSpc>
              <a:buFont typeface="Arial" pitchFamily="34" charset="0"/>
              <a:buChar char="•"/>
            </a:pPr>
            <a:r>
              <a:rPr lang="en-US" dirty="0"/>
              <a:t>During boiling, the temperature remains at 100 </a:t>
            </a:r>
            <a:r>
              <a:rPr lang="en-US" dirty="0">
                <a:ea typeface="Calibri"/>
              </a:rPr>
              <a:t>°</a:t>
            </a:r>
            <a:r>
              <a:rPr lang="en-US" dirty="0"/>
              <a:t>C until all the liquid is evaporated. </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2224"/>
          <a:stretch/>
        </p:blipFill>
        <p:spPr>
          <a:xfrm>
            <a:off x="3912243" y="1323975"/>
            <a:ext cx="5096642" cy="4264625"/>
          </a:xfrm>
          <a:prstGeom prst="rect">
            <a:avLst/>
          </a:prstGeom>
        </p:spPr>
      </p:pic>
    </p:spTree>
    <p:extLst>
      <p:ext uri="{BB962C8B-B14F-4D97-AF65-F5344CB8AC3E}">
        <p14:creationId xmlns:p14="http://schemas.microsoft.com/office/powerpoint/2010/main" val="14067713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Energetics of Evaporation</a:t>
            </a:r>
          </a:p>
        </p:txBody>
      </p:sp>
      <p:sp>
        <p:nvSpPr>
          <p:cNvPr id="4099" name="Content Placeholder 2"/>
          <p:cNvSpPr>
            <a:spLocks noGrp="1"/>
          </p:cNvSpPr>
          <p:nvPr>
            <p:ph sz="half" idx="1"/>
          </p:nvPr>
        </p:nvSpPr>
        <p:spPr>
          <a:xfrm>
            <a:off x="342899" y="959368"/>
            <a:ext cx="8716880" cy="5189113"/>
          </a:xfrm>
        </p:spPr>
        <p:txBody>
          <a:bodyPr/>
          <a:lstStyle/>
          <a:p>
            <a:pPr eaLnBrk="1" hangingPunct="1"/>
            <a:r>
              <a:rPr lang="en-US" sz="2400" dirty="0"/>
              <a:t>Evaporation is </a:t>
            </a:r>
            <a:r>
              <a:rPr lang="en-US" sz="2400" i="1" dirty="0"/>
              <a:t>endothermic</a:t>
            </a:r>
            <a:r>
              <a:rPr lang="en-US" sz="2400" dirty="0"/>
              <a:t>—when a liquid is converted into a gas, it absorbs heat because energy is required to break molecules away from the rest of the liquid. </a:t>
            </a:r>
          </a:p>
          <a:p>
            <a:pPr eaLnBrk="1" hangingPunct="1"/>
            <a:r>
              <a:rPr lang="en-US" sz="2400" dirty="0"/>
              <a:t>Our bodies use the endothermic nature of evaporation for cooling. </a:t>
            </a:r>
          </a:p>
          <a:p>
            <a:pPr eaLnBrk="1" hangingPunct="1"/>
            <a:r>
              <a:rPr lang="en-US" sz="2400" dirty="0"/>
              <a:t>When we overheat, we sweat, causing our skin to be covered with liquid water. </a:t>
            </a:r>
          </a:p>
          <a:p>
            <a:pPr eaLnBrk="1" hangingPunct="1"/>
            <a:r>
              <a:rPr lang="en-US" sz="2400" dirty="0"/>
              <a:t>As this water evaporates, it absorbs heat from our bodies, cooling us down.  </a:t>
            </a:r>
          </a:p>
          <a:p>
            <a:pPr eaLnBrk="1" hangingPunct="1"/>
            <a:r>
              <a:rPr lang="en-US" sz="2400" dirty="0"/>
              <a:t>High humidity slows down evaporation, preventing cooling. When the air already contains high amounts of water vapor, sweat does not evaporate as easily, making our cooling system less efficient. </a:t>
            </a:r>
          </a:p>
        </p:txBody>
      </p:sp>
    </p:spTree>
    <p:extLst>
      <p:ext uri="{BB962C8B-B14F-4D97-AF65-F5344CB8AC3E}">
        <p14:creationId xmlns:p14="http://schemas.microsoft.com/office/powerpoint/2010/main" val="14883117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Energetics of Condensation</a:t>
            </a:r>
          </a:p>
        </p:txBody>
      </p:sp>
      <p:sp>
        <p:nvSpPr>
          <p:cNvPr id="4099" name="Content Placeholder 2"/>
          <p:cNvSpPr>
            <a:spLocks noGrp="1"/>
          </p:cNvSpPr>
          <p:nvPr>
            <p:ph sz="half" idx="1"/>
          </p:nvPr>
        </p:nvSpPr>
        <p:spPr>
          <a:xfrm>
            <a:off x="342899" y="959371"/>
            <a:ext cx="8716880" cy="5558445"/>
          </a:xfrm>
        </p:spPr>
        <p:txBody>
          <a:bodyPr/>
          <a:lstStyle/>
          <a:p>
            <a:pPr eaLnBrk="1" hangingPunct="1"/>
            <a:r>
              <a:rPr lang="en-US" sz="2400" dirty="0"/>
              <a:t>Condensation, the opposite of evaporation, is </a:t>
            </a:r>
            <a:r>
              <a:rPr lang="en-US" sz="2400" i="1" dirty="0"/>
              <a:t>exothermic</a:t>
            </a:r>
            <a:r>
              <a:rPr lang="en-US" sz="2400" dirty="0"/>
              <a:t>—heat is released when a gas condenses </a:t>
            </a:r>
            <a:br>
              <a:rPr lang="en-US" sz="2400" dirty="0"/>
            </a:br>
            <a:r>
              <a:rPr lang="en-US" sz="2400" dirty="0"/>
              <a:t>to a liquid. </a:t>
            </a:r>
          </a:p>
          <a:p>
            <a:pPr eaLnBrk="1" hangingPunct="1"/>
            <a:r>
              <a:rPr lang="en-US" sz="2400" dirty="0"/>
              <a:t>As steam condenses to a liquid on your skin, it releases heat, causing a severe burn. </a:t>
            </a:r>
          </a:p>
          <a:p>
            <a:pPr eaLnBrk="1" hangingPunct="1"/>
            <a:r>
              <a:rPr lang="en-US" sz="2400" dirty="0"/>
              <a:t>The exothermic nature of condensation is also the reason that winter overnight temperatures in coastal cities, which tend to have water vapor in the air, do not get as low as those in deserts, which tend to have dry air. </a:t>
            </a:r>
          </a:p>
          <a:p>
            <a:pPr eaLnBrk="1" hangingPunct="1"/>
            <a:r>
              <a:rPr lang="en-US" sz="2400" dirty="0"/>
              <a:t>As the air temperature in a coastal city drops, water condenses out of the air, releasing heat and preventing the temperature from dropping further. </a:t>
            </a:r>
          </a:p>
          <a:p>
            <a:pPr eaLnBrk="1" hangingPunct="1"/>
            <a:r>
              <a:rPr lang="en-US" sz="2400" dirty="0"/>
              <a:t>In deserts, there is little moisture in the air to condense, so the temperature drop is greater. </a:t>
            </a:r>
          </a:p>
        </p:txBody>
      </p:sp>
    </p:spTree>
    <p:extLst>
      <p:ext uri="{BB962C8B-B14F-4D97-AF65-F5344CB8AC3E}">
        <p14:creationId xmlns:p14="http://schemas.microsoft.com/office/powerpoint/2010/main" val="5218653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en-US" altLang="en-US" dirty="0">
                <a:solidFill>
                  <a:srgbClr val="ED6B06"/>
                </a:solidFill>
              </a:rPr>
              <a:t>Heat of Vaporization</a:t>
            </a:r>
          </a:p>
        </p:txBody>
      </p:sp>
      <p:sp>
        <p:nvSpPr>
          <p:cNvPr id="4099" name="Content Placeholder 2"/>
          <p:cNvSpPr>
            <a:spLocks noGrp="1"/>
          </p:cNvSpPr>
          <p:nvPr>
            <p:ph sz="half" idx="1"/>
          </p:nvPr>
        </p:nvSpPr>
        <p:spPr>
          <a:xfrm>
            <a:off x="342899" y="959375"/>
            <a:ext cx="8404059" cy="4081117"/>
          </a:xfrm>
        </p:spPr>
        <p:txBody>
          <a:bodyPr/>
          <a:lstStyle/>
          <a:p>
            <a:pPr eaLnBrk="1" hangingPunct="1"/>
            <a:r>
              <a:rPr lang="en-US" sz="2400" dirty="0"/>
              <a:t>The amount of heat required to vaporize 1 </a:t>
            </a:r>
            <a:r>
              <a:rPr lang="en-US" sz="2400" dirty="0" err="1"/>
              <a:t>mol</a:t>
            </a:r>
            <a:r>
              <a:rPr lang="en-US" sz="2400" dirty="0"/>
              <a:t> of liquid is the </a:t>
            </a:r>
            <a:r>
              <a:rPr lang="en-US" sz="2400" b="1" dirty="0"/>
              <a:t>heat of vaporization (</a:t>
            </a:r>
            <a:r>
              <a:rPr lang="en-US" sz="2400" b="1" dirty="0" err="1"/>
              <a:t>Δ</a:t>
            </a:r>
            <a:r>
              <a:rPr lang="en-US" sz="2400" b="1" i="1" dirty="0" err="1"/>
              <a:t>H</a:t>
            </a:r>
            <a:r>
              <a:rPr lang="en-US" sz="2400" b="1" baseline="-25000" dirty="0" err="1"/>
              <a:t>vap</a:t>
            </a:r>
            <a:r>
              <a:rPr lang="en-US" sz="2400" b="1" dirty="0"/>
              <a:t>)</a:t>
            </a:r>
            <a:r>
              <a:rPr lang="en-US" sz="2400" dirty="0"/>
              <a:t>.</a:t>
            </a:r>
          </a:p>
          <a:p>
            <a:pPr eaLnBrk="1" hangingPunct="1"/>
            <a:r>
              <a:rPr lang="en-US" sz="2400" dirty="0"/>
              <a:t>The heat of vaporization of water at its normal boiling point (100 </a:t>
            </a:r>
            <a:r>
              <a:rPr lang="en-US" sz="2400" dirty="0">
                <a:ea typeface="Calibri"/>
              </a:rPr>
              <a:t>°</a:t>
            </a:r>
            <a:r>
              <a:rPr lang="en-US" sz="2400" dirty="0"/>
              <a:t>C) is 40.7 kJ/mol.</a:t>
            </a:r>
            <a:endParaRPr lang="en-US" sz="2400" b="1" dirty="0"/>
          </a:p>
          <a:p>
            <a:pPr eaLnBrk="1" hangingPunct="1"/>
            <a:r>
              <a:rPr lang="en-US" sz="2400" b="1" dirty="0" err="1"/>
              <a:t>Δ</a:t>
            </a:r>
            <a:r>
              <a:rPr lang="en-US" sz="2400" b="1" i="1" dirty="0" err="1"/>
              <a:t>H</a:t>
            </a:r>
            <a:r>
              <a:rPr lang="en-US" sz="2400" b="1" baseline="-25000" dirty="0" err="1"/>
              <a:t>vap</a:t>
            </a:r>
            <a:r>
              <a:rPr lang="en-US" sz="2400" b="1" baseline="-25000" dirty="0"/>
              <a:t> </a:t>
            </a:r>
            <a:r>
              <a:rPr lang="en-US" sz="2400" dirty="0"/>
              <a:t>is positive because vaporization is endothermic; energy must be added to the water to vaporize it.</a:t>
            </a:r>
            <a:endParaRPr lang="en-US" sz="2400" b="1" dirty="0"/>
          </a:p>
          <a:p>
            <a:pPr eaLnBrk="1" hangingPunct="1"/>
            <a:r>
              <a:rPr lang="en-US" sz="2400" dirty="0"/>
              <a:t>The same amount of heat is involved when 1 </a:t>
            </a:r>
            <a:r>
              <a:rPr lang="en-US" sz="2400" dirty="0" err="1"/>
              <a:t>mol</a:t>
            </a:r>
            <a:r>
              <a:rPr lang="en-US" sz="2400" dirty="0"/>
              <a:t> of gas condenses, but </a:t>
            </a:r>
            <a:r>
              <a:rPr lang="en-US" sz="2400" i="1" dirty="0"/>
              <a:t>the heat is emitted</a:t>
            </a:r>
            <a:r>
              <a:rPr lang="en-US" sz="2400" dirty="0"/>
              <a:t> rather than absorbed.</a:t>
            </a:r>
            <a:endParaRPr lang="en-US" sz="2400" b="1" dirty="0"/>
          </a:p>
          <a:p>
            <a:pPr eaLnBrk="1" hangingPunct="1"/>
            <a:r>
              <a:rPr lang="en-US" sz="2400" b="1" dirty="0" err="1"/>
              <a:t>Δ</a:t>
            </a:r>
            <a:r>
              <a:rPr lang="en-US" sz="2400" b="1" i="1" dirty="0" err="1"/>
              <a:t>h</a:t>
            </a:r>
            <a:r>
              <a:rPr lang="en-US" sz="2400" b="1" baseline="-25000" dirty="0" err="1"/>
              <a:t>vap</a:t>
            </a:r>
            <a:r>
              <a:rPr lang="en-US" sz="2400" b="1" baseline="-25000" dirty="0"/>
              <a:t> </a:t>
            </a:r>
            <a:r>
              <a:rPr lang="en-US" sz="2400" dirty="0"/>
              <a:t>is negative because condensation is exothermic; energy is given off as the water condenses.</a:t>
            </a:r>
          </a:p>
        </p:txBody>
      </p:sp>
    </p:spTree>
    <p:extLst>
      <p:ext uri="{BB962C8B-B14F-4D97-AF65-F5344CB8AC3E}">
        <p14:creationId xmlns:p14="http://schemas.microsoft.com/office/powerpoint/2010/main" val="13895964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en-US" altLang="en-US" dirty="0">
                <a:solidFill>
                  <a:srgbClr val="ED6B06"/>
                </a:solidFill>
              </a:rPr>
              <a:t>Heat of Vaporization of Water</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757" y="1781175"/>
            <a:ext cx="7824486" cy="36554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757" y="3678390"/>
            <a:ext cx="7824486" cy="365549"/>
          </a:xfrm>
          <a:prstGeom prst="rect">
            <a:avLst/>
          </a:prstGeom>
        </p:spPr>
      </p:pic>
    </p:spTree>
    <p:extLst>
      <p:ext uri="{BB962C8B-B14F-4D97-AF65-F5344CB8AC3E}">
        <p14:creationId xmlns:p14="http://schemas.microsoft.com/office/powerpoint/2010/main" val="2377305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Intermolecular Forces</a:t>
            </a:r>
          </a:p>
        </p:txBody>
      </p:sp>
      <p:sp>
        <p:nvSpPr>
          <p:cNvPr id="4099" name="Content Placeholder 2"/>
          <p:cNvSpPr>
            <a:spLocks noGrp="1"/>
          </p:cNvSpPr>
          <p:nvPr>
            <p:ph sz="half" idx="1"/>
          </p:nvPr>
        </p:nvSpPr>
        <p:spPr>
          <a:xfrm>
            <a:off x="342899" y="911369"/>
            <a:ext cx="8696929" cy="4659737"/>
          </a:xfrm>
        </p:spPr>
        <p:txBody>
          <a:bodyPr/>
          <a:lstStyle/>
          <a:p>
            <a:pPr eaLnBrk="1" hangingPunct="1"/>
            <a:r>
              <a:rPr lang="en-US" dirty="0"/>
              <a:t>The specific interaction between the molecules in coffee that taste bitter and the taste receptors on the tongue is caused by </a:t>
            </a:r>
            <a:r>
              <a:rPr lang="en-US" b="1" dirty="0"/>
              <a:t>intermolecular forces</a:t>
            </a:r>
            <a:r>
              <a:rPr lang="en-US" dirty="0"/>
              <a:t>—attractive forces that exist </a:t>
            </a:r>
            <a:r>
              <a:rPr lang="en-US" i="1" dirty="0"/>
              <a:t>between</a:t>
            </a:r>
            <a:r>
              <a:rPr lang="en-US" dirty="0"/>
              <a:t> molecules.</a:t>
            </a:r>
          </a:p>
          <a:p>
            <a:pPr eaLnBrk="1" hangingPunct="1"/>
            <a:r>
              <a:rPr lang="en-US" dirty="0"/>
              <a:t>Living organisms depend on intermolecular forces for many physiological processes. </a:t>
            </a:r>
          </a:p>
          <a:p>
            <a:pPr eaLnBrk="1" hangingPunct="1"/>
            <a:r>
              <a:rPr lang="en-US" dirty="0"/>
              <a:t>Less-specific intermolecular forces exist between all molecules and atoms. </a:t>
            </a:r>
          </a:p>
          <a:p>
            <a:pPr eaLnBrk="1" hangingPunct="1"/>
            <a:r>
              <a:rPr lang="en-US" dirty="0"/>
              <a:t>These intermolecular forces are responsible for the very existence of liquids and solids. </a:t>
            </a:r>
          </a:p>
        </p:txBody>
      </p:sp>
    </p:spTree>
    <p:extLst>
      <p:ext uri="{BB962C8B-B14F-4D97-AF65-F5344CB8AC3E}">
        <p14:creationId xmlns:p14="http://schemas.microsoft.com/office/powerpoint/2010/main" val="24189460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en-US" altLang="en-US" dirty="0">
                <a:solidFill>
                  <a:srgbClr val="ED6B06"/>
                </a:solidFill>
              </a:rPr>
              <a:t>Heats of Vaporization</a:t>
            </a:r>
          </a:p>
        </p:txBody>
      </p:sp>
      <p:sp>
        <p:nvSpPr>
          <p:cNvPr id="6" name="Content Placeholder 2"/>
          <p:cNvSpPr>
            <a:spLocks noGrp="1"/>
          </p:cNvSpPr>
          <p:nvPr>
            <p:ph idx="1"/>
          </p:nvPr>
        </p:nvSpPr>
        <p:spPr>
          <a:xfrm>
            <a:off x="457200" y="3690999"/>
            <a:ext cx="8229600" cy="2382191"/>
          </a:xfrm>
        </p:spPr>
        <p:txBody>
          <a:bodyPr/>
          <a:lstStyle/>
          <a:p>
            <a:pPr eaLnBrk="1" hangingPunct="1"/>
            <a:r>
              <a:rPr lang="en-US" sz="2400" dirty="0"/>
              <a:t>Use the heat of vaporization of a liquid to calculate the amount of heat energy required to vaporize a given amount of that liquid.</a:t>
            </a:r>
          </a:p>
          <a:p>
            <a:pPr eaLnBrk="1" hangingPunct="1"/>
            <a:r>
              <a:rPr lang="en-US" sz="2400" dirty="0"/>
              <a:t>Use the heat of vaporization as a conversion factor between moles of the liquid and the amount of heat required to vaporize it.</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7210"/>
          <a:stretch/>
        </p:blipFill>
        <p:spPr>
          <a:xfrm>
            <a:off x="304800" y="1127374"/>
            <a:ext cx="8534400" cy="1951492"/>
          </a:xfrm>
          <a:prstGeom prst="rect">
            <a:avLst/>
          </a:prstGeom>
        </p:spPr>
      </p:pic>
    </p:spTree>
    <p:extLst>
      <p:ext uri="{BB962C8B-B14F-4D97-AF65-F5344CB8AC3E}">
        <p14:creationId xmlns:p14="http://schemas.microsoft.com/office/powerpoint/2010/main" val="36057188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Line 2"/>
          <p:cNvSpPr>
            <a:spLocks noChangeShapeType="1"/>
          </p:cNvSpPr>
          <p:nvPr/>
        </p:nvSpPr>
        <p:spPr bwMode="auto">
          <a:xfrm>
            <a:off x="330199" y="1090112"/>
            <a:ext cx="8305800" cy="0"/>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51" name="Rectangle 3"/>
          <p:cNvSpPr>
            <a:spLocks noChangeArrowheads="1"/>
          </p:cNvSpPr>
          <p:nvPr/>
        </p:nvSpPr>
        <p:spPr bwMode="auto">
          <a:xfrm>
            <a:off x="319088" y="360363"/>
            <a:ext cx="8318500" cy="365125"/>
          </a:xfrm>
          <a:prstGeom prst="rect">
            <a:avLst/>
          </a:prstGeom>
          <a:noFill/>
          <a:ln>
            <a:noFill/>
          </a:ln>
          <a:effectLst/>
          <a:extLst>
            <a:ext uri="{909E8E84-426E-40dd-AFC4-6F175D3DCCD1}">
              <a14:hiddenFill xmlns:a14="http://schemas.microsoft.com/office/drawing/2010/main" xmlns="">
                <a:solidFill>
                  <a:srgbClr val="0080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1600200" indent="-1600200" eaLnBrk="0" hangingPunct="0">
              <a:spcBef>
                <a:spcPct val="50000"/>
              </a:spcBef>
              <a:defRPr/>
            </a:pPr>
            <a:r>
              <a:rPr lang="en-US" sz="2000" b="1" dirty="0">
                <a:solidFill>
                  <a:srgbClr val="3366FF"/>
                </a:solidFill>
                <a:latin typeface="Arial" charset="0"/>
                <a:ea typeface="ＭＳ Ｐゴシック" charset="0"/>
                <a:cs typeface="ＭＳ Ｐゴシック" charset="0"/>
              </a:rPr>
              <a:t>Example 12.1  </a:t>
            </a:r>
            <a:r>
              <a:rPr lang="en-US" sz="2000" b="1" dirty="0">
                <a:latin typeface="Arial" charset="0"/>
                <a:ea typeface="ＭＳ Ｐゴシック" charset="0"/>
                <a:cs typeface="ＭＳ Ｐゴシック" charset="0"/>
              </a:rPr>
              <a:t>Using the Heat of Vaporization in Calculations</a:t>
            </a:r>
          </a:p>
        </p:txBody>
      </p:sp>
      <p:sp>
        <p:nvSpPr>
          <p:cNvPr id="2054" name="Line 7"/>
          <p:cNvSpPr>
            <a:spLocks noChangeShapeType="1"/>
          </p:cNvSpPr>
          <p:nvPr/>
        </p:nvSpPr>
        <p:spPr bwMode="auto">
          <a:xfrm>
            <a:off x="304800" y="285749"/>
            <a:ext cx="0" cy="5807129"/>
          </a:xfrm>
          <a:prstGeom prst="line">
            <a:avLst/>
          </a:prstGeom>
          <a:noFill/>
          <a:ln w="19050">
            <a:solidFill>
              <a:srgbClr val="008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055" name="Text Box 8"/>
          <p:cNvSpPr txBox="1">
            <a:spLocks noChangeArrowheads="1"/>
          </p:cNvSpPr>
          <p:nvPr/>
        </p:nvSpPr>
        <p:spPr bwMode="auto">
          <a:xfrm>
            <a:off x="323851" y="705733"/>
            <a:ext cx="8218266" cy="26059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a:defRPr/>
            </a:pPr>
            <a:r>
              <a:rPr lang="en-US" sz="1400" dirty="0"/>
              <a:t>Calculate the amount of water in grams that can be vaporized at its boiling point with 155 kJ of heat.</a:t>
            </a:r>
            <a:endParaRPr lang="en-US" sz="1400" baseline="-25000" dirty="0"/>
          </a:p>
        </p:txBody>
      </p:sp>
      <p:sp>
        <p:nvSpPr>
          <p:cNvPr id="2056" name="Line 9"/>
          <p:cNvSpPr>
            <a:spLocks noChangeShapeType="1"/>
          </p:cNvSpPr>
          <p:nvPr/>
        </p:nvSpPr>
        <p:spPr bwMode="auto">
          <a:xfrm>
            <a:off x="304800" y="304800"/>
            <a:ext cx="449263" cy="0"/>
          </a:xfrm>
          <a:prstGeom prst="line">
            <a:avLst/>
          </a:prstGeom>
          <a:noFill/>
          <a:ln w="38100">
            <a:solidFill>
              <a:srgbClr val="008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057" name="Line 10"/>
          <p:cNvSpPr>
            <a:spLocks noChangeShapeType="1"/>
          </p:cNvSpPr>
          <p:nvPr/>
        </p:nvSpPr>
        <p:spPr bwMode="auto">
          <a:xfrm>
            <a:off x="294482" y="6092878"/>
            <a:ext cx="457200" cy="0"/>
          </a:xfrm>
          <a:prstGeom prst="line">
            <a:avLst/>
          </a:prstGeom>
          <a:noFill/>
          <a:ln w="38100">
            <a:solidFill>
              <a:srgbClr val="008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11" name="Text Box 4"/>
          <p:cNvSpPr txBox="1">
            <a:spLocks noChangeArrowheads="1"/>
          </p:cNvSpPr>
          <p:nvPr/>
        </p:nvSpPr>
        <p:spPr bwMode="auto">
          <a:xfrm>
            <a:off x="304799" y="1100128"/>
            <a:ext cx="8721969" cy="49757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marL="4763" indent="-4763">
              <a:defRPr sz="1600">
                <a:solidFill>
                  <a:schemeClr val="tx1"/>
                </a:solidFill>
                <a:latin typeface="Times New Roman" pitchFamily="18" charset="0"/>
                <a:ea typeface="MS PGothic" pitchFamily="34" charset="-128"/>
              </a:defRPr>
            </a:lvl1pPr>
            <a:lvl2pPr marL="742950" indent="-285750">
              <a:defRPr sz="1600">
                <a:solidFill>
                  <a:schemeClr val="tx1"/>
                </a:solidFill>
                <a:latin typeface="Times New Roman" pitchFamily="18" charset="0"/>
                <a:ea typeface="MS PGothic" pitchFamily="34" charset="-128"/>
              </a:defRPr>
            </a:lvl2pPr>
            <a:lvl3pPr marL="1143000" indent="-228600">
              <a:defRPr sz="1600">
                <a:solidFill>
                  <a:schemeClr val="tx1"/>
                </a:solidFill>
                <a:latin typeface="Times New Roman" pitchFamily="18" charset="0"/>
                <a:ea typeface="MS PGothic" pitchFamily="34" charset="-128"/>
              </a:defRPr>
            </a:lvl3pPr>
            <a:lvl4pPr marL="1600200" indent="-228600">
              <a:defRPr sz="1600">
                <a:solidFill>
                  <a:schemeClr val="tx1"/>
                </a:solidFill>
                <a:latin typeface="Times New Roman" pitchFamily="18" charset="0"/>
                <a:ea typeface="MS PGothic" pitchFamily="34" charset="-128"/>
              </a:defRPr>
            </a:lvl4pPr>
            <a:lvl5pPr marL="2057400" indent="-228600">
              <a:defRPr sz="16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9pPr>
          </a:lstStyle>
          <a:p>
            <a:r>
              <a:rPr lang="en-US" sz="1400" b="1" dirty="0">
                <a:latin typeface="Arial" charset="0"/>
                <a:cs typeface="Arial" charset="0"/>
              </a:rPr>
              <a:t>SORT</a:t>
            </a:r>
            <a:r>
              <a:rPr lang="en-US" sz="1400" b="1" dirty="0"/>
              <a:t>   </a:t>
            </a:r>
            <a:r>
              <a:rPr lang="en-US" sz="1400" dirty="0"/>
              <a:t>You are given the number of kilojoules of heat energy and asked to find the mass of water that can be vaporized with the given amount of energy.</a:t>
            </a:r>
          </a:p>
          <a:p>
            <a:endParaRPr lang="en-US" sz="1400" dirty="0"/>
          </a:p>
          <a:p>
            <a:pPr>
              <a:defRPr/>
            </a:pPr>
            <a:r>
              <a:rPr lang="en-US" sz="1400" b="1" dirty="0">
                <a:latin typeface="Arial" charset="0"/>
                <a:cs typeface="Arial" charset="0"/>
              </a:rPr>
              <a:t>GIVEN   </a:t>
            </a:r>
            <a:r>
              <a:rPr lang="en-US" sz="1400" dirty="0"/>
              <a:t>155 kJ</a:t>
            </a:r>
            <a:endParaRPr lang="en-US" sz="1400" baseline="-25000" dirty="0"/>
          </a:p>
          <a:p>
            <a:pPr>
              <a:defRPr/>
            </a:pPr>
            <a:endParaRPr lang="en-US" sz="1400" baseline="-25000" dirty="0"/>
          </a:p>
          <a:p>
            <a:pPr>
              <a:defRPr/>
            </a:pPr>
            <a:r>
              <a:rPr lang="en-US" sz="1400" b="1" dirty="0">
                <a:latin typeface="Arial" charset="0"/>
                <a:cs typeface="Arial" charset="0"/>
              </a:rPr>
              <a:t>FIND</a:t>
            </a:r>
            <a:r>
              <a:rPr lang="en-US" sz="1400" b="1" dirty="0"/>
              <a:t>   </a:t>
            </a:r>
            <a:r>
              <a:rPr lang="en-US" sz="1400" dirty="0"/>
              <a:t>g H</a:t>
            </a:r>
            <a:r>
              <a:rPr lang="en-US" sz="1400" baseline="-25000" dirty="0"/>
              <a:t>2</a:t>
            </a:r>
            <a:r>
              <a:rPr lang="en-US" sz="1400" dirty="0"/>
              <a:t>O</a:t>
            </a:r>
            <a:endParaRPr lang="en-US" sz="1400" baseline="-25000" dirty="0"/>
          </a:p>
          <a:p>
            <a:endParaRPr lang="en-US" sz="1400" dirty="0"/>
          </a:p>
          <a:p>
            <a:r>
              <a:rPr lang="en-US" sz="1400" b="1" dirty="0">
                <a:latin typeface="Arial" charset="0"/>
                <a:cs typeface="Arial" charset="0"/>
              </a:rPr>
              <a:t>STRATEGIZE</a:t>
            </a:r>
            <a:r>
              <a:rPr lang="en-US" sz="1400" b="1" dirty="0"/>
              <a:t>   </a:t>
            </a:r>
            <a:r>
              <a:rPr lang="en-US" sz="1400" dirty="0"/>
              <a:t>Draw the solution map beginning with the energy in kilojoules and converting to moles of water and then to grams of water.</a:t>
            </a:r>
          </a:p>
          <a:p>
            <a:endParaRPr lang="en-US" sz="1400" dirty="0"/>
          </a:p>
          <a:p>
            <a:r>
              <a:rPr lang="en-US" sz="1400" b="1" dirty="0">
                <a:latin typeface="Arial" charset="0"/>
                <a:cs typeface="Arial" charset="0"/>
              </a:rPr>
              <a:t>SOLUTION MAP</a:t>
            </a:r>
          </a:p>
          <a:p>
            <a:endParaRPr lang="en-US" sz="1400" b="1" dirty="0">
              <a:latin typeface="Arial" charset="0"/>
              <a:cs typeface="Arial" charset="0"/>
            </a:endParaRPr>
          </a:p>
          <a:p>
            <a:endParaRPr lang="en-US" sz="1400" b="1" dirty="0">
              <a:latin typeface="Arial" charset="0"/>
              <a:cs typeface="Arial" charset="0"/>
            </a:endParaRPr>
          </a:p>
          <a:p>
            <a:endParaRPr lang="en-US" sz="1400" b="1" dirty="0">
              <a:latin typeface="Arial" charset="0"/>
              <a:cs typeface="Arial" charset="0"/>
            </a:endParaRPr>
          </a:p>
          <a:p>
            <a:endParaRPr lang="en-US" sz="1400" b="1" dirty="0">
              <a:latin typeface="Arial" charset="0"/>
              <a:cs typeface="Arial" charset="0"/>
            </a:endParaRPr>
          </a:p>
          <a:p>
            <a:endParaRPr lang="en-US" sz="1400" b="1" dirty="0">
              <a:latin typeface="Arial" charset="0"/>
              <a:cs typeface="Arial" charset="0"/>
            </a:endParaRPr>
          </a:p>
          <a:p>
            <a:endParaRPr lang="en-US" sz="1400" b="1" dirty="0">
              <a:latin typeface="Arial" charset="0"/>
              <a:cs typeface="Arial" charset="0"/>
            </a:endParaRPr>
          </a:p>
          <a:p>
            <a:endParaRPr lang="en-US" sz="1400" b="1" dirty="0">
              <a:latin typeface="Arial" charset="0"/>
              <a:cs typeface="Arial" charset="0"/>
            </a:endParaRPr>
          </a:p>
          <a:p>
            <a:r>
              <a:rPr lang="en-US" sz="1400" b="1" dirty="0">
                <a:latin typeface="Arial" charset="0"/>
                <a:cs typeface="Arial" charset="0"/>
              </a:rPr>
              <a:t>RELATIONSHIPS USED</a:t>
            </a:r>
          </a:p>
          <a:p>
            <a:r>
              <a:rPr lang="en-US" sz="1400" dirty="0" err="1">
                <a:cs typeface="Arial" charset="0"/>
              </a:rPr>
              <a:t>Δ</a:t>
            </a:r>
            <a:r>
              <a:rPr lang="en-US" sz="1400" i="1" dirty="0" err="1">
                <a:cs typeface="Arial" charset="0"/>
              </a:rPr>
              <a:t>H</a:t>
            </a:r>
            <a:r>
              <a:rPr lang="en-US" sz="1400" baseline="-25000" dirty="0" err="1">
                <a:cs typeface="Arial" charset="0"/>
              </a:rPr>
              <a:t>vap</a:t>
            </a:r>
            <a:r>
              <a:rPr lang="en-US" sz="1400" dirty="0">
                <a:cs typeface="Arial" charset="0"/>
              </a:rPr>
              <a:t> = 40.7 kJ/</a:t>
            </a:r>
            <a:r>
              <a:rPr lang="en-US" sz="1400" dirty="0" err="1">
                <a:cs typeface="Arial" charset="0"/>
              </a:rPr>
              <a:t>mol</a:t>
            </a:r>
            <a:r>
              <a:rPr lang="en-US" sz="1400" dirty="0">
                <a:cs typeface="Arial" charset="0"/>
              </a:rPr>
              <a:t> at 100 </a:t>
            </a:r>
            <a:r>
              <a:rPr lang="en-US" sz="1400" dirty="0">
                <a:latin typeface="Arial"/>
                <a:ea typeface="Calibri"/>
              </a:rPr>
              <a:t>°</a:t>
            </a:r>
            <a:r>
              <a:rPr lang="en-US" sz="1400" dirty="0">
                <a:cs typeface="Arial" charset="0"/>
              </a:rPr>
              <a:t>C (Table 12.2)</a:t>
            </a:r>
          </a:p>
          <a:p>
            <a:r>
              <a:rPr lang="en-US" sz="1400" dirty="0">
                <a:cs typeface="Arial" charset="0"/>
              </a:rPr>
              <a:t>18.02 g H</a:t>
            </a:r>
            <a:r>
              <a:rPr lang="en-US" sz="1400" baseline="-25000" dirty="0">
                <a:cs typeface="Arial" charset="0"/>
              </a:rPr>
              <a:t>2</a:t>
            </a:r>
            <a:r>
              <a:rPr lang="en-US" sz="1400" dirty="0">
                <a:cs typeface="Arial" charset="0"/>
              </a:rPr>
              <a:t>O = 1 </a:t>
            </a:r>
            <a:r>
              <a:rPr lang="en-US" sz="1400" dirty="0" err="1">
                <a:cs typeface="Arial" charset="0"/>
              </a:rPr>
              <a:t>mol</a:t>
            </a:r>
            <a:r>
              <a:rPr lang="en-US" sz="1400" dirty="0">
                <a:cs typeface="Arial" charset="0"/>
              </a:rPr>
              <a:t> H</a:t>
            </a:r>
            <a:r>
              <a:rPr lang="en-US" sz="1400" baseline="-25000" dirty="0">
                <a:cs typeface="Arial" charset="0"/>
              </a:rPr>
              <a:t>2</a:t>
            </a:r>
            <a:r>
              <a:rPr lang="en-US" sz="1400" dirty="0">
                <a:cs typeface="Arial" charset="0"/>
              </a:rPr>
              <a:t>O (molar mass of water)</a:t>
            </a:r>
          </a:p>
          <a:p>
            <a:endParaRPr lang="en-US" sz="1400" dirty="0">
              <a:cs typeface="Arial" charset="0"/>
            </a:endParaRPr>
          </a:p>
          <a:p>
            <a:r>
              <a:rPr lang="en-US" sz="1400" b="1" dirty="0">
                <a:latin typeface="Arial" charset="0"/>
                <a:cs typeface="Arial" charset="0"/>
              </a:rPr>
              <a:t>SOLVE</a:t>
            </a:r>
            <a:r>
              <a:rPr lang="en-US" sz="1400" b="1" dirty="0"/>
              <a:t>   </a:t>
            </a:r>
            <a:r>
              <a:rPr lang="en-US" sz="1400" dirty="0"/>
              <a:t>Follow the solution map to solve the problem.</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8324"/>
          <a:stretch/>
        </p:blipFill>
        <p:spPr>
          <a:xfrm>
            <a:off x="2222188" y="3453566"/>
            <a:ext cx="4887189" cy="1206509"/>
          </a:xfrm>
          <a:prstGeom prst="rect">
            <a:avLst/>
          </a:prstGeom>
        </p:spPr>
      </p:pic>
      <p:pic>
        <p:nvPicPr>
          <p:cNvPr id="2" name="Picture 1" descr="12_02_Table.jpg"/>
          <p:cNvPicPr>
            <a:picLocks noChangeAspect="1"/>
          </p:cNvPicPr>
          <p:nvPr/>
        </p:nvPicPr>
        <p:blipFill rotWithShape="1">
          <a:blip r:embed="rId4" cstate="print">
            <a:extLst>
              <a:ext uri="{28A0092B-C50C-407E-A947-70E740481C1C}">
                <a14:useLocalDpi xmlns:a14="http://schemas.microsoft.com/office/drawing/2010/main" val="0"/>
              </a:ext>
            </a:extLst>
          </a:blip>
          <a:srcRect b="8109"/>
          <a:stretch/>
        </p:blipFill>
        <p:spPr>
          <a:xfrm>
            <a:off x="4793662" y="4988427"/>
            <a:ext cx="4144403" cy="938487"/>
          </a:xfrm>
          <a:prstGeom prst="rect">
            <a:avLst/>
          </a:prstGeom>
        </p:spPr>
      </p:pic>
    </p:spTree>
    <p:extLst>
      <p:ext uri="{BB962C8B-B14F-4D97-AF65-F5344CB8AC3E}">
        <p14:creationId xmlns:p14="http://schemas.microsoft.com/office/powerpoint/2010/main" val="328250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xEl>
                                              <p:pRg st="16" end="1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xEl>
                                              <p:pRg st="17" end="1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xEl>
                                              <p:pRg st="18" end="1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Line 2"/>
          <p:cNvSpPr>
            <a:spLocks noChangeShapeType="1"/>
          </p:cNvSpPr>
          <p:nvPr/>
        </p:nvSpPr>
        <p:spPr bwMode="auto">
          <a:xfrm>
            <a:off x="330199" y="1085058"/>
            <a:ext cx="8305800" cy="0"/>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51" name="Rectangle 3"/>
          <p:cNvSpPr>
            <a:spLocks noChangeArrowheads="1"/>
          </p:cNvSpPr>
          <p:nvPr/>
        </p:nvSpPr>
        <p:spPr bwMode="auto">
          <a:xfrm>
            <a:off x="319088" y="360363"/>
            <a:ext cx="8318500" cy="365125"/>
          </a:xfrm>
          <a:prstGeom prst="rect">
            <a:avLst/>
          </a:prstGeom>
          <a:noFill/>
          <a:ln>
            <a:noFill/>
          </a:ln>
          <a:effectLst/>
          <a:extLst>
            <a:ext uri="{909E8E84-426E-40dd-AFC4-6F175D3DCCD1}">
              <a14:hiddenFill xmlns:a14="http://schemas.microsoft.com/office/drawing/2010/main" xmlns="">
                <a:solidFill>
                  <a:srgbClr val="0080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1600200" indent="-1600200" eaLnBrk="0" hangingPunct="0">
              <a:spcBef>
                <a:spcPct val="50000"/>
              </a:spcBef>
              <a:defRPr/>
            </a:pPr>
            <a:r>
              <a:rPr lang="en-US" sz="2000" b="1" dirty="0">
                <a:solidFill>
                  <a:srgbClr val="3366FF"/>
                </a:solidFill>
                <a:latin typeface="Arial" charset="0"/>
                <a:ea typeface="ＭＳ Ｐゴシック" charset="0"/>
                <a:cs typeface="ＭＳ Ｐゴシック" charset="0"/>
              </a:rPr>
              <a:t>Example 12.1  </a:t>
            </a:r>
            <a:r>
              <a:rPr lang="en-US" sz="2000" b="1" dirty="0">
                <a:latin typeface="Arial" charset="0"/>
                <a:ea typeface="ＭＳ Ｐゴシック" charset="0"/>
                <a:cs typeface="ＭＳ Ｐゴシック" charset="0"/>
              </a:rPr>
              <a:t>Using the Heat of Vaporization in Calculations</a:t>
            </a:r>
          </a:p>
        </p:txBody>
      </p:sp>
      <p:sp>
        <p:nvSpPr>
          <p:cNvPr id="2054" name="Line 7"/>
          <p:cNvSpPr>
            <a:spLocks noChangeShapeType="1"/>
          </p:cNvSpPr>
          <p:nvPr/>
        </p:nvSpPr>
        <p:spPr bwMode="auto">
          <a:xfrm>
            <a:off x="304800" y="285749"/>
            <a:ext cx="0" cy="5822713"/>
          </a:xfrm>
          <a:prstGeom prst="line">
            <a:avLst/>
          </a:prstGeom>
          <a:noFill/>
          <a:ln w="19050">
            <a:solidFill>
              <a:srgbClr val="008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055" name="Text Box 8"/>
          <p:cNvSpPr txBox="1">
            <a:spLocks noChangeArrowheads="1"/>
          </p:cNvSpPr>
          <p:nvPr/>
        </p:nvSpPr>
        <p:spPr bwMode="auto">
          <a:xfrm>
            <a:off x="323850" y="705733"/>
            <a:ext cx="8206539" cy="25679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a:defRPr/>
            </a:pPr>
            <a:r>
              <a:rPr lang="en-US" sz="1400" dirty="0"/>
              <a:t>Continued</a:t>
            </a:r>
            <a:endParaRPr lang="en-US" sz="1400" baseline="-25000" dirty="0"/>
          </a:p>
        </p:txBody>
      </p:sp>
      <p:sp>
        <p:nvSpPr>
          <p:cNvPr id="2056" name="Line 9"/>
          <p:cNvSpPr>
            <a:spLocks noChangeShapeType="1"/>
          </p:cNvSpPr>
          <p:nvPr/>
        </p:nvSpPr>
        <p:spPr bwMode="auto">
          <a:xfrm>
            <a:off x="304800" y="304800"/>
            <a:ext cx="449263" cy="0"/>
          </a:xfrm>
          <a:prstGeom prst="line">
            <a:avLst/>
          </a:prstGeom>
          <a:noFill/>
          <a:ln w="38100">
            <a:solidFill>
              <a:srgbClr val="008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057" name="Line 10"/>
          <p:cNvSpPr>
            <a:spLocks noChangeShapeType="1"/>
          </p:cNvSpPr>
          <p:nvPr/>
        </p:nvSpPr>
        <p:spPr bwMode="auto">
          <a:xfrm>
            <a:off x="294482" y="6108463"/>
            <a:ext cx="457200" cy="0"/>
          </a:xfrm>
          <a:prstGeom prst="line">
            <a:avLst/>
          </a:prstGeom>
          <a:noFill/>
          <a:ln w="38100">
            <a:solidFill>
              <a:srgbClr val="008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9" name="Text Box 4"/>
          <p:cNvSpPr txBox="1">
            <a:spLocks noChangeArrowheads="1"/>
          </p:cNvSpPr>
          <p:nvPr/>
        </p:nvSpPr>
        <p:spPr bwMode="auto">
          <a:xfrm>
            <a:off x="304799" y="1100128"/>
            <a:ext cx="8721969" cy="50783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marL="4763" indent="-4763">
              <a:defRPr sz="1600">
                <a:solidFill>
                  <a:schemeClr val="tx1"/>
                </a:solidFill>
                <a:latin typeface="Times New Roman" pitchFamily="18" charset="0"/>
                <a:ea typeface="MS PGothic" pitchFamily="34" charset="-128"/>
              </a:defRPr>
            </a:lvl1pPr>
            <a:lvl2pPr marL="742950" indent="-285750">
              <a:defRPr sz="1600">
                <a:solidFill>
                  <a:schemeClr val="tx1"/>
                </a:solidFill>
                <a:latin typeface="Times New Roman" pitchFamily="18" charset="0"/>
                <a:ea typeface="MS PGothic" pitchFamily="34" charset="-128"/>
              </a:defRPr>
            </a:lvl2pPr>
            <a:lvl3pPr marL="1143000" indent="-228600">
              <a:defRPr sz="1600">
                <a:solidFill>
                  <a:schemeClr val="tx1"/>
                </a:solidFill>
                <a:latin typeface="Times New Roman" pitchFamily="18" charset="0"/>
                <a:ea typeface="MS PGothic" pitchFamily="34" charset="-128"/>
              </a:defRPr>
            </a:lvl3pPr>
            <a:lvl4pPr marL="1600200" indent="-228600">
              <a:defRPr sz="1600">
                <a:solidFill>
                  <a:schemeClr val="tx1"/>
                </a:solidFill>
                <a:latin typeface="Times New Roman" pitchFamily="18" charset="0"/>
                <a:ea typeface="MS PGothic" pitchFamily="34" charset="-128"/>
              </a:defRPr>
            </a:lvl4pPr>
            <a:lvl5pPr marL="2057400" indent="-228600">
              <a:defRPr sz="16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9pPr>
          </a:lstStyle>
          <a:p>
            <a:r>
              <a:rPr lang="en-US" sz="1400" b="1" dirty="0">
                <a:latin typeface="Arial" charset="0"/>
                <a:cs typeface="Arial" charset="0"/>
              </a:rPr>
              <a:t>SOLUTION</a:t>
            </a:r>
          </a:p>
          <a:p>
            <a:endParaRPr lang="en-US" sz="1400" b="1" dirty="0">
              <a:latin typeface="Arial" charset="0"/>
              <a:cs typeface="Arial" charset="0"/>
            </a:endParaRPr>
          </a:p>
          <a:p>
            <a:endParaRPr lang="en-US" sz="1400" b="1" dirty="0">
              <a:latin typeface="Arial" charset="0"/>
              <a:cs typeface="Arial" charset="0"/>
            </a:endParaRPr>
          </a:p>
          <a:p>
            <a:endParaRPr lang="en-US" sz="1400" b="1" dirty="0">
              <a:latin typeface="Arial" charset="0"/>
              <a:cs typeface="Arial" charset="0"/>
            </a:endParaRPr>
          </a:p>
          <a:p>
            <a:endParaRPr lang="en-US" sz="1400" b="1" dirty="0">
              <a:latin typeface="Arial" charset="0"/>
              <a:cs typeface="Arial" charset="0"/>
            </a:endParaRPr>
          </a:p>
          <a:p>
            <a:r>
              <a:rPr lang="en-US" sz="1400" b="1" dirty="0">
                <a:latin typeface="Arial" charset="0"/>
                <a:cs typeface="Arial" charset="0"/>
              </a:rPr>
              <a:t>CHECK</a:t>
            </a:r>
            <a:r>
              <a:rPr lang="en-US" sz="1400" dirty="0"/>
              <a:t> </a:t>
            </a:r>
            <a:r>
              <a:rPr lang="en-US" sz="1400" dirty="0" err="1"/>
              <a:t>Check</a:t>
            </a:r>
            <a:r>
              <a:rPr lang="en-US" sz="1400" dirty="0"/>
              <a:t> your answer. Are the units correct? Does the answer make physical sense?</a:t>
            </a:r>
          </a:p>
          <a:p>
            <a:endParaRPr lang="en-US" sz="1400" dirty="0"/>
          </a:p>
          <a:p>
            <a:r>
              <a:rPr lang="en-US" sz="1400" dirty="0"/>
              <a:t>The units (g) are correct. The magnitude of the answer makes sense because each mole of water absorbs about 40 kJ of energy upon vaporization. Therefore 155 kJ should vaporize close to 4 </a:t>
            </a:r>
            <a:r>
              <a:rPr lang="en-US" sz="1400" dirty="0" err="1"/>
              <a:t>mol</a:t>
            </a:r>
            <a:r>
              <a:rPr lang="en-US" sz="1400" dirty="0"/>
              <a:t> of water, which is consistent with the answer (4 </a:t>
            </a:r>
            <a:r>
              <a:rPr lang="en-US" sz="1400" dirty="0" err="1"/>
              <a:t>mol</a:t>
            </a:r>
            <a:r>
              <a:rPr lang="en-US" sz="1400" dirty="0"/>
              <a:t> of water has a mass of about 72 g).</a:t>
            </a:r>
          </a:p>
          <a:p>
            <a:endParaRPr lang="en-US" sz="1400" dirty="0"/>
          </a:p>
          <a:p>
            <a:pPr marL="0" indent="0">
              <a:spcAft>
                <a:spcPts val="0"/>
              </a:spcAft>
            </a:pPr>
            <a:r>
              <a:rPr lang="en-US" b="1" dirty="0" err="1">
                <a:solidFill>
                  <a:srgbClr val="3366FF"/>
                </a:solidFill>
                <a:latin typeface="Arial" pitchFamily="34" charset="0"/>
                <a:cs typeface="Arial" pitchFamily="34" charset="0"/>
              </a:rPr>
              <a:t>Skillbuilder</a:t>
            </a:r>
            <a:r>
              <a:rPr lang="en-US" b="1" dirty="0">
                <a:solidFill>
                  <a:srgbClr val="3366FF"/>
                </a:solidFill>
                <a:latin typeface="Arial" pitchFamily="34" charset="0"/>
                <a:cs typeface="Arial" pitchFamily="34" charset="0"/>
              </a:rPr>
              <a:t> 12.1</a:t>
            </a:r>
            <a:r>
              <a:rPr lang="en-US" b="1" dirty="0">
                <a:latin typeface="Arial" pitchFamily="34" charset="0"/>
                <a:cs typeface="Arial" pitchFamily="34" charset="0"/>
              </a:rPr>
              <a:t> | </a:t>
            </a:r>
            <a:r>
              <a:rPr lang="en-US" b="1" dirty="0">
                <a:solidFill>
                  <a:srgbClr val="3366FF"/>
                </a:solidFill>
                <a:latin typeface="Arial" pitchFamily="34" charset="0"/>
                <a:cs typeface="Arial" pitchFamily="34" charset="0"/>
              </a:rPr>
              <a:t>Using the Heat of Vaporization in Calculations</a:t>
            </a:r>
          </a:p>
          <a:p>
            <a:r>
              <a:rPr lang="en-US" sz="1400" dirty="0"/>
              <a:t>Calculate the amount of heat in kilojoules required to vaporize 2.58 kg of water at its boiling point.</a:t>
            </a:r>
          </a:p>
          <a:p>
            <a:endParaRPr lang="en-US" sz="1400" dirty="0"/>
          </a:p>
          <a:p>
            <a:r>
              <a:rPr lang="en-US" b="1" dirty="0" err="1">
                <a:solidFill>
                  <a:srgbClr val="3366FF"/>
                </a:solidFill>
                <a:latin typeface="Arial" pitchFamily="34" charset="0"/>
                <a:cs typeface="Arial" pitchFamily="34" charset="0"/>
              </a:rPr>
              <a:t>Skillbuilder</a:t>
            </a:r>
            <a:r>
              <a:rPr lang="en-US" b="1" dirty="0">
                <a:solidFill>
                  <a:srgbClr val="3366FF"/>
                </a:solidFill>
                <a:latin typeface="Arial" pitchFamily="34" charset="0"/>
                <a:cs typeface="Arial" pitchFamily="34" charset="0"/>
              </a:rPr>
              <a:t> Plus</a:t>
            </a:r>
            <a:endParaRPr lang="en-US" sz="1400" dirty="0"/>
          </a:p>
          <a:p>
            <a:r>
              <a:rPr lang="en-US" sz="1400" dirty="0"/>
              <a:t>A drop of water weighing 0.48 g condenses on the surface of a 55-g block of aluminum that is initially at 25 </a:t>
            </a:r>
            <a:r>
              <a:rPr lang="en-US" sz="1400" dirty="0">
                <a:latin typeface="Arial"/>
                <a:ea typeface="Calibri"/>
              </a:rPr>
              <a:t>°</a:t>
            </a:r>
            <a:r>
              <a:rPr lang="en-US" sz="1400" dirty="0"/>
              <a:t>C. If the heat released during condensation goes only toward heating the metal, what is the final temperature in Celsius of the metal block? (The specific heat capacity of aluminum is listed in Table 3.4 and is 0.903 J/g </a:t>
            </a:r>
            <a:r>
              <a:rPr lang="en-US" sz="1400" dirty="0">
                <a:latin typeface="Arial"/>
                <a:ea typeface="Calibri"/>
              </a:rPr>
              <a:t>°</a:t>
            </a:r>
            <a:r>
              <a:rPr lang="en-US" sz="1400" dirty="0"/>
              <a:t>C. Use 40.7 kJ/</a:t>
            </a:r>
            <a:r>
              <a:rPr lang="en-US" sz="1400" dirty="0" err="1"/>
              <a:t>mol</a:t>
            </a:r>
            <a:r>
              <a:rPr lang="en-US" sz="1400" dirty="0"/>
              <a:t> as the heat of vaporization of water.)</a:t>
            </a:r>
          </a:p>
          <a:p>
            <a:endParaRPr lang="en-US" sz="1400" dirty="0"/>
          </a:p>
          <a:p>
            <a:r>
              <a:rPr lang="en-US" b="1" dirty="0">
                <a:solidFill>
                  <a:srgbClr val="3366FF"/>
                </a:solidFill>
                <a:latin typeface="Arial" pitchFamily="34" charset="0"/>
                <a:cs typeface="Arial" pitchFamily="34" charset="0"/>
              </a:rPr>
              <a:t>For More Practice</a:t>
            </a:r>
            <a:endParaRPr lang="en-US" dirty="0"/>
          </a:p>
          <a:p>
            <a:r>
              <a:rPr lang="en-US" sz="1400" dirty="0"/>
              <a:t>Example 12.7; Problems 49, 50, 51, 52, 53, 54.</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8598" y="1423112"/>
            <a:ext cx="3854370" cy="490818"/>
          </a:xfrm>
          <a:prstGeom prst="rect">
            <a:avLst/>
          </a:prstGeom>
        </p:spPr>
      </p:pic>
    </p:spTree>
    <p:extLst>
      <p:ext uri="{BB962C8B-B14F-4D97-AF65-F5344CB8AC3E}">
        <p14:creationId xmlns:p14="http://schemas.microsoft.com/office/powerpoint/2010/main" val="337802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13" end="1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15" end="1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en-US" altLang="en-US" dirty="0">
                <a:solidFill>
                  <a:srgbClr val="ED6B06"/>
                </a:solidFill>
              </a:rPr>
              <a:t>Melting and Freezing</a:t>
            </a:r>
          </a:p>
        </p:txBody>
      </p:sp>
      <p:sp>
        <p:nvSpPr>
          <p:cNvPr id="5" name="Content Placeholder 2"/>
          <p:cNvSpPr>
            <a:spLocks noGrp="1"/>
          </p:cNvSpPr>
          <p:nvPr>
            <p:ph idx="1"/>
          </p:nvPr>
        </p:nvSpPr>
        <p:spPr>
          <a:xfrm>
            <a:off x="457200" y="862830"/>
            <a:ext cx="8490030" cy="5115246"/>
          </a:xfrm>
        </p:spPr>
        <p:txBody>
          <a:bodyPr/>
          <a:lstStyle/>
          <a:p>
            <a:pPr eaLnBrk="1" hangingPunct="1"/>
            <a:r>
              <a:rPr lang="en-US" sz="3200" dirty="0"/>
              <a:t>As the temperature of a solid increases, thermal energy causes the molecules and atoms composing the solid to vibrate faster.</a:t>
            </a:r>
          </a:p>
          <a:p>
            <a:pPr eaLnBrk="1" hangingPunct="1"/>
            <a:r>
              <a:rPr lang="en-US" sz="3200" dirty="0"/>
              <a:t>At the </a:t>
            </a:r>
            <a:r>
              <a:rPr lang="en-US" sz="3200" b="1" dirty="0"/>
              <a:t>melting point,</a:t>
            </a:r>
            <a:r>
              <a:rPr lang="en-US" sz="3200" dirty="0"/>
              <a:t> atoms and molecules have enough thermal energy to overcome </a:t>
            </a:r>
            <a:br>
              <a:rPr lang="en-US" sz="3200" dirty="0"/>
            </a:br>
            <a:r>
              <a:rPr lang="en-US" sz="3200" dirty="0"/>
              <a:t>the intermolecular forces that hold them at their stationary points, and the solid turns </a:t>
            </a:r>
            <a:br>
              <a:rPr lang="en-US" sz="3200" dirty="0"/>
            </a:br>
            <a:r>
              <a:rPr lang="en-US" sz="3200" dirty="0"/>
              <a:t>into a liquid.</a:t>
            </a:r>
          </a:p>
        </p:txBody>
      </p:sp>
    </p:spTree>
    <p:extLst>
      <p:ext uri="{BB962C8B-B14F-4D97-AF65-F5344CB8AC3E}">
        <p14:creationId xmlns:p14="http://schemas.microsoft.com/office/powerpoint/2010/main" val="5634731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en-US" altLang="en-US" dirty="0">
                <a:solidFill>
                  <a:srgbClr val="ED6B06"/>
                </a:solidFill>
              </a:rPr>
              <a:t>Melting and Freezing</a:t>
            </a:r>
          </a:p>
        </p:txBody>
      </p:sp>
      <p:sp>
        <p:nvSpPr>
          <p:cNvPr id="5" name="Content Placeholder 2"/>
          <p:cNvSpPr>
            <a:spLocks noGrp="1"/>
          </p:cNvSpPr>
          <p:nvPr>
            <p:ph idx="1"/>
          </p:nvPr>
        </p:nvSpPr>
        <p:spPr>
          <a:xfrm>
            <a:off x="353026" y="955430"/>
            <a:ext cx="3501342" cy="4444294"/>
          </a:xfrm>
        </p:spPr>
        <p:txBody>
          <a:bodyPr/>
          <a:lstStyle/>
          <a:p>
            <a:pPr eaLnBrk="1" hangingPunct="1">
              <a:lnSpc>
                <a:spcPct val="90000"/>
              </a:lnSpc>
            </a:pPr>
            <a:r>
              <a:rPr lang="en-US" dirty="0"/>
              <a:t>When ice melts, water molecules break free from the solid structure and become liquid. </a:t>
            </a:r>
          </a:p>
          <a:p>
            <a:pPr eaLnBrk="1" hangingPunct="1">
              <a:lnSpc>
                <a:spcPct val="90000"/>
              </a:lnSpc>
            </a:pPr>
            <a:r>
              <a:rPr lang="en-US" dirty="0"/>
              <a:t>As long as ice and water are both present, the temperature will be 0 </a:t>
            </a:r>
            <a:r>
              <a:rPr lang="en-US" dirty="0">
                <a:ea typeface="Calibri"/>
              </a:rPr>
              <a:t>°</a:t>
            </a:r>
            <a:r>
              <a:rPr lang="en-US" dirty="0"/>
              <a:t>C. </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2224"/>
          <a:stretch/>
        </p:blipFill>
        <p:spPr>
          <a:xfrm>
            <a:off x="3970117" y="1433524"/>
            <a:ext cx="5004778" cy="3994671"/>
          </a:xfrm>
          <a:prstGeom prst="rect">
            <a:avLst/>
          </a:prstGeom>
        </p:spPr>
      </p:pic>
    </p:spTree>
    <p:extLst>
      <p:ext uri="{BB962C8B-B14F-4D97-AF65-F5344CB8AC3E}">
        <p14:creationId xmlns:p14="http://schemas.microsoft.com/office/powerpoint/2010/main" val="13975056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en-US" altLang="en-US" dirty="0">
                <a:solidFill>
                  <a:srgbClr val="ED6B06"/>
                </a:solidFill>
              </a:rPr>
              <a:t>Interpreting a Heating Curve</a:t>
            </a:r>
          </a:p>
        </p:txBody>
      </p:sp>
      <p:sp>
        <p:nvSpPr>
          <p:cNvPr id="4099" name="Content Placeholder 2"/>
          <p:cNvSpPr>
            <a:spLocks noGrp="1"/>
          </p:cNvSpPr>
          <p:nvPr>
            <p:ph sz="half" idx="1"/>
          </p:nvPr>
        </p:nvSpPr>
        <p:spPr>
          <a:xfrm>
            <a:off x="342899" y="872932"/>
            <a:ext cx="7943387" cy="3145476"/>
          </a:xfrm>
        </p:spPr>
        <p:txBody>
          <a:bodyPr/>
          <a:lstStyle/>
          <a:p>
            <a:pPr eaLnBrk="1" hangingPunct="1"/>
            <a:r>
              <a:rPr lang="en-US" sz="3200" dirty="0"/>
              <a:t>A mixture of water </a:t>
            </a:r>
            <a:r>
              <a:rPr lang="en-US" sz="3200" i="1" dirty="0"/>
              <a:t>and</a:t>
            </a:r>
            <a:r>
              <a:rPr lang="en-US" sz="3200" dirty="0"/>
              <a:t> ice will always have a temperature of 0 </a:t>
            </a:r>
            <a:r>
              <a:rPr lang="en-US" sz="3200" dirty="0">
                <a:ea typeface="Calibri"/>
              </a:rPr>
              <a:t>°</a:t>
            </a:r>
            <a:r>
              <a:rPr lang="en-US" sz="3200" dirty="0"/>
              <a:t>C (at 1 </a:t>
            </a:r>
            <a:r>
              <a:rPr lang="en-US" sz="3200" dirty="0" err="1"/>
              <a:t>atm</a:t>
            </a:r>
            <a:r>
              <a:rPr lang="en-US" sz="3200" dirty="0"/>
              <a:t> pressure). </a:t>
            </a:r>
          </a:p>
          <a:p>
            <a:pPr eaLnBrk="1" hangingPunct="1"/>
            <a:r>
              <a:rPr lang="en-US" sz="3200" dirty="0"/>
              <a:t>Only after all of the ice has melted will additional heating raise the temperature of the liquid water past 0 </a:t>
            </a:r>
            <a:r>
              <a:rPr lang="en-US" sz="3200" dirty="0">
                <a:ea typeface="Calibri"/>
              </a:rPr>
              <a:t>°</a:t>
            </a:r>
            <a:r>
              <a:rPr lang="en-US" sz="3200" dirty="0"/>
              <a:t>C. </a:t>
            </a:r>
          </a:p>
        </p:txBody>
      </p:sp>
    </p:spTree>
    <p:extLst>
      <p:ext uri="{BB962C8B-B14F-4D97-AF65-F5344CB8AC3E}">
        <p14:creationId xmlns:p14="http://schemas.microsoft.com/office/powerpoint/2010/main" val="37451491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en-US" altLang="en-US" dirty="0">
                <a:solidFill>
                  <a:srgbClr val="ED6B06"/>
                </a:solidFill>
              </a:rPr>
              <a:t>Heating Curve</a:t>
            </a:r>
          </a:p>
        </p:txBody>
      </p:sp>
      <p:sp>
        <p:nvSpPr>
          <p:cNvPr id="5" name="Content Placeholder 2"/>
          <p:cNvSpPr>
            <a:spLocks noGrp="1"/>
          </p:cNvSpPr>
          <p:nvPr>
            <p:ph idx="1"/>
          </p:nvPr>
        </p:nvSpPr>
        <p:spPr>
          <a:xfrm>
            <a:off x="353025" y="963599"/>
            <a:ext cx="3350874" cy="4832092"/>
          </a:xfrm>
        </p:spPr>
        <p:txBody>
          <a:bodyPr/>
          <a:lstStyle/>
          <a:p>
            <a:pPr eaLnBrk="1" hangingPunct="1">
              <a:lnSpc>
                <a:spcPct val="90000"/>
              </a:lnSpc>
            </a:pPr>
            <a:r>
              <a:rPr lang="en-US" dirty="0"/>
              <a:t>A graph of the temperature of ice as it is heated from −20 </a:t>
            </a:r>
            <a:r>
              <a:rPr lang="en-US" dirty="0">
                <a:ea typeface="Calibri"/>
              </a:rPr>
              <a:t>°</a:t>
            </a:r>
            <a:r>
              <a:rPr lang="en-US" dirty="0"/>
              <a:t>C to </a:t>
            </a:r>
            <a:br>
              <a:rPr lang="en-US" dirty="0"/>
            </a:br>
            <a:r>
              <a:rPr lang="en-US" dirty="0"/>
              <a:t>35 </a:t>
            </a:r>
            <a:r>
              <a:rPr lang="en-US" dirty="0">
                <a:ea typeface="Calibri"/>
              </a:rPr>
              <a:t>°</a:t>
            </a:r>
            <a:r>
              <a:rPr lang="en-US" dirty="0"/>
              <a:t>C</a:t>
            </a:r>
          </a:p>
          <a:p>
            <a:pPr eaLnBrk="1" hangingPunct="1">
              <a:lnSpc>
                <a:spcPct val="90000"/>
              </a:lnSpc>
            </a:pPr>
            <a:r>
              <a:rPr lang="en-US" dirty="0"/>
              <a:t>During melting, the temperature of the solid and the liquid remains at 0 </a:t>
            </a:r>
            <a:r>
              <a:rPr lang="en-US" dirty="0">
                <a:ea typeface="Calibri"/>
              </a:rPr>
              <a:t>°</a:t>
            </a:r>
            <a:r>
              <a:rPr lang="en-US" dirty="0"/>
              <a:t>C until the entire solid is melted.</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2400"/>
          <a:stretch/>
        </p:blipFill>
        <p:spPr>
          <a:xfrm>
            <a:off x="3923818" y="1323975"/>
            <a:ext cx="5075961" cy="4186605"/>
          </a:xfrm>
          <a:prstGeom prst="rect">
            <a:avLst/>
          </a:prstGeom>
        </p:spPr>
      </p:pic>
    </p:spTree>
    <p:extLst>
      <p:ext uri="{BB962C8B-B14F-4D97-AF65-F5344CB8AC3E}">
        <p14:creationId xmlns:p14="http://schemas.microsoft.com/office/powerpoint/2010/main" val="4307432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en-US" altLang="en-US" dirty="0">
                <a:solidFill>
                  <a:srgbClr val="ED6B06"/>
                </a:solidFill>
              </a:rPr>
              <a:t>Energetics of Melting and Freezing</a:t>
            </a:r>
          </a:p>
        </p:txBody>
      </p:sp>
      <p:sp>
        <p:nvSpPr>
          <p:cNvPr id="4099" name="Content Placeholder 2"/>
          <p:cNvSpPr>
            <a:spLocks noGrp="1"/>
          </p:cNvSpPr>
          <p:nvPr>
            <p:ph sz="half" idx="1"/>
          </p:nvPr>
        </p:nvSpPr>
        <p:spPr>
          <a:xfrm>
            <a:off x="342899" y="1000257"/>
            <a:ext cx="8644689" cy="5170646"/>
          </a:xfrm>
        </p:spPr>
        <p:txBody>
          <a:bodyPr/>
          <a:lstStyle/>
          <a:p>
            <a:pPr eaLnBrk="1" hangingPunct="1"/>
            <a:r>
              <a:rPr lang="en-US" sz="2200" dirty="0"/>
              <a:t>A way to cool down a drink is to drop several ice cubes into it.</a:t>
            </a:r>
          </a:p>
          <a:p>
            <a:pPr eaLnBrk="1" hangingPunct="1"/>
            <a:r>
              <a:rPr lang="en-US" sz="2200" dirty="0"/>
              <a:t>As the ice melts, the drink cools because melting is endothermic—heat is absorbed when a solid is converted into a liquid. The melting ice absorbs heat from the liquid in the drink and cools the liquid.</a:t>
            </a:r>
          </a:p>
          <a:p>
            <a:pPr eaLnBrk="1" hangingPunct="1"/>
            <a:r>
              <a:rPr lang="en-US" sz="2200" dirty="0"/>
              <a:t>Melting is endothermic because energy is required to partially overcome the attractions between molecules in the solid and free them into the liquid state.</a:t>
            </a:r>
          </a:p>
          <a:p>
            <a:pPr eaLnBrk="1" hangingPunct="1"/>
            <a:r>
              <a:rPr lang="en-US" sz="2200" dirty="0"/>
              <a:t>Freezing is exothermic—heat is released when a liquid freezes into a solid.</a:t>
            </a:r>
          </a:p>
          <a:p>
            <a:pPr eaLnBrk="1" hangingPunct="1"/>
            <a:r>
              <a:rPr lang="en-US" sz="2200" dirty="0"/>
              <a:t>As water in your freezer turns into ice, it releases heat, which must be removed by the refrigeration system of the freezer.</a:t>
            </a:r>
          </a:p>
          <a:p>
            <a:pPr eaLnBrk="1" hangingPunct="1"/>
            <a:r>
              <a:rPr lang="en-US" sz="2200" dirty="0"/>
              <a:t>If the refrigeration system did not remove the heat, the heat released would warm the freezer, preventing further freezing.</a:t>
            </a:r>
          </a:p>
        </p:txBody>
      </p:sp>
    </p:spTree>
    <p:extLst>
      <p:ext uri="{BB962C8B-B14F-4D97-AF65-F5344CB8AC3E}">
        <p14:creationId xmlns:p14="http://schemas.microsoft.com/office/powerpoint/2010/main" val="4432572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en-US" altLang="en-US" dirty="0">
                <a:solidFill>
                  <a:srgbClr val="ED6B06"/>
                </a:solidFill>
              </a:rPr>
              <a:t>Heat of Fusion</a:t>
            </a:r>
          </a:p>
        </p:txBody>
      </p:sp>
      <p:sp>
        <p:nvSpPr>
          <p:cNvPr id="4099" name="Content Placeholder 2"/>
          <p:cNvSpPr>
            <a:spLocks noGrp="1"/>
          </p:cNvSpPr>
          <p:nvPr>
            <p:ph sz="half" idx="1"/>
          </p:nvPr>
        </p:nvSpPr>
        <p:spPr>
          <a:xfrm>
            <a:off x="342899" y="919232"/>
            <a:ext cx="8644689" cy="4745915"/>
          </a:xfrm>
        </p:spPr>
        <p:txBody>
          <a:bodyPr/>
          <a:lstStyle/>
          <a:p>
            <a:pPr eaLnBrk="1" hangingPunct="1"/>
            <a:r>
              <a:rPr lang="en-US" dirty="0"/>
              <a:t>The amount of heat required to melt 1 </a:t>
            </a:r>
            <a:r>
              <a:rPr lang="en-US" dirty="0" err="1"/>
              <a:t>mol</a:t>
            </a:r>
            <a:r>
              <a:rPr lang="en-US" dirty="0"/>
              <a:t> of a solid is the </a:t>
            </a:r>
            <a:r>
              <a:rPr lang="en-US" b="1" dirty="0"/>
              <a:t>heat of fusion</a:t>
            </a:r>
            <a:r>
              <a:rPr lang="en-US" dirty="0"/>
              <a:t> </a:t>
            </a:r>
            <a:r>
              <a:rPr lang="en-US" b="1" dirty="0"/>
              <a:t>(</a:t>
            </a:r>
            <a:r>
              <a:rPr lang="en-US" b="1" dirty="0" err="1"/>
              <a:t>Δ</a:t>
            </a:r>
            <a:r>
              <a:rPr lang="en-US" b="1" i="1" dirty="0" err="1"/>
              <a:t>H</a:t>
            </a:r>
            <a:r>
              <a:rPr lang="en-US" b="1" baseline="-25000" dirty="0" err="1"/>
              <a:t>fus</a:t>
            </a:r>
            <a:r>
              <a:rPr lang="en-US" b="1" dirty="0"/>
              <a:t>).</a:t>
            </a:r>
            <a:endParaRPr lang="en-US" dirty="0"/>
          </a:p>
          <a:p>
            <a:pPr eaLnBrk="1" hangingPunct="1"/>
            <a:r>
              <a:rPr lang="en-US" dirty="0"/>
              <a:t>The heat of fusion for water is 6.02 kJ/mol. </a:t>
            </a:r>
            <a:endParaRPr lang="en-US" b="1" dirty="0"/>
          </a:p>
          <a:p>
            <a:pPr eaLnBrk="1" hangingPunct="1"/>
            <a:r>
              <a:rPr lang="en-US" b="1" dirty="0" err="1"/>
              <a:t>Δ</a:t>
            </a:r>
            <a:r>
              <a:rPr lang="en-US" b="1" i="1" dirty="0" err="1"/>
              <a:t>H</a:t>
            </a:r>
            <a:r>
              <a:rPr lang="en-US" b="1" baseline="-25000" dirty="0" err="1"/>
              <a:t>fus</a:t>
            </a:r>
            <a:r>
              <a:rPr lang="en-US" b="1" baseline="-25000" dirty="0"/>
              <a:t> </a:t>
            </a:r>
            <a:r>
              <a:rPr lang="en-US" dirty="0"/>
              <a:t>is positive because melting is endothermic; energy must be added to the ice to melt it.</a:t>
            </a:r>
            <a:endParaRPr lang="en-US" b="1" dirty="0"/>
          </a:p>
          <a:p>
            <a:pPr eaLnBrk="1" hangingPunct="1"/>
            <a:r>
              <a:rPr lang="en-US" dirty="0"/>
              <a:t>The same amount of heat is involved when </a:t>
            </a:r>
            <a:br>
              <a:rPr lang="en-US" dirty="0"/>
            </a:br>
            <a:r>
              <a:rPr lang="en-US" dirty="0"/>
              <a:t>1 </a:t>
            </a:r>
            <a:r>
              <a:rPr lang="en-US" dirty="0" err="1"/>
              <a:t>mol</a:t>
            </a:r>
            <a:r>
              <a:rPr lang="en-US" dirty="0"/>
              <a:t> of liquid water freezes, but the </a:t>
            </a:r>
            <a:r>
              <a:rPr lang="en-US" i="1" dirty="0"/>
              <a:t>heat is emitted</a:t>
            </a:r>
            <a:r>
              <a:rPr lang="en-US" dirty="0"/>
              <a:t> rather than absorbed.</a:t>
            </a:r>
            <a:endParaRPr lang="en-US" b="1" dirty="0"/>
          </a:p>
          <a:p>
            <a:pPr eaLnBrk="1" hangingPunct="1"/>
            <a:r>
              <a:rPr lang="en-US" b="1" dirty="0" err="1"/>
              <a:t>Δ</a:t>
            </a:r>
            <a:r>
              <a:rPr lang="en-US" b="1" i="1" dirty="0" err="1"/>
              <a:t>H</a:t>
            </a:r>
            <a:r>
              <a:rPr lang="en-US" b="1" baseline="-25000" dirty="0" err="1"/>
              <a:t>fus</a:t>
            </a:r>
            <a:r>
              <a:rPr lang="en-US" b="1" baseline="-25000" dirty="0"/>
              <a:t> </a:t>
            </a:r>
            <a:r>
              <a:rPr lang="en-US" dirty="0"/>
              <a:t>is negative because freezing is exothermic; energy is given off as the water freezes.</a:t>
            </a:r>
          </a:p>
        </p:txBody>
      </p:sp>
    </p:spTree>
    <p:extLst>
      <p:ext uri="{BB962C8B-B14F-4D97-AF65-F5344CB8AC3E}">
        <p14:creationId xmlns:p14="http://schemas.microsoft.com/office/powerpoint/2010/main" val="40196459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en-US" altLang="en-US" dirty="0">
                <a:solidFill>
                  <a:srgbClr val="ED6B06"/>
                </a:solidFill>
              </a:rPr>
              <a:t>Heat of Fusion of Water</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148" y="1726193"/>
            <a:ext cx="7929703" cy="47050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148" y="4194857"/>
            <a:ext cx="7929703" cy="459028"/>
          </a:xfrm>
          <a:prstGeom prst="rect">
            <a:avLst/>
          </a:prstGeom>
        </p:spPr>
      </p:pic>
    </p:spTree>
    <p:extLst>
      <p:ext uri="{BB962C8B-B14F-4D97-AF65-F5344CB8AC3E}">
        <p14:creationId xmlns:p14="http://schemas.microsoft.com/office/powerpoint/2010/main" val="3492737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2062103"/>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The state of a sample of matter—solid, liquid, or gas—depends on the magnitude of intermolecular forces relative to the amount of thermal energy in the sample. </a:t>
            </a:r>
          </a:p>
        </p:txBody>
      </p:sp>
      <p:sp>
        <p:nvSpPr>
          <p:cNvPr id="4099" name="Content Placeholder 2"/>
          <p:cNvSpPr>
            <a:spLocks noGrp="1"/>
          </p:cNvSpPr>
          <p:nvPr>
            <p:ph sz="half" idx="1"/>
          </p:nvPr>
        </p:nvSpPr>
        <p:spPr>
          <a:xfrm>
            <a:off x="342899" y="2230576"/>
            <a:ext cx="8604331" cy="3637919"/>
          </a:xfrm>
        </p:spPr>
        <p:txBody>
          <a:bodyPr/>
          <a:lstStyle/>
          <a:p>
            <a:pPr eaLnBrk="1" hangingPunct="1"/>
            <a:r>
              <a:rPr lang="en-US" sz="2400" dirty="0"/>
              <a:t>The molecules and atoms that compose matter are in constant random motion that increases with increasing temperature.</a:t>
            </a:r>
          </a:p>
          <a:p>
            <a:pPr eaLnBrk="1" hangingPunct="1"/>
            <a:r>
              <a:rPr lang="en-US" sz="2400" dirty="0"/>
              <a:t>The energy associated with this motion is called </a:t>
            </a:r>
            <a:r>
              <a:rPr lang="en-US" sz="2400" b="1" dirty="0"/>
              <a:t>thermal energy.</a:t>
            </a:r>
            <a:endParaRPr lang="en-US" sz="2400" dirty="0"/>
          </a:p>
          <a:p>
            <a:pPr eaLnBrk="1" hangingPunct="1"/>
            <a:r>
              <a:rPr lang="en-US" sz="2400" dirty="0"/>
              <a:t>The weaker the intermolecular forces relative to thermal energy, the more likely the sample will be gaseous.</a:t>
            </a:r>
          </a:p>
          <a:p>
            <a:pPr eaLnBrk="1" hangingPunct="1"/>
            <a:r>
              <a:rPr lang="en-US" sz="2400" dirty="0"/>
              <a:t>The stronger the intermolecular forces relative to thermal energy, the more likely the sample will be liquid or solid.</a:t>
            </a:r>
          </a:p>
        </p:txBody>
      </p:sp>
    </p:spTree>
    <p:extLst>
      <p:ext uri="{BB962C8B-B14F-4D97-AF65-F5344CB8AC3E}">
        <p14:creationId xmlns:p14="http://schemas.microsoft.com/office/powerpoint/2010/main" val="39867983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Content Placeholder 2"/>
          <p:cNvSpPr>
            <a:spLocks noGrp="1"/>
          </p:cNvSpPr>
          <p:nvPr>
            <p:ph sz="half" idx="1"/>
          </p:nvPr>
        </p:nvSpPr>
        <p:spPr>
          <a:xfrm>
            <a:off x="342899" y="4046221"/>
            <a:ext cx="8720078" cy="2505301"/>
          </a:xfrm>
        </p:spPr>
        <p:txBody>
          <a:bodyPr/>
          <a:lstStyle/>
          <a:p>
            <a:pPr eaLnBrk="1" hangingPunct="1">
              <a:lnSpc>
                <a:spcPct val="90000"/>
              </a:lnSpc>
            </a:pPr>
            <a:r>
              <a:rPr lang="en-US" dirty="0"/>
              <a:t>Use the heat of fusion to calculate the amount of heat energy required to melt a given amount of </a:t>
            </a:r>
            <a:br>
              <a:rPr lang="en-US" dirty="0"/>
            </a:br>
            <a:r>
              <a:rPr lang="en-US" dirty="0"/>
              <a:t>a solid.</a:t>
            </a:r>
          </a:p>
          <a:p>
            <a:pPr eaLnBrk="1" hangingPunct="1">
              <a:lnSpc>
                <a:spcPct val="90000"/>
              </a:lnSpc>
            </a:pPr>
            <a:r>
              <a:rPr lang="en-US" dirty="0"/>
              <a:t>Use the heat of fusion as a conversion factor between moles of a solid and the amount of heat required to melt them.</a:t>
            </a:r>
          </a:p>
        </p:txBody>
      </p:sp>
      <p:pic>
        <p:nvPicPr>
          <p:cNvPr id="2" name="Picture 1" descr="12_03_Table.jpg"/>
          <p:cNvPicPr>
            <a:picLocks noChangeAspect="1"/>
          </p:cNvPicPr>
          <p:nvPr/>
        </p:nvPicPr>
        <p:blipFill rotWithShape="1">
          <a:blip r:embed="rId3">
            <a:extLst>
              <a:ext uri="{28A0092B-C50C-407E-A947-70E740481C1C}">
                <a14:useLocalDpi xmlns:a14="http://schemas.microsoft.com/office/drawing/2010/main" val="0"/>
              </a:ext>
            </a:extLst>
          </a:blip>
          <a:srcRect b="6664"/>
          <a:stretch/>
        </p:blipFill>
        <p:spPr>
          <a:xfrm>
            <a:off x="304800" y="742893"/>
            <a:ext cx="8534400" cy="2531943"/>
          </a:xfrm>
          <a:prstGeom prst="rect">
            <a:avLst/>
          </a:prstGeom>
        </p:spPr>
      </p:pic>
    </p:spTree>
    <p:extLst>
      <p:ext uri="{BB962C8B-B14F-4D97-AF65-F5344CB8AC3E}">
        <p14:creationId xmlns:p14="http://schemas.microsoft.com/office/powerpoint/2010/main" val="39211676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Line 2"/>
          <p:cNvSpPr>
            <a:spLocks noChangeShapeType="1"/>
          </p:cNvSpPr>
          <p:nvPr/>
        </p:nvSpPr>
        <p:spPr bwMode="auto">
          <a:xfrm>
            <a:off x="330199" y="1124837"/>
            <a:ext cx="8305800" cy="0"/>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51" name="Rectangle 3"/>
          <p:cNvSpPr>
            <a:spLocks noChangeArrowheads="1"/>
          </p:cNvSpPr>
          <p:nvPr/>
        </p:nvSpPr>
        <p:spPr bwMode="auto">
          <a:xfrm>
            <a:off x="319088" y="360363"/>
            <a:ext cx="8318500" cy="365125"/>
          </a:xfrm>
          <a:prstGeom prst="rect">
            <a:avLst/>
          </a:prstGeom>
          <a:noFill/>
          <a:ln>
            <a:noFill/>
          </a:ln>
          <a:effectLst/>
          <a:extLst>
            <a:ext uri="{909E8E84-426E-40dd-AFC4-6F175D3DCCD1}">
              <a14:hiddenFill xmlns:a14="http://schemas.microsoft.com/office/drawing/2010/main" xmlns="">
                <a:solidFill>
                  <a:srgbClr val="0080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1600200" indent="-1600200" eaLnBrk="0" hangingPunct="0">
              <a:spcBef>
                <a:spcPct val="50000"/>
              </a:spcBef>
              <a:defRPr/>
            </a:pPr>
            <a:r>
              <a:rPr lang="en-US" sz="2000" b="1" dirty="0">
                <a:solidFill>
                  <a:srgbClr val="3366FF"/>
                </a:solidFill>
                <a:latin typeface="Arial" charset="0"/>
                <a:ea typeface="ＭＳ Ｐゴシック" charset="0"/>
                <a:cs typeface="ＭＳ Ｐゴシック" charset="0"/>
              </a:rPr>
              <a:t>Example 12.2  </a:t>
            </a:r>
            <a:r>
              <a:rPr lang="en-US" sz="2000" b="1" dirty="0">
                <a:latin typeface="Arial" charset="0"/>
                <a:ea typeface="ＭＳ Ｐゴシック" charset="0"/>
                <a:cs typeface="ＭＳ Ｐゴシック" charset="0"/>
              </a:rPr>
              <a:t>Using the Heat of Fusion in Calculations</a:t>
            </a:r>
          </a:p>
        </p:txBody>
      </p:sp>
      <p:sp>
        <p:nvSpPr>
          <p:cNvPr id="2054" name="Line 7"/>
          <p:cNvSpPr>
            <a:spLocks noChangeShapeType="1"/>
          </p:cNvSpPr>
          <p:nvPr/>
        </p:nvSpPr>
        <p:spPr bwMode="auto">
          <a:xfrm>
            <a:off x="304800" y="285749"/>
            <a:ext cx="0" cy="5691379"/>
          </a:xfrm>
          <a:prstGeom prst="line">
            <a:avLst/>
          </a:prstGeom>
          <a:noFill/>
          <a:ln w="19050">
            <a:solidFill>
              <a:srgbClr val="008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055" name="Text Box 8"/>
          <p:cNvSpPr txBox="1">
            <a:spLocks noChangeArrowheads="1"/>
          </p:cNvSpPr>
          <p:nvPr/>
        </p:nvSpPr>
        <p:spPr bwMode="auto">
          <a:xfrm>
            <a:off x="323851" y="705733"/>
            <a:ext cx="8218266" cy="26059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a:defRPr/>
            </a:pPr>
            <a:r>
              <a:rPr lang="en-US" sz="1400" dirty="0"/>
              <a:t>Calculate the amount of ice in grams that, upon melting (at 0 </a:t>
            </a:r>
            <a:r>
              <a:rPr lang="en-US" sz="1400" dirty="0">
                <a:latin typeface="Arial"/>
                <a:ea typeface="Calibri"/>
              </a:rPr>
              <a:t>°</a:t>
            </a:r>
            <a:r>
              <a:rPr lang="en-US" sz="1400" dirty="0"/>
              <a:t>C), absorbs 237 kJ of heat.</a:t>
            </a:r>
            <a:endParaRPr lang="en-US" sz="1400" baseline="-25000" dirty="0"/>
          </a:p>
        </p:txBody>
      </p:sp>
      <p:sp>
        <p:nvSpPr>
          <p:cNvPr id="2056" name="Line 9"/>
          <p:cNvSpPr>
            <a:spLocks noChangeShapeType="1"/>
          </p:cNvSpPr>
          <p:nvPr/>
        </p:nvSpPr>
        <p:spPr bwMode="auto">
          <a:xfrm>
            <a:off x="304800" y="304800"/>
            <a:ext cx="449263" cy="0"/>
          </a:xfrm>
          <a:prstGeom prst="line">
            <a:avLst/>
          </a:prstGeom>
          <a:noFill/>
          <a:ln w="38100">
            <a:solidFill>
              <a:srgbClr val="008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057" name="Line 10"/>
          <p:cNvSpPr>
            <a:spLocks noChangeShapeType="1"/>
          </p:cNvSpPr>
          <p:nvPr/>
        </p:nvSpPr>
        <p:spPr bwMode="auto">
          <a:xfrm>
            <a:off x="294482" y="5977128"/>
            <a:ext cx="457200" cy="0"/>
          </a:xfrm>
          <a:prstGeom prst="line">
            <a:avLst/>
          </a:prstGeom>
          <a:noFill/>
          <a:ln w="38100">
            <a:solidFill>
              <a:srgbClr val="008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11" name="Text Box 4"/>
          <p:cNvSpPr txBox="1">
            <a:spLocks noChangeArrowheads="1"/>
          </p:cNvSpPr>
          <p:nvPr/>
        </p:nvSpPr>
        <p:spPr bwMode="auto">
          <a:xfrm>
            <a:off x="304799" y="1134853"/>
            <a:ext cx="8721969" cy="476027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marL="4763" indent="-4763">
              <a:defRPr sz="1600">
                <a:solidFill>
                  <a:schemeClr val="tx1"/>
                </a:solidFill>
                <a:latin typeface="Times New Roman" pitchFamily="18" charset="0"/>
                <a:ea typeface="MS PGothic" pitchFamily="34" charset="-128"/>
              </a:defRPr>
            </a:lvl1pPr>
            <a:lvl2pPr marL="742950" indent="-285750">
              <a:defRPr sz="1600">
                <a:solidFill>
                  <a:schemeClr val="tx1"/>
                </a:solidFill>
                <a:latin typeface="Times New Roman" pitchFamily="18" charset="0"/>
                <a:ea typeface="MS PGothic" pitchFamily="34" charset="-128"/>
              </a:defRPr>
            </a:lvl2pPr>
            <a:lvl3pPr marL="1143000" indent="-228600">
              <a:defRPr sz="1600">
                <a:solidFill>
                  <a:schemeClr val="tx1"/>
                </a:solidFill>
                <a:latin typeface="Times New Roman" pitchFamily="18" charset="0"/>
                <a:ea typeface="MS PGothic" pitchFamily="34" charset="-128"/>
              </a:defRPr>
            </a:lvl3pPr>
            <a:lvl4pPr marL="1600200" indent="-228600">
              <a:defRPr sz="1600">
                <a:solidFill>
                  <a:schemeClr val="tx1"/>
                </a:solidFill>
                <a:latin typeface="Times New Roman" pitchFamily="18" charset="0"/>
                <a:ea typeface="MS PGothic" pitchFamily="34" charset="-128"/>
              </a:defRPr>
            </a:lvl4pPr>
            <a:lvl5pPr marL="2057400" indent="-228600">
              <a:defRPr sz="16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9pPr>
          </a:lstStyle>
          <a:p>
            <a:r>
              <a:rPr lang="en-US" sz="1400" b="1" dirty="0">
                <a:latin typeface="Arial" charset="0"/>
                <a:cs typeface="Arial" charset="0"/>
              </a:rPr>
              <a:t>SORT</a:t>
            </a:r>
            <a:r>
              <a:rPr lang="en-US" sz="1400" b="1" dirty="0"/>
              <a:t>   </a:t>
            </a:r>
            <a:r>
              <a:rPr lang="en-US" sz="1400" dirty="0"/>
              <a:t>You are given the number of kilojoules of heat energy and asked to find the mass of ice that absorbs the given amount of energy upon melting.</a:t>
            </a:r>
          </a:p>
          <a:p>
            <a:endParaRPr lang="en-US" sz="1400" dirty="0"/>
          </a:p>
          <a:p>
            <a:pPr>
              <a:defRPr/>
            </a:pPr>
            <a:r>
              <a:rPr lang="en-US" sz="1400" b="1" dirty="0">
                <a:latin typeface="Arial" charset="0"/>
                <a:cs typeface="Arial" charset="0"/>
              </a:rPr>
              <a:t>GIVEN   </a:t>
            </a:r>
            <a:r>
              <a:rPr lang="en-US" sz="1400" dirty="0"/>
              <a:t>237 kJ</a:t>
            </a:r>
            <a:endParaRPr lang="en-US" sz="1400" baseline="-25000" dirty="0"/>
          </a:p>
          <a:p>
            <a:pPr>
              <a:defRPr/>
            </a:pPr>
            <a:endParaRPr lang="en-US" sz="1400" baseline="-25000" dirty="0"/>
          </a:p>
          <a:p>
            <a:pPr>
              <a:defRPr/>
            </a:pPr>
            <a:r>
              <a:rPr lang="en-US" sz="1400" b="1" dirty="0">
                <a:latin typeface="Arial" charset="0"/>
                <a:cs typeface="Arial" charset="0"/>
              </a:rPr>
              <a:t>FIND</a:t>
            </a:r>
            <a:r>
              <a:rPr lang="en-US" sz="1400" b="1" dirty="0"/>
              <a:t>   </a:t>
            </a:r>
            <a:r>
              <a:rPr lang="en-US" sz="1400" i="1" dirty="0"/>
              <a:t> </a:t>
            </a:r>
            <a:r>
              <a:rPr lang="en-US" sz="1400" dirty="0"/>
              <a:t>g H</a:t>
            </a:r>
            <a:r>
              <a:rPr lang="en-US" sz="1400" baseline="-25000" dirty="0"/>
              <a:t>2</a:t>
            </a:r>
            <a:r>
              <a:rPr lang="en-US" sz="1400" dirty="0"/>
              <a:t>O (ice)</a:t>
            </a:r>
          </a:p>
          <a:p>
            <a:endParaRPr lang="en-US" sz="1400" dirty="0"/>
          </a:p>
          <a:p>
            <a:r>
              <a:rPr lang="en-US" sz="1400" b="1" dirty="0">
                <a:latin typeface="Arial" charset="0"/>
                <a:cs typeface="Arial" charset="0"/>
              </a:rPr>
              <a:t>STRATEGIZE</a:t>
            </a:r>
            <a:r>
              <a:rPr lang="en-US" sz="1400" b="1" dirty="0"/>
              <a:t>   </a:t>
            </a:r>
            <a:r>
              <a:rPr lang="en-US" sz="1400" dirty="0"/>
              <a:t>Draw the solution map beginning with the energy in kilojoules and converting to moles of water and then to grams of water.</a:t>
            </a:r>
          </a:p>
          <a:p>
            <a:endParaRPr lang="en-US" sz="1400" dirty="0"/>
          </a:p>
          <a:p>
            <a:r>
              <a:rPr lang="en-US" sz="1400" b="1" dirty="0">
                <a:latin typeface="Arial" charset="0"/>
                <a:cs typeface="Arial" charset="0"/>
              </a:rPr>
              <a:t>SOLUTION MAP</a:t>
            </a:r>
          </a:p>
          <a:p>
            <a:endParaRPr lang="en-US" sz="1400" b="1" dirty="0">
              <a:latin typeface="Arial" charset="0"/>
              <a:cs typeface="Arial" charset="0"/>
            </a:endParaRPr>
          </a:p>
          <a:p>
            <a:endParaRPr lang="en-US" sz="1400" b="1" dirty="0">
              <a:latin typeface="Arial" charset="0"/>
              <a:cs typeface="Arial" charset="0"/>
            </a:endParaRPr>
          </a:p>
          <a:p>
            <a:endParaRPr lang="en-US" sz="1400" b="1" dirty="0">
              <a:latin typeface="Arial" charset="0"/>
              <a:cs typeface="Arial" charset="0"/>
            </a:endParaRPr>
          </a:p>
          <a:p>
            <a:endParaRPr lang="en-US" sz="1400" b="1" dirty="0">
              <a:latin typeface="Arial" charset="0"/>
              <a:cs typeface="Arial" charset="0"/>
            </a:endParaRPr>
          </a:p>
          <a:p>
            <a:endParaRPr lang="en-US" sz="1400" b="1" dirty="0">
              <a:latin typeface="Arial" charset="0"/>
              <a:cs typeface="Arial" charset="0"/>
            </a:endParaRPr>
          </a:p>
          <a:p>
            <a:endParaRPr lang="en-US" sz="1400" b="1" dirty="0">
              <a:latin typeface="Arial" charset="0"/>
              <a:cs typeface="Arial" charset="0"/>
            </a:endParaRPr>
          </a:p>
          <a:p>
            <a:r>
              <a:rPr lang="en-US" sz="1400" b="1" dirty="0">
                <a:latin typeface="Arial" charset="0"/>
                <a:cs typeface="Arial" charset="0"/>
              </a:rPr>
              <a:t>RELATIONSHIPS USED</a:t>
            </a:r>
          </a:p>
          <a:p>
            <a:r>
              <a:rPr lang="en-US" sz="1400" dirty="0" err="1">
                <a:cs typeface="Arial" charset="0"/>
                <a:sym typeface="Symbol"/>
              </a:rPr>
              <a:t>Δ</a:t>
            </a:r>
            <a:r>
              <a:rPr lang="en-US" sz="1400" i="1" dirty="0" err="1">
                <a:cs typeface="Arial" charset="0"/>
              </a:rPr>
              <a:t>H</a:t>
            </a:r>
            <a:r>
              <a:rPr lang="en-US" sz="1400" baseline="-25000" dirty="0" err="1">
                <a:cs typeface="Arial" charset="0"/>
              </a:rPr>
              <a:t>fus</a:t>
            </a:r>
            <a:r>
              <a:rPr lang="en-US" sz="1400" dirty="0">
                <a:cs typeface="Arial" charset="0"/>
              </a:rPr>
              <a:t> = 6.02 kJ/</a:t>
            </a:r>
            <a:r>
              <a:rPr lang="en-US" sz="1400" dirty="0" err="1">
                <a:cs typeface="Arial" charset="0"/>
              </a:rPr>
              <a:t>mol</a:t>
            </a:r>
            <a:r>
              <a:rPr lang="en-US" sz="1400" dirty="0">
                <a:cs typeface="Arial" charset="0"/>
              </a:rPr>
              <a:t> (Table 12.3)</a:t>
            </a:r>
          </a:p>
          <a:p>
            <a:r>
              <a:rPr lang="en-US" sz="1400" dirty="0">
                <a:cs typeface="Arial" charset="0"/>
              </a:rPr>
              <a:t>1 </a:t>
            </a:r>
            <a:r>
              <a:rPr lang="en-US" sz="1400" dirty="0" err="1">
                <a:cs typeface="Arial" charset="0"/>
              </a:rPr>
              <a:t>mol</a:t>
            </a:r>
            <a:r>
              <a:rPr lang="en-US" sz="1400" dirty="0">
                <a:cs typeface="Arial" charset="0"/>
              </a:rPr>
              <a:t> H</a:t>
            </a:r>
            <a:r>
              <a:rPr lang="en-US" sz="1400" baseline="-25000" dirty="0">
                <a:cs typeface="Arial" charset="0"/>
              </a:rPr>
              <a:t>2</a:t>
            </a:r>
            <a:r>
              <a:rPr lang="en-US" sz="1400" dirty="0">
                <a:cs typeface="Arial" charset="0"/>
              </a:rPr>
              <a:t>O = 18.02 g H</a:t>
            </a:r>
            <a:r>
              <a:rPr lang="en-US" sz="1400" baseline="-25000" dirty="0">
                <a:cs typeface="Arial" charset="0"/>
              </a:rPr>
              <a:t>2</a:t>
            </a:r>
            <a:r>
              <a:rPr lang="en-US" sz="1400" dirty="0">
                <a:cs typeface="Arial" charset="0"/>
              </a:rPr>
              <a:t>O (molar mass of water)</a:t>
            </a:r>
          </a:p>
          <a:p>
            <a:endParaRPr lang="en-US" sz="1400" dirty="0">
              <a:cs typeface="Arial" charset="0"/>
            </a:endParaRPr>
          </a:p>
          <a:p>
            <a:r>
              <a:rPr lang="en-US" sz="1400" b="1" dirty="0">
                <a:latin typeface="Arial" charset="0"/>
                <a:cs typeface="Arial" charset="0"/>
              </a:rPr>
              <a:t>SOLVE</a:t>
            </a:r>
            <a:r>
              <a:rPr lang="en-US" sz="1400" b="1" dirty="0"/>
              <a:t>   </a:t>
            </a:r>
            <a:r>
              <a:rPr lang="en-US" sz="1400" dirty="0"/>
              <a:t>Follow the solution map to solve the problem.</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7279"/>
          <a:stretch/>
        </p:blipFill>
        <p:spPr>
          <a:xfrm>
            <a:off x="2579074" y="3318255"/>
            <a:ext cx="4173417" cy="1077975"/>
          </a:xfrm>
          <a:prstGeom prst="rect">
            <a:avLst/>
          </a:prstGeom>
        </p:spPr>
      </p:pic>
      <p:pic>
        <p:nvPicPr>
          <p:cNvPr id="3" name="Picture 2" descr="12_03_Table.jpg"/>
          <p:cNvPicPr>
            <a:picLocks noChangeAspect="1"/>
          </p:cNvPicPr>
          <p:nvPr/>
        </p:nvPicPr>
        <p:blipFill rotWithShape="1">
          <a:blip r:embed="rId4" cstate="print">
            <a:extLst>
              <a:ext uri="{28A0092B-C50C-407E-A947-70E740481C1C}">
                <a14:useLocalDpi xmlns:a14="http://schemas.microsoft.com/office/drawing/2010/main" val="0"/>
              </a:ext>
            </a:extLst>
          </a:blip>
          <a:srcRect b="6485"/>
          <a:stretch/>
        </p:blipFill>
        <p:spPr>
          <a:xfrm>
            <a:off x="4747901" y="4712337"/>
            <a:ext cx="4201606" cy="1248903"/>
          </a:xfrm>
          <a:prstGeom prst="rect">
            <a:avLst/>
          </a:prstGeom>
        </p:spPr>
      </p:pic>
    </p:spTree>
    <p:extLst>
      <p:ext uri="{BB962C8B-B14F-4D97-AF65-F5344CB8AC3E}">
        <p14:creationId xmlns:p14="http://schemas.microsoft.com/office/powerpoint/2010/main" val="274400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xEl>
                                              <p:pRg st="15" end="1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xEl>
                                              <p:pRg st="16" end="1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xEl>
                                              <p:pRg st="17" end="1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Line 2"/>
          <p:cNvSpPr>
            <a:spLocks noChangeShapeType="1"/>
          </p:cNvSpPr>
          <p:nvPr/>
        </p:nvSpPr>
        <p:spPr bwMode="auto">
          <a:xfrm>
            <a:off x="330199" y="1085058"/>
            <a:ext cx="8305800" cy="0"/>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51" name="Rectangle 3"/>
          <p:cNvSpPr>
            <a:spLocks noChangeArrowheads="1"/>
          </p:cNvSpPr>
          <p:nvPr/>
        </p:nvSpPr>
        <p:spPr bwMode="auto">
          <a:xfrm>
            <a:off x="319088" y="360363"/>
            <a:ext cx="8318500" cy="365125"/>
          </a:xfrm>
          <a:prstGeom prst="rect">
            <a:avLst/>
          </a:prstGeom>
          <a:noFill/>
          <a:ln>
            <a:noFill/>
          </a:ln>
          <a:effectLst/>
          <a:extLst>
            <a:ext uri="{909E8E84-426E-40dd-AFC4-6F175D3DCCD1}">
              <a14:hiddenFill xmlns:a14="http://schemas.microsoft.com/office/drawing/2010/main" xmlns="">
                <a:solidFill>
                  <a:srgbClr val="0080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1600200" indent="-1600200" eaLnBrk="0" hangingPunct="0">
              <a:spcBef>
                <a:spcPct val="50000"/>
              </a:spcBef>
              <a:defRPr/>
            </a:pPr>
            <a:r>
              <a:rPr lang="en-US" sz="2000" b="1" dirty="0">
                <a:solidFill>
                  <a:srgbClr val="3366FF"/>
                </a:solidFill>
                <a:latin typeface="Arial" charset="0"/>
                <a:ea typeface="ＭＳ Ｐゴシック" charset="0"/>
                <a:cs typeface="ＭＳ Ｐゴシック" charset="0"/>
              </a:rPr>
              <a:t>Example 12.2  </a:t>
            </a:r>
            <a:r>
              <a:rPr lang="en-US" sz="2000" b="1" dirty="0">
                <a:latin typeface="Arial" charset="0"/>
                <a:ea typeface="ＭＳ Ｐゴシック" charset="0"/>
                <a:cs typeface="ＭＳ Ｐゴシック" charset="0"/>
              </a:rPr>
              <a:t>Using the Heat of Fusion in Calculations</a:t>
            </a:r>
          </a:p>
        </p:txBody>
      </p:sp>
      <p:sp>
        <p:nvSpPr>
          <p:cNvPr id="2054" name="Line 7"/>
          <p:cNvSpPr>
            <a:spLocks noChangeShapeType="1"/>
          </p:cNvSpPr>
          <p:nvPr/>
        </p:nvSpPr>
        <p:spPr bwMode="auto">
          <a:xfrm>
            <a:off x="304800" y="285750"/>
            <a:ext cx="0" cy="5695388"/>
          </a:xfrm>
          <a:prstGeom prst="line">
            <a:avLst/>
          </a:prstGeom>
          <a:noFill/>
          <a:ln w="19050">
            <a:solidFill>
              <a:srgbClr val="008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055" name="Text Box 8"/>
          <p:cNvSpPr txBox="1">
            <a:spLocks noChangeArrowheads="1"/>
          </p:cNvSpPr>
          <p:nvPr/>
        </p:nvSpPr>
        <p:spPr bwMode="auto">
          <a:xfrm>
            <a:off x="323850" y="705733"/>
            <a:ext cx="8206539" cy="25679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a:defRPr/>
            </a:pPr>
            <a:r>
              <a:rPr lang="en-US" sz="1400" dirty="0"/>
              <a:t>Continued</a:t>
            </a:r>
            <a:endParaRPr lang="en-US" sz="1400" baseline="-25000" dirty="0"/>
          </a:p>
        </p:txBody>
      </p:sp>
      <p:sp>
        <p:nvSpPr>
          <p:cNvPr id="2056" name="Line 9"/>
          <p:cNvSpPr>
            <a:spLocks noChangeShapeType="1"/>
          </p:cNvSpPr>
          <p:nvPr/>
        </p:nvSpPr>
        <p:spPr bwMode="auto">
          <a:xfrm>
            <a:off x="304800" y="304800"/>
            <a:ext cx="449263" cy="0"/>
          </a:xfrm>
          <a:prstGeom prst="line">
            <a:avLst/>
          </a:prstGeom>
          <a:noFill/>
          <a:ln w="38100">
            <a:solidFill>
              <a:srgbClr val="008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057" name="Line 10"/>
          <p:cNvSpPr>
            <a:spLocks noChangeShapeType="1"/>
          </p:cNvSpPr>
          <p:nvPr/>
        </p:nvSpPr>
        <p:spPr bwMode="auto">
          <a:xfrm>
            <a:off x="294482" y="5981138"/>
            <a:ext cx="457200" cy="0"/>
          </a:xfrm>
          <a:prstGeom prst="line">
            <a:avLst/>
          </a:prstGeom>
          <a:noFill/>
          <a:ln w="38100">
            <a:solidFill>
              <a:srgbClr val="008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9" name="Text Box 4"/>
          <p:cNvSpPr txBox="1">
            <a:spLocks noChangeArrowheads="1"/>
          </p:cNvSpPr>
          <p:nvPr/>
        </p:nvSpPr>
        <p:spPr bwMode="auto">
          <a:xfrm>
            <a:off x="304799" y="1100128"/>
            <a:ext cx="8538259" cy="470898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marL="4763" indent="-4763">
              <a:defRPr sz="1600">
                <a:solidFill>
                  <a:schemeClr val="tx1"/>
                </a:solidFill>
                <a:latin typeface="Times New Roman" pitchFamily="18" charset="0"/>
                <a:ea typeface="MS PGothic" pitchFamily="34" charset="-128"/>
              </a:defRPr>
            </a:lvl1pPr>
            <a:lvl2pPr marL="742950" indent="-285750">
              <a:defRPr sz="1600">
                <a:solidFill>
                  <a:schemeClr val="tx1"/>
                </a:solidFill>
                <a:latin typeface="Times New Roman" pitchFamily="18" charset="0"/>
                <a:ea typeface="MS PGothic" pitchFamily="34" charset="-128"/>
              </a:defRPr>
            </a:lvl2pPr>
            <a:lvl3pPr marL="1143000" indent="-228600">
              <a:defRPr sz="1600">
                <a:solidFill>
                  <a:schemeClr val="tx1"/>
                </a:solidFill>
                <a:latin typeface="Times New Roman" pitchFamily="18" charset="0"/>
                <a:ea typeface="MS PGothic" pitchFamily="34" charset="-128"/>
              </a:defRPr>
            </a:lvl3pPr>
            <a:lvl4pPr marL="1600200" indent="-228600">
              <a:defRPr sz="1600">
                <a:solidFill>
                  <a:schemeClr val="tx1"/>
                </a:solidFill>
                <a:latin typeface="Times New Roman" pitchFamily="18" charset="0"/>
                <a:ea typeface="MS PGothic" pitchFamily="34" charset="-128"/>
              </a:defRPr>
            </a:lvl4pPr>
            <a:lvl5pPr marL="2057400" indent="-228600">
              <a:defRPr sz="16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9pPr>
          </a:lstStyle>
          <a:p>
            <a:r>
              <a:rPr lang="en-US" sz="1400" b="1" dirty="0">
                <a:latin typeface="Arial" charset="0"/>
                <a:cs typeface="Arial" charset="0"/>
              </a:rPr>
              <a:t>SOLUTION</a:t>
            </a:r>
          </a:p>
          <a:p>
            <a:endParaRPr lang="en-US" sz="1400" b="1" dirty="0">
              <a:latin typeface="Arial" charset="0"/>
              <a:cs typeface="Arial" charset="0"/>
            </a:endParaRPr>
          </a:p>
          <a:p>
            <a:endParaRPr lang="en-US" sz="1400" b="1" dirty="0">
              <a:latin typeface="Arial" charset="0"/>
              <a:cs typeface="Arial" charset="0"/>
            </a:endParaRPr>
          </a:p>
          <a:p>
            <a:endParaRPr lang="en-US" sz="1400" b="1" dirty="0">
              <a:latin typeface="Arial" charset="0"/>
              <a:cs typeface="Arial" charset="0"/>
            </a:endParaRPr>
          </a:p>
          <a:p>
            <a:endParaRPr lang="en-US" sz="1400" b="1" dirty="0">
              <a:latin typeface="Arial" charset="0"/>
              <a:cs typeface="Arial" charset="0"/>
            </a:endParaRPr>
          </a:p>
          <a:p>
            <a:endParaRPr lang="en-US" sz="1400" b="1" dirty="0">
              <a:latin typeface="Arial" charset="0"/>
              <a:cs typeface="Arial" charset="0"/>
            </a:endParaRPr>
          </a:p>
          <a:p>
            <a:r>
              <a:rPr lang="en-US" sz="1400" b="1" dirty="0">
                <a:latin typeface="Arial" charset="0"/>
                <a:cs typeface="Arial" charset="0"/>
              </a:rPr>
              <a:t>CHECK</a:t>
            </a:r>
            <a:r>
              <a:rPr lang="en-US" sz="1400" dirty="0"/>
              <a:t> </a:t>
            </a:r>
            <a:r>
              <a:rPr lang="en-US" sz="1400" dirty="0" err="1"/>
              <a:t>Check</a:t>
            </a:r>
            <a:r>
              <a:rPr lang="en-US" sz="1400" dirty="0"/>
              <a:t> your answer. Are the units correct? Does the answer make physical sense?</a:t>
            </a:r>
          </a:p>
          <a:p>
            <a:endParaRPr lang="en-US" sz="1400" dirty="0"/>
          </a:p>
          <a:p>
            <a:r>
              <a:rPr lang="en-US" sz="1400" dirty="0"/>
              <a:t>The units (g) are correct. The magnitude of the answer makes sense because each mole of water absorbs about 6 kJ of energy upon melting. Therefore, 237 kJ should melt close to 40 </a:t>
            </a:r>
            <a:r>
              <a:rPr lang="en-US" sz="1400" dirty="0" err="1"/>
              <a:t>mol</a:t>
            </a:r>
            <a:r>
              <a:rPr lang="en-US" sz="1400" dirty="0"/>
              <a:t> of water, which is consistent with the answer (40 </a:t>
            </a:r>
            <a:r>
              <a:rPr lang="en-US" sz="1400" dirty="0" err="1"/>
              <a:t>mol</a:t>
            </a:r>
            <a:r>
              <a:rPr lang="en-US" sz="1400" dirty="0"/>
              <a:t> of water has a mass of about 720 g).</a:t>
            </a:r>
          </a:p>
          <a:p>
            <a:endParaRPr lang="en-US" sz="1400" dirty="0"/>
          </a:p>
          <a:p>
            <a:pPr marL="0" indent="0">
              <a:spcAft>
                <a:spcPts val="0"/>
              </a:spcAft>
            </a:pPr>
            <a:r>
              <a:rPr lang="en-US" b="1" dirty="0" err="1">
                <a:solidFill>
                  <a:srgbClr val="3366FF"/>
                </a:solidFill>
                <a:latin typeface="Arial" pitchFamily="34" charset="0"/>
                <a:cs typeface="Arial" pitchFamily="34" charset="0"/>
              </a:rPr>
              <a:t>Skillbuilder</a:t>
            </a:r>
            <a:r>
              <a:rPr lang="en-US" b="1" dirty="0">
                <a:solidFill>
                  <a:srgbClr val="3366FF"/>
                </a:solidFill>
                <a:latin typeface="Arial" pitchFamily="34" charset="0"/>
                <a:cs typeface="Arial" pitchFamily="34" charset="0"/>
              </a:rPr>
              <a:t> 12.2</a:t>
            </a:r>
            <a:r>
              <a:rPr lang="en-US" b="1" dirty="0">
                <a:latin typeface="Arial" pitchFamily="34" charset="0"/>
                <a:cs typeface="Arial" pitchFamily="34" charset="0"/>
              </a:rPr>
              <a:t> | </a:t>
            </a:r>
            <a:r>
              <a:rPr lang="en-US" b="1" dirty="0">
                <a:solidFill>
                  <a:srgbClr val="3366FF"/>
                </a:solidFill>
                <a:latin typeface="Arial" pitchFamily="34" charset="0"/>
                <a:cs typeface="Arial" pitchFamily="34" charset="0"/>
              </a:rPr>
              <a:t>Using the Heat of Fusion in Calculations</a:t>
            </a:r>
          </a:p>
          <a:p>
            <a:r>
              <a:rPr lang="en-US" sz="1400" dirty="0"/>
              <a:t>Calculate the amount of heat absorbed when a 15.5-g ice cube melts (at 0 </a:t>
            </a:r>
            <a:r>
              <a:rPr lang="en-US" sz="1400" dirty="0">
                <a:latin typeface="Arial"/>
                <a:ea typeface="Calibri"/>
              </a:rPr>
              <a:t>°</a:t>
            </a:r>
            <a:r>
              <a:rPr lang="en-US" sz="1400" dirty="0"/>
              <a:t>C).</a:t>
            </a:r>
          </a:p>
          <a:p>
            <a:endParaRPr lang="en-US" sz="1400" dirty="0"/>
          </a:p>
          <a:p>
            <a:r>
              <a:rPr lang="en-US" b="1" dirty="0" err="1">
                <a:solidFill>
                  <a:srgbClr val="3366FF"/>
                </a:solidFill>
                <a:latin typeface="Arial" pitchFamily="34" charset="0"/>
                <a:cs typeface="Arial" pitchFamily="34" charset="0"/>
              </a:rPr>
              <a:t>Skillbuilder</a:t>
            </a:r>
            <a:r>
              <a:rPr lang="en-US" b="1" dirty="0">
                <a:solidFill>
                  <a:srgbClr val="3366FF"/>
                </a:solidFill>
                <a:latin typeface="Arial" pitchFamily="34" charset="0"/>
                <a:cs typeface="Arial" pitchFamily="34" charset="0"/>
              </a:rPr>
              <a:t> Plus</a:t>
            </a:r>
            <a:endParaRPr lang="en-US" dirty="0">
              <a:latin typeface="Arial" pitchFamily="34" charset="0"/>
              <a:cs typeface="Arial" pitchFamily="34" charset="0"/>
            </a:endParaRPr>
          </a:p>
          <a:p>
            <a:r>
              <a:rPr lang="en-US" sz="1400" dirty="0"/>
              <a:t>A 5.6-g ice cube (at 0 </a:t>
            </a:r>
            <a:r>
              <a:rPr lang="en-US" sz="1400" dirty="0">
                <a:latin typeface="Arial"/>
                <a:ea typeface="Calibri"/>
              </a:rPr>
              <a:t>°</a:t>
            </a:r>
            <a:r>
              <a:rPr lang="en-US" sz="1400" dirty="0"/>
              <a:t>C) is placed into 195 g of water initially at 25 </a:t>
            </a:r>
            <a:r>
              <a:rPr lang="en-US" sz="1400" dirty="0">
                <a:latin typeface="Arial"/>
                <a:ea typeface="Calibri"/>
              </a:rPr>
              <a:t>°</a:t>
            </a:r>
            <a:r>
              <a:rPr lang="en-US" sz="1400" dirty="0"/>
              <a:t>C. If the heat absorbed for melting the ice comes only from the 195 g of water, what is the temperature change of the 195 g of water?</a:t>
            </a:r>
          </a:p>
          <a:p>
            <a:r>
              <a:rPr lang="en-US" sz="1400" dirty="0"/>
              <a:t> </a:t>
            </a:r>
          </a:p>
          <a:p>
            <a:r>
              <a:rPr lang="en-US" b="1" dirty="0">
                <a:solidFill>
                  <a:srgbClr val="3366FF"/>
                </a:solidFill>
                <a:latin typeface="Arial" pitchFamily="34" charset="0"/>
                <a:cs typeface="Arial" pitchFamily="34" charset="0"/>
              </a:rPr>
              <a:t>For More Practice</a:t>
            </a:r>
            <a:endParaRPr lang="en-US" dirty="0"/>
          </a:p>
          <a:p>
            <a:r>
              <a:rPr lang="en-US" sz="1400" dirty="0"/>
              <a:t>Example 12.8; Problems 57, 58, 59, 60.</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7411" y="1451963"/>
            <a:ext cx="3541853" cy="455572"/>
          </a:xfrm>
          <a:prstGeom prst="rect">
            <a:avLst/>
          </a:prstGeom>
        </p:spPr>
      </p:pic>
    </p:spTree>
    <p:extLst>
      <p:ext uri="{BB962C8B-B14F-4D97-AF65-F5344CB8AC3E}">
        <p14:creationId xmlns:p14="http://schemas.microsoft.com/office/powerpoint/2010/main" val="320992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14" end="1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xEl>
                                              <p:pRg st="15" end="1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xEl>
                                              <p:pRg st="16" end="1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en-US" altLang="en-US" dirty="0">
                <a:solidFill>
                  <a:srgbClr val="ED6B06"/>
                </a:solidFill>
              </a:rPr>
              <a:t>A Heating Curve for Ice</a:t>
            </a:r>
          </a:p>
        </p:txBody>
      </p:sp>
      <p:sp>
        <p:nvSpPr>
          <p:cNvPr id="6" name="Content Placeholder 2"/>
          <p:cNvSpPr>
            <a:spLocks noGrp="1"/>
          </p:cNvSpPr>
          <p:nvPr>
            <p:ph sz="half" idx="1"/>
          </p:nvPr>
        </p:nvSpPr>
        <p:spPr>
          <a:xfrm>
            <a:off x="353024" y="965834"/>
            <a:ext cx="8536329" cy="1200329"/>
          </a:xfrm>
        </p:spPr>
        <p:txBody>
          <a:bodyPr/>
          <a:lstStyle/>
          <a:p>
            <a:pPr eaLnBrk="1" hangingPunct="1"/>
            <a:r>
              <a:rPr lang="en-US" sz="2400" dirty="0"/>
              <a:t>The diagram shows a heating curve for ice beginning at </a:t>
            </a:r>
            <a:br>
              <a:rPr lang="en-US" sz="2400" dirty="0"/>
            </a:br>
            <a:r>
              <a:rPr lang="en-US" sz="2400" dirty="0"/>
              <a:t>–25 </a:t>
            </a:r>
            <a:r>
              <a:rPr lang="en-US" sz="2400" dirty="0">
                <a:ea typeface="Calibri"/>
              </a:rPr>
              <a:t>°</a:t>
            </a:r>
            <a:r>
              <a:rPr lang="en-US" sz="2400" dirty="0"/>
              <a:t>C and ending at 125 </a:t>
            </a:r>
            <a:r>
              <a:rPr lang="en-US" sz="2400" dirty="0">
                <a:ea typeface="Calibri"/>
              </a:rPr>
              <a:t>°</a:t>
            </a:r>
            <a:r>
              <a:rPr lang="en-US" sz="2400" dirty="0"/>
              <a:t>C. Correlate sections i, ii, and iii with the correct states of water.</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3419"/>
          <a:stretch/>
        </p:blipFill>
        <p:spPr>
          <a:xfrm>
            <a:off x="707985" y="2477136"/>
            <a:ext cx="7728030" cy="3993141"/>
          </a:xfrm>
          <a:prstGeom prst="rect">
            <a:avLst/>
          </a:prstGeom>
        </p:spPr>
      </p:pic>
    </p:spTree>
    <p:extLst>
      <p:ext uri="{BB962C8B-B14F-4D97-AF65-F5344CB8AC3E}">
        <p14:creationId xmlns:p14="http://schemas.microsoft.com/office/powerpoint/2010/main" val="19460121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en-US" altLang="en-US" dirty="0">
                <a:solidFill>
                  <a:srgbClr val="ED6B06"/>
                </a:solidFill>
              </a:rPr>
              <a:t>Sublimation</a:t>
            </a:r>
          </a:p>
        </p:txBody>
      </p:sp>
      <p:sp>
        <p:nvSpPr>
          <p:cNvPr id="4099" name="Content Placeholder 2"/>
          <p:cNvSpPr>
            <a:spLocks noGrp="1"/>
          </p:cNvSpPr>
          <p:nvPr>
            <p:ph sz="half" idx="1"/>
          </p:nvPr>
        </p:nvSpPr>
        <p:spPr>
          <a:xfrm>
            <a:off x="342897" y="909483"/>
            <a:ext cx="8384413" cy="5521512"/>
          </a:xfrm>
        </p:spPr>
        <p:txBody>
          <a:bodyPr/>
          <a:lstStyle/>
          <a:p>
            <a:pPr eaLnBrk="1" hangingPunct="1"/>
            <a:r>
              <a:rPr lang="en-US" b="1" dirty="0"/>
              <a:t>Sublimation</a:t>
            </a:r>
            <a:r>
              <a:rPr lang="en-US" dirty="0"/>
              <a:t> is a physical change in which a substance changes from its solid state directly to its gaseous state.</a:t>
            </a:r>
          </a:p>
          <a:p>
            <a:pPr eaLnBrk="1" hangingPunct="1"/>
            <a:r>
              <a:rPr lang="en-US" dirty="0"/>
              <a:t>When a substance sublimes, molecules leave the surface of the solid, where they are held less tightly than in the interior, and become gaseous.</a:t>
            </a:r>
          </a:p>
          <a:p>
            <a:pPr eaLnBrk="1" hangingPunct="1"/>
            <a:r>
              <a:rPr lang="en-US" dirty="0"/>
              <a:t>Dry ice, which is solid carbon dioxide, does not melt under atmospheric pressure (at any temperature).</a:t>
            </a:r>
          </a:p>
          <a:p>
            <a:pPr eaLnBrk="1" hangingPunct="1"/>
            <a:r>
              <a:rPr lang="en-US" dirty="0"/>
              <a:t>At −78 </a:t>
            </a:r>
            <a:r>
              <a:rPr lang="en-US" dirty="0">
                <a:ea typeface="Calibri"/>
              </a:rPr>
              <a:t>°</a:t>
            </a:r>
            <a:r>
              <a:rPr lang="en-US" dirty="0"/>
              <a:t>C,  the CO</a:t>
            </a:r>
            <a:r>
              <a:rPr lang="en-US" baseline="-25000" dirty="0"/>
              <a:t>2</a:t>
            </a:r>
            <a:r>
              <a:rPr lang="en-US" dirty="0"/>
              <a:t> molecules have enough energy to leave the surface of the dry ice and become gaseous.</a:t>
            </a:r>
          </a:p>
        </p:txBody>
      </p:sp>
    </p:spTree>
    <p:extLst>
      <p:ext uri="{BB962C8B-B14F-4D97-AF65-F5344CB8AC3E}">
        <p14:creationId xmlns:p14="http://schemas.microsoft.com/office/powerpoint/2010/main" val="32137085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en-US" altLang="en-US" dirty="0">
                <a:solidFill>
                  <a:srgbClr val="ED6B06"/>
                </a:solidFill>
              </a:rPr>
              <a:t>Sublimation</a:t>
            </a:r>
          </a:p>
        </p:txBody>
      </p:sp>
      <p:sp>
        <p:nvSpPr>
          <p:cNvPr id="4099" name="Content Placeholder 2"/>
          <p:cNvSpPr>
            <a:spLocks noGrp="1"/>
          </p:cNvSpPr>
          <p:nvPr>
            <p:ph sz="half" idx="1"/>
          </p:nvPr>
        </p:nvSpPr>
        <p:spPr>
          <a:xfrm>
            <a:off x="342897" y="909482"/>
            <a:ext cx="4229103" cy="4403297"/>
          </a:xfrm>
        </p:spPr>
        <p:txBody>
          <a:bodyPr/>
          <a:lstStyle/>
          <a:p>
            <a:pPr eaLnBrk="1" hangingPunct="1"/>
            <a:r>
              <a:rPr lang="en-US" dirty="0"/>
              <a:t>Dry ice is solid carbon dioxide. The solid does not melt but rather sublimes. It transforms directly from solid carbon dioxide to gaseous carbon dioxide.</a:t>
            </a:r>
          </a:p>
        </p:txBody>
      </p:sp>
      <p:pic>
        <p:nvPicPr>
          <p:cNvPr id="3" name="Picture 2" descr="12_Pg422_UnFigure_2.jpg"/>
          <p:cNvPicPr>
            <a:picLocks noChangeAspect="1"/>
          </p:cNvPicPr>
          <p:nvPr/>
        </p:nvPicPr>
        <p:blipFill rotWithShape="1">
          <a:blip r:embed="rId3">
            <a:extLst>
              <a:ext uri="{28A0092B-C50C-407E-A947-70E740481C1C}">
                <a14:useLocalDpi xmlns:a14="http://schemas.microsoft.com/office/drawing/2010/main" val="0"/>
              </a:ext>
            </a:extLst>
          </a:blip>
          <a:srcRect b="2650"/>
          <a:stretch/>
        </p:blipFill>
        <p:spPr>
          <a:xfrm>
            <a:off x="4755024" y="993871"/>
            <a:ext cx="4388976" cy="4471411"/>
          </a:xfrm>
          <a:prstGeom prst="rect">
            <a:avLst/>
          </a:prstGeom>
        </p:spPr>
      </p:pic>
    </p:spTree>
    <p:extLst>
      <p:ext uri="{BB962C8B-B14F-4D97-AF65-F5344CB8AC3E}">
        <p14:creationId xmlns:p14="http://schemas.microsoft.com/office/powerpoint/2010/main" val="14928631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en-US" altLang="en-US" dirty="0">
                <a:solidFill>
                  <a:srgbClr val="ED6B06"/>
                </a:solidFill>
              </a:rPr>
              <a:t>Sublimation</a:t>
            </a:r>
          </a:p>
        </p:txBody>
      </p:sp>
      <p:sp>
        <p:nvSpPr>
          <p:cNvPr id="4099" name="Content Placeholder 2"/>
          <p:cNvSpPr>
            <a:spLocks noGrp="1"/>
          </p:cNvSpPr>
          <p:nvPr>
            <p:ph sz="half" idx="1"/>
          </p:nvPr>
        </p:nvSpPr>
        <p:spPr>
          <a:xfrm>
            <a:off x="342897" y="909483"/>
            <a:ext cx="8384413" cy="3711785"/>
          </a:xfrm>
        </p:spPr>
        <p:txBody>
          <a:bodyPr/>
          <a:lstStyle/>
          <a:p>
            <a:pPr eaLnBrk="1" hangingPunct="1"/>
            <a:r>
              <a:rPr lang="en-US" dirty="0"/>
              <a:t>Regular ice will slowly sublime at temperatures below 0 </a:t>
            </a:r>
            <a:r>
              <a:rPr lang="en-US" dirty="0">
                <a:ea typeface="Calibri"/>
              </a:rPr>
              <a:t>°</a:t>
            </a:r>
            <a:r>
              <a:rPr lang="en-US" dirty="0"/>
              <a:t>C.</a:t>
            </a:r>
          </a:p>
          <a:p>
            <a:pPr eaLnBrk="1" hangingPunct="1"/>
            <a:r>
              <a:rPr lang="en-US" dirty="0"/>
              <a:t>In cold climates, ice or snow lying on the ground gradually disappears, even if the temperature remains below 0 </a:t>
            </a:r>
            <a:r>
              <a:rPr lang="en-US" dirty="0">
                <a:ea typeface="Calibri"/>
              </a:rPr>
              <a:t>°</a:t>
            </a:r>
            <a:r>
              <a:rPr lang="en-US" dirty="0"/>
              <a:t>C.</a:t>
            </a:r>
          </a:p>
          <a:p>
            <a:pPr eaLnBrk="1" hangingPunct="1"/>
            <a:r>
              <a:rPr lang="en-US" dirty="0"/>
              <a:t>Similarly, ice cubes left in the freezer for a long time slowly become smaller, even though the freezer is always below 0 </a:t>
            </a:r>
            <a:r>
              <a:rPr lang="en-US" dirty="0">
                <a:ea typeface="Calibri"/>
              </a:rPr>
              <a:t>°</a:t>
            </a:r>
            <a:r>
              <a:rPr lang="en-US" dirty="0"/>
              <a:t>C.</a:t>
            </a:r>
          </a:p>
        </p:txBody>
      </p:sp>
    </p:spTree>
    <p:extLst>
      <p:ext uri="{BB962C8B-B14F-4D97-AF65-F5344CB8AC3E}">
        <p14:creationId xmlns:p14="http://schemas.microsoft.com/office/powerpoint/2010/main" val="26504021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en-US" altLang="en-US" dirty="0">
                <a:solidFill>
                  <a:srgbClr val="ED6B06"/>
                </a:solidFill>
              </a:rPr>
              <a:t>Sublimation</a:t>
            </a:r>
          </a:p>
        </p:txBody>
      </p:sp>
      <p:sp>
        <p:nvSpPr>
          <p:cNvPr id="4099" name="Content Placeholder 2"/>
          <p:cNvSpPr>
            <a:spLocks noGrp="1"/>
          </p:cNvSpPr>
          <p:nvPr>
            <p:ph sz="half" idx="1"/>
          </p:nvPr>
        </p:nvSpPr>
        <p:spPr>
          <a:xfrm>
            <a:off x="342897" y="955783"/>
            <a:ext cx="8592759" cy="4893647"/>
          </a:xfrm>
        </p:spPr>
        <p:txBody>
          <a:bodyPr/>
          <a:lstStyle/>
          <a:p>
            <a:pPr eaLnBrk="1" hangingPunct="1"/>
            <a:r>
              <a:rPr lang="en-US" sz="2400" dirty="0"/>
              <a:t>Ice sublimes out of frozen foods.</a:t>
            </a:r>
          </a:p>
          <a:p>
            <a:pPr eaLnBrk="1" hangingPunct="1"/>
            <a:r>
              <a:rPr lang="en-US" sz="2400" dirty="0"/>
              <a:t>You can see this in food that has been frozen in an airtight plastic bag for a long time.</a:t>
            </a:r>
          </a:p>
          <a:p>
            <a:pPr eaLnBrk="1" hangingPunct="1"/>
            <a:r>
              <a:rPr lang="en-US" sz="2400" dirty="0"/>
              <a:t>The ice crystals that form in the bag are water that has sublimed out of the food and redeposited on the surface of the bag.</a:t>
            </a:r>
          </a:p>
          <a:p>
            <a:pPr eaLnBrk="1" hangingPunct="1"/>
            <a:r>
              <a:rPr lang="en-US" sz="2400" dirty="0"/>
              <a:t>Food that remains frozen for too long becomes dried out.</a:t>
            </a:r>
          </a:p>
          <a:p>
            <a:pPr eaLnBrk="1" hangingPunct="1"/>
            <a:r>
              <a:rPr lang="en-US" sz="2400" dirty="0"/>
              <a:t>This can be avoided by freezing foods to colder temperatures (further below 0 </a:t>
            </a:r>
            <a:r>
              <a:rPr lang="en-US" sz="2400" dirty="0">
                <a:ea typeface="Calibri"/>
              </a:rPr>
              <a:t>°</a:t>
            </a:r>
            <a:r>
              <a:rPr lang="en-US" sz="2400" dirty="0"/>
              <a:t>C), a process called </a:t>
            </a:r>
            <a:br>
              <a:rPr lang="en-US" sz="2400" dirty="0"/>
            </a:br>
            <a:r>
              <a:rPr lang="en-US" sz="2400" dirty="0"/>
              <a:t>deep-freezing.</a:t>
            </a:r>
          </a:p>
          <a:p>
            <a:pPr eaLnBrk="1" hangingPunct="1"/>
            <a:r>
              <a:rPr lang="en-US" sz="2400" dirty="0"/>
              <a:t>The colder temperature lowers the rate of sublimation and preserves the food longer.</a:t>
            </a:r>
          </a:p>
        </p:txBody>
      </p:sp>
    </p:spTree>
    <p:extLst>
      <p:ext uri="{BB962C8B-B14F-4D97-AF65-F5344CB8AC3E}">
        <p14:creationId xmlns:p14="http://schemas.microsoft.com/office/powerpoint/2010/main" val="2056510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077218"/>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en-US" altLang="en-US" dirty="0">
                <a:solidFill>
                  <a:srgbClr val="ED6B06"/>
                </a:solidFill>
              </a:rPr>
              <a:t>Types of Intermolecular Forces: Dispersion, Dipole–Dipole, and Hydrogen Bonding</a:t>
            </a:r>
          </a:p>
        </p:txBody>
      </p:sp>
      <p:sp>
        <p:nvSpPr>
          <p:cNvPr id="4099" name="Content Placeholder 2"/>
          <p:cNvSpPr>
            <a:spLocks noGrp="1"/>
          </p:cNvSpPr>
          <p:nvPr>
            <p:ph sz="half" idx="1"/>
          </p:nvPr>
        </p:nvSpPr>
        <p:spPr>
          <a:xfrm>
            <a:off x="342897" y="1191246"/>
            <a:ext cx="8608597" cy="4819781"/>
          </a:xfrm>
        </p:spPr>
        <p:txBody>
          <a:bodyPr/>
          <a:lstStyle/>
          <a:p>
            <a:pPr eaLnBrk="1" hangingPunct="1"/>
            <a:r>
              <a:rPr lang="en-US" sz="2400" dirty="0"/>
              <a:t>The strength of the intermolecular forces between the molecules or atoms that compose a substance determines the state—solid, liquid, or gas—of the substance at room temperature.</a:t>
            </a:r>
          </a:p>
          <a:p>
            <a:pPr eaLnBrk="1" hangingPunct="1"/>
            <a:r>
              <a:rPr lang="en-US" sz="2400" dirty="0"/>
              <a:t>Strong intermolecular forces tend to result in liquids and solids (with high melting and boiling points).</a:t>
            </a:r>
          </a:p>
          <a:p>
            <a:pPr eaLnBrk="1" hangingPunct="1"/>
            <a:r>
              <a:rPr lang="en-US" sz="2400" dirty="0"/>
              <a:t>Weak intermolecular forces tend to result in gases (with low melting and boiling points).</a:t>
            </a:r>
          </a:p>
          <a:p>
            <a:pPr eaLnBrk="1" hangingPunct="1"/>
            <a:r>
              <a:rPr lang="en-US" sz="2400" dirty="0"/>
              <a:t>Here we focus on three fundamental types of intermolecular forces.</a:t>
            </a:r>
          </a:p>
          <a:p>
            <a:pPr eaLnBrk="1" hangingPunct="1"/>
            <a:r>
              <a:rPr lang="en-US" sz="2400" dirty="0"/>
              <a:t>In order of increasing strength, they are the dispersion force, the dipole–dipole force, and the hydrogen bond.</a:t>
            </a:r>
          </a:p>
        </p:txBody>
      </p:sp>
    </p:spTree>
    <p:extLst>
      <p:ext uri="{BB962C8B-B14F-4D97-AF65-F5344CB8AC3E}">
        <p14:creationId xmlns:p14="http://schemas.microsoft.com/office/powerpoint/2010/main" val="11770373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en-US" altLang="en-US" dirty="0">
                <a:solidFill>
                  <a:srgbClr val="ED6B06"/>
                </a:solidFill>
              </a:rPr>
              <a:t>Dispersion Forces</a:t>
            </a:r>
          </a:p>
        </p:txBody>
      </p:sp>
      <p:sp>
        <p:nvSpPr>
          <p:cNvPr id="4099" name="Content Placeholder 2"/>
          <p:cNvSpPr>
            <a:spLocks noGrp="1"/>
          </p:cNvSpPr>
          <p:nvPr>
            <p:ph sz="half" idx="1"/>
          </p:nvPr>
        </p:nvSpPr>
        <p:spPr>
          <a:xfrm>
            <a:off x="342897" y="959746"/>
            <a:ext cx="8608597" cy="3637919"/>
          </a:xfrm>
        </p:spPr>
        <p:txBody>
          <a:bodyPr/>
          <a:lstStyle/>
          <a:p>
            <a:pPr eaLnBrk="1" hangingPunct="1"/>
            <a:r>
              <a:rPr lang="en-US" sz="2400" dirty="0"/>
              <a:t>The default intermolecular force, present in all molecules and atoms, is the </a:t>
            </a:r>
            <a:r>
              <a:rPr lang="en-US" sz="2400" b="1" dirty="0"/>
              <a:t>dispersion force</a:t>
            </a:r>
            <a:r>
              <a:rPr lang="en-US" sz="2400" dirty="0"/>
              <a:t> (also called the </a:t>
            </a:r>
            <a:r>
              <a:rPr lang="en-US" sz="2400" i="1" dirty="0"/>
              <a:t>London force</a:t>
            </a:r>
            <a:r>
              <a:rPr lang="en-US" sz="2400" dirty="0"/>
              <a:t>).</a:t>
            </a:r>
          </a:p>
          <a:p>
            <a:pPr eaLnBrk="1" hangingPunct="1"/>
            <a:r>
              <a:rPr lang="en-US" sz="2400" dirty="0"/>
              <a:t>Dispersion forces are caused by fluctuations in the electron distribution within molecules or atoms.</a:t>
            </a:r>
          </a:p>
          <a:p>
            <a:pPr eaLnBrk="1" hangingPunct="1"/>
            <a:r>
              <a:rPr lang="en-US" sz="2400" dirty="0"/>
              <a:t>Since all atoms and molecules have electrons, they all have dispersion forces.</a:t>
            </a:r>
          </a:p>
          <a:p>
            <a:pPr eaLnBrk="1" hangingPunct="1"/>
            <a:r>
              <a:rPr lang="en-US" sz="2400" dirty="0"/>
              <a:t>The electrons in an atom or molecule may, at any one instant, be unevenly distributed.</a:t>
            </a:r>
          </a:p>
        </p:txBody>
      </p:sp>
    </p:spTree>
    <p:extLst>
      <p:ext uri="{BB962C8B-B14F-4D97-AF65-F5344CB8AC3E}">
        <p14:creationId xmlns:p14="http://schemas.microsoft.com/office/powerpoint/2010/main" val="3303375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Properties of Liquids and Solids</a:t>
            </a:r>
          </a:p>
        </p:txBody>
      </p:sp>
      <p:sp>
        <p:nvSpPr>
          <p:cNvPr id="4099" name="Content Placeholder 2"/>
          <p:cNvSpPr>
            <a:spLocks noGrp="1"/>
          </p:cNvSpPr>
          <p:nvPr>
            <p:ph sz="half" idx="1"/>
          </p:nvPr>
        </p:nvSpPr>
        <p:spPr>
          <a:xfrm>
            <a:off x="342899" y="657205"/>
            <a:ext cx="8592758" cy="5952399"/>
          </a:xfrm>
        </p:spPr>
        <p:txBody>
          <a:bodyPr/>
          <a:lstStyle/>
          <a:p>
            <a:pPr eaLnBrk="1" hangingPunct="1"/>
            <a:r>
              <a:rPr lang="en-US" dirty="0"/>
              <a:t>In contrast to gases—in which molecules or atoms are separated by large distances—the molecules or atoms that compose liquids and solids are in close contact with one another.</a:t>
            </a:r>
          </a:p>
          <a:p>
            <a:pPr eaLnBrk="1" hangingPunct="1"/>
            <a:r>
              <a:rPr lang="en-US" dirty="0"/>
              <a:t>The difference between solids and liquids is in the freedom of movement of the constituent molecules or atoms.</a:t>
            </a:r>
          </a:p>
          <a:p>
            <a:pPr eaLnBrk="1" hangingPunct="1"/>
            <a:r>
              <a:rPr lang="en-US" dirty="0"/>
              <a:t>In liquids, even though the atoms or molecules are in close contact, they are still free to move around each other.</a:t>
            </a:r>
          </a:p>
          <a:p>
            <a:pPr eaLnBrk="1" hangingPunct="1"/>
            <a:r>
              <a:rPr lang="en-US" dirty="0"/>
              <a:t>In solids, the atoms or molecules are fixed in their positions, although thermal energy causes them to vibrate about a fixed point.</a:t>
            </a:r>
          </a:p>
        </p:txBody>
      </p:sp>
    </p:spTree>
    <p:extLst>
      <p:ext uri="{BB962C8B-B14F-4D97-AF65-F5344CB8AC3E}">
        <p14:creationId xmlns:p14="http://schemas.microsoft.com/office/powerpoint/2010/main" val="16243455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pt-BR" altLang="en-US" dirty="0">
                <a:solidFill>
                  <a:srgbClr val="ED6B06"/>
                </a:solidFill>
              </a:rPr>
              <a:t>Instantaneous Dipoles</a:t>
            </a:r>
            <a:endParaRPr lang="en-US" altLang="en-US" i="1" dirty="0">
              <a:solidFill>
                <a:srgbClr val="ED6B06"/>
              </a:solidFill>
            </a:endParaRPr>
          </a:p>
        </p:txBody>
      </p:sp>
      <p:sp>
        <p:nvSpPr>
          <p:cNvPr id="4099" name="Content Placeholder 2"/>
          <p:cNvSpPr>
            <a:spLocks noGrp="1"/>
          </p:cNvSpPr>
          <p:nvPr>
            <p:ph sz="half" idx="1"/>
          </p:nvPr>
        </p:nvSpPr>
        <p:spPr>
          <a:xfrm>
            <a:off x="342897" y="872925"/>
            <a:ext cx="8608597" cy="1569660"/>
          </a:xfrm>
        </p:spPr>
        <p:txBody>
          <a:bodyPr/>
          <a:lstStyle/>
          <a:p>
            <a:pPr eaLnBrk="1" hangingPunct="1">
              <a:buFont typeface="Arial" pitchFamily="34" charset="0"/>
              <a:buChar char="•"/>
            </a:pPr>
            <a:r>
              <a:rPr lang="en-US" sz="3200" dirty="0"/>
              <a:t>Random fluctuations in the electron distribution of a helium atom cause instantaneous dipoles to form.</a:t>
            </a:r>
            <a:endParaRPr lang="en-US" sz="3200" b="1"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4729"/>
          <a:stretch/>
        </p:blipFill>
        <p:spPr>
          <a:xfrm>
            <a:off x="304800" y="2662756"/>
            <a:ext cx="8534400" cy="3136160"/>
          </a:xfrm>
          <a:prstGeom prst="rect">
            <a:avLst/>
          </a:prstGeom>
        </p:spPr>
      </p:pic>
    </p:spTree>
    <p:extLst>
      <p:ext uri="{BB962C8B-B14F-4D97-AF65-F5344CB8AC3E}">
        <p14:creationId xmlns:p14="http://schemas.microsoft.com/office/powerpoint/2010/main" val="28875703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pt-BR" altLang="en-US" dirty="0">
                <a:solidFill>
                  <a:srgbClr val="ED6B06"/>
                </a:solidFill>
              </a:rPr>
              <a:t>Dispersion Forces</a:t>
            </a:r>
            <a:endParaRPr lang="en-US" altLang="en-US" i="1" dirty="0">
              <a:solidFill>
                <a:srgbClr val="ED6B06"/>
              </a:solidFill>
            </a:endParaRPr>
          </a:p>
        </p:txBody>
      </p:sp>
      <p:sp>
        <p:nvSpPr>
          <p:cNvPr id="4099" name="Content Placeholder 2"/>
          <p:cNvSpPr>
            <a:spLocks noGrp="1"/>
          </p:cNvSpPr>
          <p:nvPr>
            <p:ph sz="half" idx="1"/>
          </p:nvPr>
        </p:nvSpPr>
        <p:spPr>
          <a:xfrm>
            <a:off x="342897" y="1000250"/>
            <a:ext cx="8608597" cy="5102935"/>
          </a:xfrm>
        </p:spPr>
        <p:txBody>
          <a:bodyPr/>
          <a:lstStyle/>
          <a:p>
            <a:pPr eaLnBrk="1" hangingPunct="1"/>
            <a:r>
              <a:rPr lang="en-US" sz="2200" dirty="0"/>
              <a:t>The nature of dispersion forces was first recognized by Fritz W. London (1900–1954), a German-American physicist.</a:t>
            </a:r>
            <a:endParaRPr lang="en-US" sz="2200" b="1" dirty="0"/>
          </a:p>
          <a:p>
            <a:pPr eaLnBrk="1" hangingPunct="1"/>
            <a:r>
              <a:rPr lang="en-US" sz="2200" dirty="0"/>
              <a:t>This fleeting charge separation is called an </a:t>
            </a:r>
            <a:r>
              <a:rPr lang="en-US" sz="2200" b="1" dirty="0"/>
              <a:t>instantaneous dipole</a:t>
            </a:r>
            <a:r>
              <a:rPr lang="en-US" sz="2200" dirty="0"/>
              <a:t> (or </a:t>
            </a:r>
            <a:r>
              <a:rPr lang="en-US" sz="2200" i="1" dirty="0"/>
              <a:t>temporary dipole</a:t>
            </a:r>
            <a:r>
              <a:rPr lang="en-US" sz="2200" dirty="0"/>
              <a:t>).</a:t>
            </a:r>
          </a:p>
          <a:p>
            <a:pPr eaLnBrk="1" hangingPunct="1"/>
            <a:r>
              <a:rPr lang="en-US" sz="2200" dirty="0"/>
              <a:t>An instantaneous dipole on one helium atom induces an instantaneous dipole on its neighboring atoms because the positive end of the instantaneous dipole attracts electrons in the neighboring atoms.</a:t>
            </a:r>
          </a:p>
          <a:p>
            <a:pPr eaLnBrk="1" hangingPunct="1"/>
            <a:r>
              <a:rPr lang="en-US" sz="2200" dirty="0"/>
              <a:t>The dispersion force occurs as neighboring atoms attract one another—the positive end of one instantaneous dipole attracts the negative end of another.</a:t>
            </a:r>
          </a:p>
          <a:p>
            <a:pPr eaLnBrk="1" hangingPunct="1"/>
            <a:r>
              <a:rPr lang="en-US" sz="2200" dirty="0"/>
              <a:t>The dipoles responsible for the dispersion force are transient, constantly appearing and disappearing in response to fluctuations in electron clouds.</a:t>
            </a:r>
          </a:p>
        </p:txBody>
      </p:sp>
    </p:spTree>
    <p:extLst>
      <p:ext uri="{BB962C8B-B14F-4D97-AF65-F5344CB8AC3E}">
        <p14:creationId xmlns:p14="http://schemas.microsoft.com/office/powerpoint/2010/main" val="20924725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pt-BR" altLang="en-US" dirty="0" err="1">
                <a:solidFill>
                  <a:srgbClr val="ED6B06"/>
                </a:solidFill>
              </a:rPr>
              <a:t>Dispersion</a:t>
            </a:r>
            <a:r>
              <a:rPr lang="pt-BR" altLang="en-US" dirty="0">
                <a:solidFill>
                  <a:srgbClr val="ED6B06"/>
                </a:solidFill>
              </a:rPr>
              <a:t> Forces</a:t>
            </a:r>
            <a:endParaRPr lang="en-US" altLang="en-US" i="1" dirty="0">
              <a:solidFill>
                <a:srgbClr val="ED6B06"/>
              </a:solidFill>
            </a:endParaRPr>
          </a:p>
        </p:txBody>
      </p:sp>
      <p:sp>
        <p:nvSpPr>
          <p:cNvPr id="4099" name="Content Placeholder 2"/>
          <p:cNvSpPr>
            <a:spLocks noGrp="1"/>
          </p:cNvSpPr>
          <p:nvPr>
            <p:ph sz="half" idx="1"/>
          </p:nvPr>
        </p:nvSpPr>
        <p:spPr>
          <a:xfrm>
            <a:off x="342897" y="965525"/>
            <a:ext cx="8608597" cy="1569660"/>
          </a:xfrm>
        </p:spPr>
        <p:txBody>
          <a:bodyPr/>
          <a:lstStyle/>
          <a:p>
            <a:pPr eaLnBrk="1" hangingPunct="1">
              <a:buFont typeface="Arial" pitchFamily="34" charset="0"/>
              <a:buChar char="•"/>
            </a:pPr>
            <a:r>
              <a:rPr lang="en-US" sz="2400" dirty="0"/>
              <a:t>An instantaneous dipole on any one helium atom induces instantaneous dipoles on neighboring atoms. The neighboring atoms then attract one another. This attraction is called the dispersion force.</a:t>
            </a:r>
            <a:endParaRPr lang="en-US" sz="2400" b="1"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4633"/>
          <a:stretch/>
        </p:blipFill>
        <p:spPr>
          <a:xfrm>
            <a:off x="304800" y="3106337"/>
            <a:ext cx="8534400" cy="2889350"/>
          </a:xfrm>
          <a:prstGeom prst="rect">
            <a:avLst/>
          </a:prstGeom>
        </p:spPr>
      </p:pic>
    </p:spTree>
    <p:extLst>
      <p:ext uri="{BB962C8B-B14F-4D97-AF65-F5344CB8AC3E}">
        <p14:creationId xmlns:p14="http://schemas.microsoft.com/office/powerpoint/2010/main" val="26776762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pt-BR" altLang="en-US" dirty="0">
                <a:solidFill>
                  <a:srgbClr val="ED6B06"/>
                </a:solidFill>
              </a:rPr>
              <a:t>Dispersion Forces</a:t>
            </a:r>
            <a:endParaRPr lang="en-US" altLang="en-US" i="1" dirty="0">
              <a:solidFill>
                <a:srgbClr val="ED6B06"/>
              </a:solidFill>
            </a:endParaRPr>
          </a:p>
        </p:txBody>
      </p:sp>
      <p:sp>
        <p:nvSpPr>
          <p:cNvPr id="4099" name="Content Placeholder 2"/>
          <p:cNvSpPr>
            <a:spLocks noGrp="1"/>
          </p:cNvSpPr>
          <p:nvPr>
            <p:ph sz="half" idx="1"/>
          </p:nvPr>
        </p:nvSpPr>
        <p:spPr>
          <a:xfrm>
            <a:off x="342897" y="965525"/>
            <a:ext cx="8608597" cy="4745915"/>
          </a:xfrm>
        </p:spPr>
        <p:txBody>
          <a:bodyPr/>
          <a:lstStyle/>
          <a:p>
            <a:pPr eaLnBrk="1" hangingPunct="1"/>
            <a:r>
              <a:rPr lang="en-US" sz="2400" dirty="0"/>
              <a:t>The magnitude of the dispersion force depends on how easily the electrons in the atom or molecule can </a:t>
            </a:r>
            <a:r>
              <a:rPr lang="en-US" sz="2400" i="1" dirty="0"/>
              <a:t>polarize</a:t>
            </a:r>
            <a:r>
              <a:rPr lang="en-US" sz="2400" dirty="0"/>
              <a:t> in response to an instantaneous dipole, which depends on </a:t>
            </a:r>
            <a:r>
              <a:rPr lang="en-US" sz="2400" b="1" i="1" dirty="0"/>
              <a:t>the size of the electron cloud.</a:t>
            </a:r>
          </a:p>
          <a:p>
            <a:pPr eaLnBrk="1" hangingPunct="1"/>
            <a:r>
              <a:rPr lang="en-US" sz="2400" dirty="0"/>
              <a:t>To </a:t>
            </a:r>
            <a:r>
              <a:rPr lang="en-US" sz="2400" i="1" dirty="0"/>
              <a:t>polarize</a:t>
            </a:r>
            <a:r>
              <a:rPr lang="en-US" sz="2400" dirty="0"/>
              <a:t> means to form a dipole moment.</a:t>
            </a:r>
          </a:p>
          <a:p>
            <a:pPr eaLnBrk="1" hangingPunct="1"/>
            <a:r>
              <a:rPr lang="en-US" sz="2400" dirty="0"/>
              <a:t>A larger electron cloud results in a greater dispersion force because the electrons are held less tightly by the nucleus and therefore can polarize more easily.</a:t>
            </a:r>
          </a:p>
          <a:p>
            <a:pPr eaLnBrk="1" hangingPunct="1"/>
            <a:r>
              <a:rPr lang="en-US" sz="2400" dirty="0"/>
              <a:t>While molar mass alone does not determine the magnitude of the dispersion force, it can be used as a guide when comparing dispersion forces within a family of similar elements or compounds.</a:t>
            </a:r>
          </a:p>
        </p:txBody>
      </p:sp>
    </p:spTree>
    <p:extLst>
      <p:ext uri="{BB962C8B-B14F-4D97-AF65-F5344CB8AC3E}">
        <p14:creationId xmlns:p14="http://schemas.microsoft.com/office/powerpoint/2010/main" val="32977637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077218"/>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en-US" altLang="en-US" dirty="0">
                <a:solidFill>
                  <a:srgbClr val="ED6B06"/>
                </a:solidFill>
              </a:rPr>
              <a:t>Effect of Differences in Dispersion Forces on Boiling Points of the Noble Gases</a:t>
            </a:r>
            <a:endParaRPr lang="en-US" altLang="en-US" i="1" dirty="0">
              <a:solidFill>
                <a:srgbClr val="ED6B06"/>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2576"/>
          <a:stretch/>
        </p:blipFill>
        <p:spPr>
          <a:xfrm>
            <a:off x="1767222" y="1468249"/>
            <a:ext cx="5609555" cy="4729392"/>
          </a:xfrm>
          <a:prstGeom prst="rect">
            <a:avLst/>
          </a:prstGeom>
        </p:spPr>
      </p:pic>
    </p:spTree>
    <p:extLst>
      <p:ext uri="{BB962C8B-B14F-4D97-AF65-F5344CB8AC3E}">
        <p14:creationId xmlns:p14="http://schemas.microsoft.com/office/powerpoint/2010/main" val="15626017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pt-BR" altLang="en-US" dirty="0">
                <a:solidFill>
                  <a:srgbClr val="ED6B06"/>
                </a:solidFill>
              </a:rPr>
              <a:t>Dipole–Dipole Force</a:t>
            </a:r>
            <a:endParaRPr lang="en-US" altLang="en-US" i="1" dirty="0">
              <a:solidFill>
                <a:srgbClr val="ED6B06"/>
              </a:solidFill>
            </a:endParaRPr>
          </a:p>
        </p:txBody>
      </p:sp>
      <p:sp>
        <p:nvSpPr>
          <p:cNvPr id="4099" name="Content Placeholder 2"/>
          <p:cNvSpPr>
            <a:spLocks noGrp="1"/>
          </p:cNvSpPr>
          <p:nvPr>
            <p:ph sz="half" idx="1"/>
          </p:nvPr>
        </p:nvSpPr>
        <p:spPr>
          <a:xfrm>
            <a:off x="342897" y="965525"/>
            <a:ext cx="8430713" cy="5064885"/>
          </a:xfrm>
        </p:spPr>
        <p:txBody>
          <a:bodyPr/>
          <a:lstStyle/>
          <a:p>
            <a:pPr eaLnBrk="1" hangingPunct="1"/>
            <a:r>
              <a:rPr lang="en-US" sz="2400" dirty="0"/>
              <a:t>The </a:t>
            </a:r>
            <a:r>
              <a:rPr lang="en-US" sz="2400" b="1" dirty="0"/>
              <a:t>dipole–dipole force</a:t>
            </a:r>
            <a:r>
              <a:rPr lang="en-US" sz="2400" dirty="0"/>
              <a:t> exists in all </a:t>
            </a:r>
            <a:r>
              <a:rPr lang="en-US" sz="2400" u="sng" dirty="0"/>
              <a:t>polar</a:t>
            </a:r>
            <a:r>
              <a:rPr lang="en-US" sz="2400" dirty="0"/>
              <a:t> molecules.</a:t>
            </a:r>
          </a:p>
          <a:p>
            <a:pPr eaLnBrk="1" hangingPunct="1"/>
            <a:r>
              <a:rPr lang="en-US" sz="2400" dirty="0"/>
              <a:t>Polar molecules have </a:t>
            </a:r>
            <a:r>
              <a:rPr lang="en-US" sz="2400" b="1" dirty="0"/>
              <a:t>permanent dipoles</a:t>
            </a:r>
            <a:r>
              <a:rPr lang="en-US" sz="2400" dirty="0"/>
              <a:t> that interact with the permanent dipoles of neighboring molecules.</a:t>
            </a:r>
          </a:p>
          <a:p>
            <a:pPr eaLnBrk="1" hangingPunct="1"/>
            <a:r>
              <a:rPr lang="en-US" sz="2400" dirty="0"/>
              <a:t>The positive end of one permanent dipole is attracted to the negative end of another; this attraction is the </a:t>
            </a:r>
            <a:br>
              <a:rPr lang="en-US" sz="2400" dirty="0"/>
            </a:br>
            <a:r>
              <a:rPr lang="en-US" sz="2400" dirty="0"/>
              <a:t>dipole–dipole force.</a:t>
            </a:r>
          </a:p>
          <a:p>
            <a:pPr eaLnBrk="1" hangingPunct="1"/>
            <a:r>
              <a:rPr lang="en-US" sz="2400" dirty="0"/>
              <a:t>Remember that all molecules (including polar ones) have dispersion forces.</a:t>
            </a:r>
          </a:p>
          <a:p>
            <a:pPr eaLnBrk="1" hangingPunct="1"/>
            <a:r>
              <a:rPr lang="en-US" sz="2400" dirty="0"/>
              <a:t>In addition, polar molecules have dipole–dipole forces.</a:t>
            </a:r>
          </a:p>
          <a:p>
            <a:pPr eaLnBrk="1" hangingPunct="1"/>
            <a:r>
              <a:rPr lang="en-US" sz="2400" dirty="0"/>
              <a:t>These additional attractive forces raise their melting and boiling points relative to nonpolar molecules of similar molar mass.</a:t>
            </a:r>
          </a:p>
        </p:txBody>
      </p:sp>
    </p:spTree>
    <p:extLst>
      <p:ext uri="{BB962C8B-B14F-4D97-AF65-F5344CB8AC3E}">
        <p14:creationId xmlns:p14="http://schemas.microsoft.com/office/powerpoint/2010/main" val="37790934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pt-BR" altLang="en-US" dirty="0">
                <a:solidFill>
                  <a:srgbClr val="ED6B06"/>
                </a:solidFill>
              </a:rPr>
              <a:t>Permanent Dipoles</a:t>
            </a:r>
            <a:endParaRPr lang="en-US" altLang="en-US" i="1" dirty="0">
              <a:solidFill>
                <a:srgbClr val="ED6B06"/>
              </a:solidFill>
            </a:endParaRPr>
          </a:p>
        </p:txBody>
      </p:sp>
      <p:sp>
        <p:nvSpPr>
          <p:cNvPr id="4099" name="Content Placeholder 2"/>
          <p:cNvSpPr>
            <a:spLocks noGrp="1"/>
          </p:cNvSpPr>
          <p:nvPr>
            <p:ph sz="half" idx="1"/>
          </p:nvPr>
        </p:nvSpPr>
        <p:spPr>
          <a:xfrm>
            <a:off x="342897" y="606700"/>
            <a:ext cx="4229103" cy="2495305"/>
          </a:xfrm>
        </p:spPr>
        <p:txBody>
          <a:bodyPr/>
          <a:lstStyle/>
          <a:p>
            <a:pPr eaLnBrk="1" hangingPunct="1"/>
            <a:r>
              <a:rPr lang="en-US" sz="2400" dirty="0"/>
              <a:t>Molecules such as formaldehyde are polar and therefore have a permanent dipole.</a:t>
            </a:r>
          </a:p>
          <a:p>
            <a:pPr eaLnBrk="1" hangingPunct="1"/>
            <a:r>
              <a:rPr lang="en-US" sz="2400" dirty="0"/>
              <a:t>The positive end of a polar molecule is attracted to the negative end of its neighbor, giving rise to the dipole–dipole force.</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3185"/>
          <a:stretch/>
        </p:blipFill>
        <p:spPr>
          <a:xfrm>
            <a:off x="940969" y="4276181"/>
            <a:ext cx="3478228" cy="2095019"/>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b="2400"/>
          <a:stretch/>
        </p:blipFill>
        <p:spPr>
          <a:xfrm>
            <a:off x="5104436" y="553594"/>
            <a:ext cx="3831420" cy="5810981"/>
          </a:xfrm>
          <a:prstGeom prst="rect">
            <a:avLst/>
          </a:prstGeom>
        </p:spPr>
      </p:pic>
    </p:spTree>
    <p:extLst>
      <p:ext uri="{BB962C8B-B14F-4D97-AF65-F5344CB8AC3E}">
        <p14:creationId xmlns:p14="http://schemas.microsoft.com/office/powerpoint/2010/main" val="2222837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569660"/>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en-US" altLang="en-US" dirty="0">
                <a:solidFill>
                  <a:srgbClr val="ED6B06"/>
                </a:solidFill>
              </a:rPr>
              <a:t>Effect of Difference in Polarity on Melting and Boiling Points for Two Compounds of Similar Molar Mass</a:t>
            </a:r>
            <a:endParaRPr lang="en-US" altLang="en-US" i="1" dirty="0">
              <a:solidFill>
                <a:srgbClr val="ED6B06"/>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4796"/>
          <a:stretch/>
        </p:blipFill>
        <p:spPr>
          <a:xfrm>
            <a:off x="304800" y="2369723"/>
            <a:ext cx="8534400" cy="3162975"/>
          </a:xfrm>
          <a:prstGeom prst="rect">
            <a:avLst/>
          </a:prstGeom>
        </p:spPr>
      </p:pic>
    </p:spTree>
    <p:extLst>
      <p:ext uri="{BB962C8B-B14F-4D97-AF65-F5344CB8AC3E}">
        <p14:creationId xmlns:p14="http://schemas.microsoft.com/office/powerpoint/2010/main" val="14745757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8588415" cy="1569660"/>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en-US" altLang="en-US" dirty="0">
                <a:solidFill>
                  <a:srgbClr val="ED6B06"/>
                </a:solidFill>
              </a:rPr>
              <a:t>Miscibility—a Liquid’s Ability to Mix with Another Liquid without Separating into Two Phases</a:t>
            </a:r>
          </a:p>
        </p:txBody>
      </p:sp>
      <p:sp>
        <p:nvSpPr>
          <p:cNvPr id="4099" name="Content Placeholder 2"/>
          <p:cNvSpPr>
            <a:spLocks noGrp="1"/>
          </p:cNvSpPr>
          <p:nvPr>
            <p:ph sz="half" idx="1"/>
          </p:nvPr>
        </p:nvSpPr>
        <p:spPr>
          <a:xfrm>
            <a:off x="342897" y="1781175"/>
            <a:ext cx="8608597" cy="3711785"/>
          </a:xfrm>
        </p:spPr>
        <p:txBody>
          <a:bodyPr/>
          <a:lstStyle/>
          <a:p>
            <a:pPr eaLnBrk="1" hangingPunct="1"/>
            <a:r>
              <a:rPr lang="en-US" dirty="0"/>
              <a:t>In general, polar liquids are miscible with other polar liquids but are not miscible with nonpolar liquids. </a:t>
            </a:r>
          </a:p>
          <a:p>
            <a:pPr eaLnBrk="1" hangingPunct="1"/>
            <a:r>
              <a:rPr lang="en-US" dirty="0"/>
              <a:t>For example, water, a polar liquid, is not miscible with pentane (C</a:t>
            </a:r>
            <a:r>
              <a:rPr lang="en-US" baseline="-25000" dirty="0"/>
              <a:t>5</a:t>
            </a:r>
            <a:r>
              <a:rPr lang="en-US" dirty="0"/>
              <a:t>H</a:t>
            </a:r>
            <a:r>
              <a:rPr lang="en-US" baseline="-25000" dirty="0"/>
              <a:t>12</a:t>
            </a:r>
            <a:r>
              <a:rPr lang="en-US" dirty="0"/>
              <a:t>), a nonpolar liquid. Similarly, water and oil (also nonpolar) do not mix. </a:t>
            </a:r>
          </a:p>
          <a:p>
            <a:pPr eaLnBrk="1" hangingPunct="1"/>
            <a:r>
              <a:rPr lang="en-US" dirty="0"/>
              <a:t>Consequently, oily hands or oily stains on clothes cannot be washed away with plain water.</a:t>
            </a:r>
          </a:p>
        </p:txBody>
      </p:sp>
    </p:spTree>
    <p:extLst>
      <p:ext uri="{BB962C8B-B14F-4D97-AF65-F5344CB8AC3E}">
        <p14:creationId xmlns:p14="http://schemas.microsoft.com/office/powerpoint/2010/main" val="24290438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8588415" cy="1077218"/>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en-US" altLang="en-US" dirty="0">
                <a:solidFill>
                  <a:srgbClr val="ED6B06"/>
                </a:solidFill>
              </a:rPr>
              <a:t>Polar and Nonpolar Compounds Are Not Miscible</a:t>
            </a:r>
          </a:p>
        </p:txBody>
      </p:sp>
      <p:sp>
        <p:nvSpPr>
          <p:cNvPr id="4099" name="Content Placeholder 2"/>
          <p:cNvSpPr>
            <a:spLocks noGrp="1"/>
          </p:cNvSpPr>
          <p:nvPr>
            <p:ph sz="half" idx="1"/>
          </p:nvPr>
        </p:nvSpPr>
        <p:spPr>
          <a:xfrm>
            <a:off x="342897" y="1069325"/>
            <a:ext cx="8608597" cy="1569660"/>
          </a:xfrm>
        </p:spPr>
        <p:txBody>
          <a:bodyPr/>
          <a:lstStyle/>
          <a:p>
            <a:pPr marL="0" indent="0" eaLnBrk="1" hangingPunct="1">
              <a:buNone/>
            </a:pPr>
            <a:r>
              <a:rPr lang="en-US" sz="2400" dirty="0"/>
              <a:t>(a) Pentane does not mix with water. (b) The oil and vinegar in salad dressing separate into distinct layers. (c) An oil spill from a tanker demonstrates that petroleum and seawater are not miscible. </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4114"/>
          <a:stretch/>
        </p:blipFill>
        <p:spPr>
          <a:xfrm>
            <a:off x="870030" y="2784287"/>
            <a:ext cx="7403939" cy="3498963"/>
          </a:xfrm>
          <a:prstGeom prst="rect">
            <a:avLst/>
          </a:prstGeom>
        </p:spPr>
      </p:pic>
    </p:spTree>
    <p:extLst>
      <p:ext uri="{BB962C8B-B14F-4D97-AF65-F5344CB8AC3E}">
        <p14:creationId xmlns:p14="http://schemas.microsoft.com/office/powerpoint/2010/main" val="350833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Gas, Liquid, and Solid States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3777"/>
          <a:stretch/>
        </p:blipFill>
        <p:spPr>
          <a:xfrm>
            <a:off x="304800" y="1453896"/>
            <a:ext cx="8534400" cy="3801010"/>
          </a:xfrm>
          <a:prstGeom prst="rect">
            <a:avLst/>
          </a:prstGeom>
        </p:spPr>
      </p:pic>
    </p:spTree>
    <p:extLst>
      <p:ext uri="{BB962C8B-B14F-4D97-AF65-F5344CB8AC3E}">
        <p14:creationId xmlns:p14="http://schemas.microsoft.com/office/powerpoint/2010/main" val="35058768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8704162" cy="1077218"/>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en-US" altLang="en-US" dirty="0">
                <a:solidFill>
                  <a:srgbClr val="ED6B06"/>
                </a:solidFill>
              </a:rPr>
              <a:t>A Molecule Has Dipole–Dipole Forces if It Is Polar</a:t>
            </a:r>
          </a:p>
        </p:txBody>
      </p:sp>
      <p:sp>
        <p:nvSpPr>
          <p:cNvPr id="4099" name="Content Placeholder 2"/>
          <p:cNvSpPr>
            <a:spLocks noGrp="1"/>
          </p:cNvSpPr>
          <p:nvPr>
            <p:ph sz="half" idx="1"/>
          </p:nvPr>
        </p:nvSpPr>
        <p:spPr>
          <a:xfrm>
            <a:off x="342897" y="1382066"/>
            <a:ext cx="8465437" cy="2419124"/>
          </a:xfrm>
        </p:spPr>
        <p:txBody>
          <a:bodyPr/>
          <a:lstStyle/>
          <a:p>
            <a:pPr marL="0" indent="0" eaLnBrk="1" hangingPunct="1">
              <a:buFont typeface="Arial" charset="0"/>
              <a:buNone/>
            </a:pPr>
            <a:r>
              <a:rPr lang="en-US" dirty="0"/>
              <a:t>To determine whether a molecule is polar, </a:t>
            </a:r>
            <a:r>
              <a:rPr lang="en-US"/>
              <a:t>you must:</a:t>
            </a:r>
            <a:endParaRPr lang="en-US" b="1" dirty="0"/>
          </a:p>
          <a:p>
            <a:pPr marL="511175" indent="-511175" eaLnBrk="1" hangingPunct="1">
              <a:buFont typeface="Arial" charset="0"/>
              <a:buNone/>
            </a:pPr>
            <a:r>
              <a:rPr lang="en-US" b="1" dirty="0"/>
              <a:t>1.</a:t>
            </a:r>
            <a:r>
              <a:rPr lang="en-US" dirty="0"/>
              <a:t>	determine whether the molecule contains polar bonds;</a:t>
            </a:r>
          </a:p>
          <a:p>
            <a:pPr marL="511175" indent="-511175" eaLnBrk="1" hangingPunct="1">
              <a:buFont typeface="Arial" charset="0"/>
              <a:buNone/>
            </a:pPr>
            <a:r>
              <a:rPr lang="en-US" b="1" dirty="0"/>
              <a:t>2.</a:t>
            </a:r>
            <a:r>
              <a:rPr lang="en-US" dirty="0"/>
              <a:t>	determine whether the polar bonds add together to form a net dipole moment.</a:t>
            </a:r>
          </a:p>
        </p:txBody>
      </p:sp>
    </p:spTree>
    <p:extLst>
      <p:ext uri="{BB962C8B-B14F-4D97-AF65-F5344CB8AC3E}">
        <p14:creationId xmlns:p14="http://schemas.microsoft.com/office/powerpoint/2010/main" val="36171132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8704162"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en-US" altLang="en-US" dirty="0">
                <a:solidFill>
                  <a:srgbClr val="ED6B06"/>
                </a:solidFill>
              </a:rPr>
              <a:t>To Determine if a Molecule Is Polar</a:t>
            </a:r>
          </a:p>
        </p:txBody>
      </p:sp>
      <p:sp>
        <p:nvSpPr>
          <p:cNvPr id="4099" name="Content Placeholder 2"/>
          <p:cNvSpPr>
            <a:spLocks noGrp="1"/>
          </p:cNvSpPr>
          <p:nvPr>
            <p:ph sz="half" idx="1"/>
          </p:nvPr>
        </p:nvSpPr>
        <p:spPr>
          <a:xfrm>
            <a:off x="342898" y="965377"/>
            <a:ext cx="4321700" cy="4984010"/>
          </a:xfrm>
        </p:spPr>
        <p:txBody>
          <a:bodyPr/>
          <a:lstStyle/>
          <a:p>
            <a:pPr eaLnBrk="1" hangingPunct="1">
              <a:buFont typeface="Arial" pitchFamily="34" charset="0"/>
              <a:buChar char="•"/>
            </a:pPr>
            <a:r>
              <a:rPr lang="en-US" sz="2400" dirty="0"/>
              <a:t>Check electronegativity differences to determine bond polarity.</a:t>
            </a:r>
          </a:p>
          <a:p>
            <a:pPr eaLnBrk="1" hangingPunct="1">
              <a:buFont typeface="Arial" pitchFamily="34" charset="0"/>
              <a:buChar char="•"/>
            </a:pPr>
            <a:r>
              <a:rPr lang="en-US" sz="2400" dirty="0"/>
              <a:t>CO</a:t>
            </a:r>
            <a:r>
              <a:rPr lang="en-US" sz="2400" baseline="-25000" dirty="0"/>
              <a:t>2</a:t>
            </a:r>
            <a:r>
              <a:rPr lang="en-US" sz="2400" dirty="0"/>
              <a:t> has polar bonds.</a:t>
            </a:r>
          </a:p>
          <a:p>
            <a:pPr eaLnBrk="1" hangingPunct="1">
              <a:buFont typeface="Arial" pitchFamily="34" charset="0"/>
              <a:buChar char="•"/>
            </a:pPr>
            <a:r>
              <a:rPr lang="en-US" sz="2400" dirty="0"/>
              <a:t>(2.5, 3.5) CO</a:t>
            </a:r>
            <a:r>
              <a:rPr lang="en-US" sz="2400" baseline="-25000" dirty="0"/>
              <a:t>2</a:t>
            </a:r>
            <a:r>
              <a:rPr lang="en-US" sz="2400" dirty="0"/>
              <a:t> is linear.</a:t>
            </a:r>
          </a:p>
          <a:p>
            <a:pPr eaLnBrk="1" hangingPunct="1">
              <a:buFont typeface="Arial" pitchFamily="34" charset="0"/>
              <a:buChar char="•"/>
            </a:pPr>
            <a:r>
              <a:rPr lang="en-US" sz="2400" dirty="0"/>
              <a:t>CH</a:t>
            </a:r>
            <a:r>
              <a:rPr lang="en-US" sz="2400" baseline="-25000" dirty="0"/>
              <a:t>2</a:t>
            </a:r>
            <a:r>
              <a:rPr lang="en-US" sz="2400" dirty="0"/>
              <a:t>Cl</a:t>
            </a:r>
            <a:r>
              <a:rPr lang="en-US" sz="2400" baseline="-25000" dirty="0"/>
              <a:t>2</a:t>
            </a:r>
            <a:r>
              <a:rPr lang="en-US" sz="2400" dirty="0"/>
              <a:t> has polar bonds.</a:t>
            </a:r>
          </a:p>
          <a:p>
            <a:pPr eaLnBrk="1" hangingPunct="1">
              <a:buFont typeface="Arial" pitchFamily="34" charset="0"/>
              <a:buChar char="•"/>
            </a:pPr>
            <a:r>
              <a:rPr lang="en-US" sz="2400" dirty="0"/>
              <a:t>(2.5, 2.1, 3.5) CH</a:t>
            </a:r>
            <a:r>
              <a:rPr lang="en-US" sz="2400" baseline="-25000" dirty="0"/>
              <a:t>2</a:t>
            </a:r>
            <a:r>
              <a:rPr lang="en-US" sz="2400" dirty="0"/>
              <a:t>Cl</a:t>
            </a:r>
            <a:r>
              <a:rPr lang="en-US" sz="2400" baseline="-25000" dirty="0"/>
              <a:t>2</a:t>
            </a:r>
            <a:r>
              <a:rPr lang="en-US" sz="2400" dirty="0"/>
              <a:t> is tetrahedral. C — </a:t>
            </a:r>
            <a:r>
              <a:rPr lang="en-US" sz="2400" dirty="0" err="1"/>
              <a:t>Cl</a:t>
            </a:r>
            <a:r>
              <a:rPr lang="en-US" sz="2400" dirty="0"/>
              <a:t> bonds are more polar than C — H bonds.</a:t>
            </a:r>
          </a:p>
          <a:p>
            <a:pPr eaLnBrk="1" hangingPunct="1">
              <a:buFont typeface="Arial" pitchFamily="34" charset="0"/>
              <a:buChar char="•"/>
            </a:pPr>
            <a:r>
              <a:rPr lang="en-US" sz="2400" dirty="0"/>
              <a:t>CH</a:t>
            </a:r>
            <a:r>
              <a:rPr lang="en-US" sz="2400" baseline="-25000" dirty="0"/>
              <a:t>4</a:t>
            </a:r>
            <a:r>
              <a:rPr lang="en-US" sz="2400" dirty="0"/>
              <a:t> has nearly nonpolar bonds. (2.5, 2.1) CH</a:t>
            </a:r>
            <a:r>
              <a:rPr lang="en-US" sz="2400" baseline="-25000" dirty="0"/>
              <a:t>4 </a:t>
            </a:r>
            <a:r>
              <a:rPr lang="en-US" sz="2400" dirty="0"/>
              <a:t>is tetrahedral.  </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8950"/>
          <a:stretch/>
        </p:blipFill>
        <p:spPr>
          <a:xfrm>
            <a:off x="5675974" y="754097"/>
            <a:ext cx="2356691" cy="487394"/>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2048"/>
          <a:stretch/>
        </p:blipFill>
        <p:spPr>
          <a:xfrm>
            <a:off x="5874847" y="1514547"/>
            <a:ext cx="1958944" cy="2362972"/>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b="2224"/>
          <a:stretch/>
        </p:blipFill>
        <p:spPr>
          <a:xfrm>
            <a:off x="6141129" y="4085863"/>
            <a:ext cx="1792267" cy="2500132"/>
          </a:xfrm>
          <a:prstGeom prst="rect">
            <a:avLst/>
          </a:prstGeom>
        </p:spPr>
      </p:pic>
    </p:spTree>
    <p:extLst>
      <p:ext uri="{BB962C8B-B14F-4D97-AF65-F5344CB8AC3E}">
        <p14:creationId xmlns:p14="http://schemas.microsoft.com/office/powerpoint/2010/main" val="39669755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en-US" altLang="en-US" dirty="0">
                <a:solidFill>
                  <a:srgbClr val="ED6B06"/>
                </a:solidFill>
              </a:rPr>
              <a:t>Hydrogen Bonding</a:t>
            </a:r>
          </a:p>
        </p:txBody>
      </p:sp>
      <p:sp>
        <p:nvSpPr>
          <p:cNvPr id="4099" name="Content Placeholder 2"/>
          <p:cNvSpPr>
            <a:spLocks noGrp="1"/>
          </p:cNvSpPr>
          <p:nvPr>
            <p:ph sz="half" idx="1"/>
          </p:nvPr>
        </p:nvSpPr>
        <p:spPr>
          <a:xfrm>
            <a:off x="342898" y="959377"/>
            <a:ext cx="8199218" cy="5336846"/>
          </a:xfrm>
        </p:spPr>
        <p:txBody>
          <a:bodyPr/>
          <a:lstStyle/>
          <a:p>
            <a:pPr eaLnBrk="1" hangingPunct="1"/>
            <a:r>
              <a:rPr lang="en-US" sz="2400" dirty="0"/>
              <a:t>Polar molecules containing hydrogen atoms bonded directly to fluorine, oxygen, or nitrogen exhibit an additional intermolecular force called a </a:t>
            </a:r>
            <a:r>
              <a:rPr lang="en-US" sz="2400" b="1" dirty="0"/>
              <a:t>hydrogen bond.</a:t>
            </a:r>
            <a:r>
              <a:rPr lang="en-US" sz="2400" dirty="0"/>
              <a:t> </a:t>
            </a:r>
          </a:p>
          <a:p>
            <a:pPr eaLnBrk="1" hangingPunct="1"/>
            <a:r>
              <a:rPr lang="en-US" sz="2400" dirty="0"/>
              <a:t>HF, NH</a:t>
            </a:r>
            <a:r>
              <a:rPr lang="en-US" sz="2400" baseline="-25000" dirty="0"/>
              <a:t>3</a:t>
            </a:r>
            <a:r>
              <a:rPr lang="en-US" sz="2400" dirty="0"/>
              <a:t>, and H</a:t>
            </a:r>
            <a:r>
              <a:rPr lang="en-US" sz="2400" baseline="-25000" dirty="0"/>
              <a:t>2</a:t>
            </a:r>
            <a:r>
              <a:rPr lang="en-US" sz="2400" dirty="0"/>
              <a:t>O all undergo hydrogen bonding. </a:t>
            </a:r>
          </a:p>
          <a:p>
            <a:pPr eaLnBrk="1" hangingPunct="1"/>
            <a:r>
              <a:rPr lang="en-US" sz="2400" dirty="0"/>
              <a:t>A hydrogen bond is a sort of </a:t>
            </a:r>
            <a:r>
              <a:rPr lang="en-US" sz="2400" i="1" dirty="0"/>
              <a:t>super</a:t>
            </a:r>
            <a:r>
              <a:rPr lang="en-US" sz="2400" dirty="0"/>
              <a:t> dipole–dipole force. </a:t>
            </a:r>
          </a:p>
          <a:p>
            <a:pPr eaLnBrk="1" hangingPunct="1">
              <a:buFont typeface="Arial" charset="0"/>
              <a:buNone/>
            </a:pPr>
            <a:r>
              <a:rPr lang="en-US" sz="2400" dirty="0"/>
              <a:t>	Factors:</a:t>
            </a:r>
          </a:p>
          <a:p>
            <a:pPr eaLnBrk="1" hangingPunct="1"/>
            <a:r>
              <a:rPr lang="en-US" sz="2400" dirty="0"/>
              <a:t>A large electronegativity difference between hydrogen and these electronegative elements (F, O, N)</a:t>
            </a:r>
          </a:p>
          <a:p>
            <a:pPr eaLnBrk="1" hangingPunct="1"/>
            <a:r>
              <a:rPr lang="en-US" sz="2400" dirty="0"/>
              <a:t>Small size of these atoms allows </a:t>
            </a:r>
            <a:r>
              <a:rPr lang="en-US" sz="2400" b="1" i="1" dirty="0"/>
              <a:t>neighboring</a:t>
            </a:r>
            <a:r>
              <a:rPr lang="en-US" sz="2400" dirty="0"/>
              <a:t> molecules to get very close to each other.</a:t>
            </a:r>
          </a:p>
          <a:p>
            <a:pPr eaLnBrk="1" hangingPunct="1"/>
            <a:r>
              <a:rPr lang="en-US" sz="2400" dirty="0"/>
              <a:t>Result: A strong attraction between the hydrogen in each of these molecules and the F, O, or N on </a:t>
            </a:r>
            <a:r>
              <a:rPr lang="en-US" sz="2400" b="1" i="1" dirty="0"/>
              <a:t>neighboring</a:t>
            </a:r>
            <a:r>
              <a:rPr lang="en-US" sz="2400" dirty="0"/>
              <a:t> molecules.</a:t>
            </a:r>
          </a:p>
        </p:txBody>
      </p:sp>
    </p:spTree>
    <p:extLst>
      <p:ext uri="{BB962C8B-B14F-4D97-AF65-F5344CB8AC3E}">
        <p14:creationId xmlns:p14="http://schemas.microsoft.com/office/powerpoint/2010/main" val="5887848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569660"/>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en-US" altLang="en-US" dirty="0">
                <a:solidFill>
                  <a:srgbClr val="ED6B06"/>
                </a:solidFill>
              </a:rPr>
              <a:t>The Intermolecular Attraction of a Hydrogen Atom to an Electronegative Atom is Called a Hydrogen Bond</a:t>
            </a:r>
          </a:p>
        </p:txBody>
      </p:sp>
      <p:sp>
        <p:nvSpPr>
          <p:cNvPr id="4099" name="Content Placeholder 2"/>
          <p:cNvSpPr>
            <a:spLocks noGrp="1"/>
          </p:cNvSpPr>
          <p:nvPr>
            <p:ph sz="half" idx="1"/>
          </p:nvPr>
        </p:nvSpPr>
        <p:spPr>
          <a:xfrm>
            <a:off x="342897" y="1781175"/>
            <a:ext cx="8428123" cy="954107"/>
          </a:xfrm>
        </p:spPr>
        <p:txBody>
          <a:bodyPr/>
          <a:lstStyle/>
          <a:p>
            <a:pPr eaLnBrk="1" hangingPunct="1">
              <a:buFont typeface="Arial" pitchFamily="34" charset="0"/>
              <a:buChar char="•"/>
            </a:pPr>
            <a:r>
              <a:rPr lang="en-US" dirty="0"/>
              <a:t>In HF, the hydrogen on each molecule is strongly attracted to the fluorine </a:t>
            </a:r>
            <a:r>
              <a:rPr lang="en-US" i="1" dirty="0"/>
              <a:t>on its neighbor.</a:t>
            </a:r>
            <a:endParaRPr lang="en-US" b="1"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2576"/>
          <a:stretch/>
        </p:blipFill>
        <p:spPr>
          <a:xfrm>
            <a:off x="2268637" y="2880360"/>
            <a:ext cx="4606725" cy="3538044"/>
          </a:xfrm>
          <a:prstGeom prst="rect">
            <a:avLst/>
          </a:prstGeom>
        </p:spPr>
      </p:pic>
    </p:spTree>
    <p:extLst>
      <p:ext uri="{BB962C8B-B14F-4D97-AF65-F5344CB8AC3E}">
        <p14:creationId xmlns:p14="http://schemas.microsoft.com/office/powerpoint/2010/main" val="34934151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en-US" altLang="en-US" dirty="0">
                <a:solidFill>
                  <a:srgbClr val="ED6B06"/>
                </a:solidFill>
              </a:rPr>
              <a:t>Hydrogen Bonding in Methanol</a:t>
            </a:r>
          </a:p>
        </p:txBody>
      </p:sp>
      <p:sp>
        <p:nvSpPr>
          <p:cNvPr id="4099" name="Content Placeholder 2"/>
          <p:cNvSpPr>
            <a:spLocks noGrp="1"/>
          </p:cNvSpPr>
          <p:nvPr>
            <p:ph sz="half" idx="1"/>
          </p:nvPr>
        </p:nvSpPr>
        <p:spPr>
          <a:xfrm>
            <a:off x="342898" y="955794"/>
            <a:ext cx="3349426" cy="4967514"/>
          </a:xfrm>
        </p:spPr>
        <p:txBody>
          <a:bodyPr/>
          <a:lstStyle/>
          <a:p>
            <a:pPr eaLnBrk="1" hangingPunct="1"/>
            <a:r>
              <a:rPr lang="en-US" sz="2400" dirty="0"/>
              <a:t>Since methanol contains </a:t>
            </a:r>
            <a:r>
              <a:rPr lang="en-US" sz="2400" b="1" i="1" dirty="0"/>
              <a:t>hydrogen</a:t>
            </a:r>
            <a:r>
              <a:rPr lang="en-US" sz="2400" dirty="0"/>
              <a:t> atoms </a:t>
            </a:r>
            <a:r>
              <a:rPr lang="en-US" sz="2400" b="1" i="1" dirty="0"/>
              <a:t>directly bonded to oxygen,</a:t>
            </a:r>
            <a:r>
              <a:rPr lang="en-US" sz="2400" dirty="0"/>
              <a:t> methanol molecules form hydrogen bonds to one another.</a:t>
            </a:r>
          </a:p>
          <a:p>
            <a:pPr eaLnBrk="1" hangingPunct="1"/>
            <a:r>
              <a:rPr lang="en-US" sz="2400" dirty="0"/>
              <a:t>The hydrogen atom on each methanol molecule is attracted to the oxygen atom </a:t>
            </a:r>
            <a:r>
              <a:rPr lang="en-US" sz="2400" b="1" i="1" dirty="0"/>
              <a:t>of its neighbor.</a:t>
            </a:r>
            <a:endParaRPr lang="en-US" sz="2400"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2481"/>
          <a:stretch/>
        </p:blipFill>
        <p:spPr>
          <a:xfrm>
            <a:off x="3970116" y="1562354"/>
            <a:ext cx="5083991" cy="3335921"/>
          </a:xfrm>
          <a:prstGeom prst="rect">
            <a:avLst/>
          </a:prstGeom>
        </p:spPr>
      </p:pic>
    </p:spTree>
    <p:extLst>
      <p:ext uri="{BB962C8B-B14F-4D97-AF65-F5344CB8AC3E}">
        <p14:creationId xmlns:p14="http://schemas.microsoft.com/office/powerpoint/2010/main" val="7689091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569660"/>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en-US" altLang="en-US" dirty="0">
                <a:solidFill>
                  <a:srgbClr val="ED6B06"/>
                </a:solidFill>
              </a:rPr>
              <a:t>Effect of Hydrogen Bonding on Melting and Boiling Points for Two Compounds of Similar Molar Mass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3581"/>
          <a:stretch/>
        </p:blipFill>
        <p:spPr>
          <a:xfrm>
            <a:off x="304800" y="2022213"/>
            <a:ext cx="8534400" cy="3985048"/>
          </a:xfrm>
          <a:prstGeom prst="rect">
            <a:avLst/>
          </a:prstGeom>
        </p:spPr>
      </p:pic>
    </p:spTree>
    <p:extLst>
      <p:ext uri="{BB962C8B-B14F-4D97-AF65-F5344CB8AC3E}">
        <p14:creationId xmlns:p14="http://schemas.microsoft.com/office/powerpoint/2010/main" val="36438478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en-US" altLang="en-US" dirty="0">
                <a:solidFill>
                  <a:srgbClr val="ED6B06"/>
                </a:solidFill>
              </a:rPr>
              <a:t>Hydrogen Bonding in Water</a:t>
            </a:r>
          </a:p>
        </p:txBody>
      </p:sp>
      <p:sp>
        <p:nvSpPr>
          <p:cNvPr id="4099" name="Content Placeholder 2"/>
          <p:cNvSpPr>
            <a:spLocks noGrp="1"/>
          </p:cNvSpPr>
          <p:nvPr>
            <p:ph sz="half" idx="1"/>
          </p:nvPr>
        </p:nvSpPr>
        <p:spPr>
          <a:xfrm>
            <a:off x="342898" y="909494"/>
            <a:ext cx="3696668" cy="5349157"/>
          </a:xfrm>
        </p:spPr>
        <p:txBody>
          <a:bodyPr/>
          <a:lstStyle/>
          <a:p>
            <a:pPr eaLnBrk="1" hangingPunct="1">
              <a:buFont typeface="Arial" pitchFamily="34" charset="0"/>
              <a:buChar char="•"/>
            </a:pPr>
            <a:r>
              <a:rPr lang="en-US" dirty="0"/>
              <a:t>Water molecules form strong hydrogen bonds with one another.</a:t>
            </a:r>
          </a:p>
          <a:p>
            <a:pPr eaLnBrk="1" hangingPunct="1">
              <a:buFont typeface="Arial" pitchFamily="34" charset="0"/>
              <a:buChar char="•"/>
            </a:pPr>
            <a:r>
              <a:rPr lang="en-US" dirty="0"/>
              <a:t>The boiling point of water (100 </a:t>
            </a:r>
            <a:r>
              <a:rPr lang="en-US" dirty="0">
                <a:ea typeface="Calibri"/>
              </a:rPr>
              <a:t>°</a:t>
            </a:r>
            <a:r>
              <a:rPr lang="en-US" dirty="0"/>
              <a:t>C) is remarkably high for a molecule with such a low molar mass (18.02 g/</a:t>
            </a:r>
            <a:r>
              <a:rPr lang="en-US" dirty="0" err="1"/>
              <a:t>mol</a:t>
            </a:r>
            <a:r>
              <a:rPr lang="en-US" dirty="0"/>
              <a:t>). </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2311"/>
          <a:stretch/>
        </p:blipFill>
        <p:spPr>
          <a:xfrm>
            <a:off x="4039566" y="1323975"/>
            <a:ext cx="4984831" cy="3749599"/>
          </a:xfrm>
          <a:prstGeom prst="rect">
            <a:avLst/>
          </a:prstGeom>
        </p:spPr>
      </p:pic>
    </p:spTree>
    <p:extLst>
      <p:ext uri="{BB962C8B-B14F-4D97-AF65-F5344CB8AC3E}">
        <p14:creationId xmlns:p14="http://schemas.microsoft.com/office/powerpoint/2010/main" val="29682731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en-US" altLang="en-US" dirty="0">
                <a:solidFill>
                  <a:srgbClr val="ED6B06"/>
                </a:solidFill>
              </a:rPr>
              <a:t>Ion–Dipole Forces</a:t>
            </a:r>
          </a:p>
        </p:txBody>
      </p:sp>
      <p:sp>
        <p:nvSpPr>
          <p:cNvPr id="4099" name="Content Placeholder 2"/>
          <p:cNvSpPr>
            <a:spLocks noGrp="1"/>
          </p:cNvSpPr>
          <p:nvPr>
            <p:ph sz="half" idx="1"/>
          </p:nvPr>
        </p:nvSpPr>
        <p:spPr>
          <a:xfrm>
            <a:off x="342897" y="961566"/>
            <a:ext cx="8453862" cy="1200329"/>
          </a:xfrm>
        </p:spPr>
        <p:txBody>
          <a:bodyPr/>
          <a:lstStyle/>
          <a:p>
            <a:pPr eaLnBrk="1" hangingPunct="1">
              <a:buFont typeface="Arial" pitchFamily="34" charset="0"/>
              <a:buChar char="•"/>
            </a:pPr>
            <a:r>
              <a:rPr lang="en-US" sz="2400" dirty="0"/>
              <a:t>Ion–dipole forces exist between Na</a:t>
            </a:r>
            <a:r>
              <a:rPr lang="en-US" sz="2400" baseline="30000" dirty="0"/>
              <a:t>+</a:t>
            </a:r>
            <a:r>
              <a:rPr lang="en-US" sz="2400" dirty="0"/>
              <a:t> and the negative ends of H</a:t>
            </a:r>
            <a:r>
              <a:rPr lang="en-US" sz="2400" baseline="-25000" dirty="0"/>
              <a:t>2</a:t>
            </a:r>
            <a:r>
              <a:rPr lang="en-US" sz="2400" dirty="0"/>
              <a:t>O molecules and between </a:t>
            </a:r>
            <a:r>
              <a:rPr lang="en-US" sz="2400" dirty="0" err="1"/>
              <a:t>Cl</a:t>
            </a:r>
            <a:r>
              <a:rPr lang="en-US" sz="2400" baseline="30000" dirty="0"/>
              <a:t>–</a:t>
            </a:r>
            <a:r>
              <a:rPr lang="en-US" sz="2400" dirty="0"/>
              <a:t> and the positive ends of H</a:t>
            </a:r>
            <a:r>
              <a:rPr lang="en-US" sz="2400" baseline="-25000" dirty="0"/>
              <a:t>2</a:t>
            </a:r>
            <a:r>
              <a:rPr lang="en-US" sz="2400" dirty="0"/>
              <a:t>O molecules.</a:t>
            </a:r>
            <a:endParaRPr lang="en-US" sz="2400" b="1"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2400"/>
          <a:stretch/>
        </p:blipFill>
        <p:spPr>
          <a:xfrm>
            <a:off x="1921474" y="2336350"/>
            <a:ext cx="5301051" cy="4145211"/>
          </a:xfrm>
          <a:prstGeom prst="rect">
            <a:avLst/>
          </a:prstGeom>
        </p:spPr>
      </p:pic>
    </p:spTree>
    <p:extLst>
      <p:ext uri="{BB962C8B-B14F-4D97-AF65-F5344CB8AC3E}">
        <p14:creationId xmlns:p14="http://schemas.microsoft.com/office/powerpoint/2010/main" val="25126375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en-US" altLang="en-US" dirty="0">
                <a:solidFill>
                  <a:srgbClr val="ED6B06"/>
                </a:solidFill>
              </a:rPr>
              <a:t>Table 12.5 Types of Intermolecular Forces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2635"/>
          <a:stretch/>
        </p:blipFill>
        <p:spPr>
          <a:xfrm>
            <a:off x="304800" y="922734"/>
            <a:ext cx="8534400" cy="5466492"/>
          </a:xfrm>
          <a:prstGeom prst="rect">
            <a:avLst/>
          </a:prstGeom>
        </p:spPr>
      </p:pic>
    </p:spTree>
    <p:extLst>
      <p:ext uri="{BB962C8B-B14F-4D97-AF65-F5344CB8AC3E}">
        <p14:creationId xmlns:p14="http://schemas.microsoft.com/office/powerpoint/2010/main" val="27046769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077218"/>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en-US" altLang="en-US" dirty="0">
                <a:solidFill>
                  <a:srgbClr val="ED6B06"/>
                </a:solidFill>
              </a:rPr>
              <a:t>Chemistry and Health:</a:t>
            </a:r>
            <a:br>
              <a:rPr lang="en-US" altLang="en-US" dirty="0">
                <a:solidFill>
                  <a:srgbClr val="ED6B06"/>
                </a:solidFill>
              </a:rPr>
            </a:br>
            <a:r>
              <a:rPr lang="en-US" altLang="en-US" dirty="0">
                <a:solidFill>
                  <a:srgbClr val="ED6B06"/>
                </a:solidFill>
              </a:rPr>
              <a:t>Hydrogen Bonding in DNA</a:t>
            </a:r>
          </a:p>
        </p:txBody>
      </p:sp>
      <p:sp>
        <p:nvSpPr>
          <p:cNvPr id="4099" name="Content Placeholder 2"/>
          <p:cNvSpPr>
            <a:spLocks noGrp="1"/>
          </p:cNvSpPr>
          <p:nvPr>
            <p:ph sz="half" idx="1"/>
          </p:nvPr>
        </p:nvSpPr>
        <p:spPr>
          <a:xfrm>
            <a:off x="342897" y="1421652"/>
            <a:ext cx="8644692" cy="4450449"/>
          </a:xfrm>
        </p:spPr>
        <p:txBody>
          <a:bodyPr/>
          <a:lstStyle/>
          <a:p>
            <a:pPr eaLnBrk="1" hangingPunct="1"/>
            <a:r>
              <a:rPr lang="en-US" sz="2400" dirty="0"/>
              <a:t>A DNA molecule is composed of thousands of repeating units called </a:t>
            </a:r>
            <a:r>
              <a:rPr lang="en-US" sz="2400" i="1" dirty="0"/>
              <a:t>nucleotides</a:t>
            </a:r>
            <a:r>
              <a:rPr lang="en-US" sz="2400" dirty="0"/>
              <a:t>. </a:t>
            </a:r>
          </a:p>
          <a:p>
            <a:pPr eaLnBrk="1" hangingPunct="1"/>
            <a:r>
              <a:rPr lang="en-US" sz="2400" dirty="0"/>
              <a:t>Each nucleotide contains a base: adenine, thymine, cytosine, or guanine (abbreviated A, T, C, and G). </a:t>
            </a:r>
          </a:p>
          <a:p>
            <a:pPr eaLnBrk="1" hangingPunct="1"/>
            <a:r>
              <a:rPr lang="en-US" sz="2400" dirty="0"/>
              <a:t>The order of these bases along DNA encodes the instructions that specify how proteins are made in each cell of the body. </a:t>
            </a:r>
          </a:p>
          <a:p>
            <a:pPr eaLnBrk="1" hangingPunct="1"/>
            <a:r>
              <a:rPr lang="en-US" sz="2400" dirty="0"/>
              <a:t>DNA consists of two complementary strands wrapped around each other in the now-famous double helix. </a:t>
            </a:r>
          </a:p>
          <a:p>
            <a:pPr eaLnBrk="1" hangingPunct="1"/>
            <a:r>
              <a:rPr lang="en-US" sz="2400" dirty="0"/>
              <a:t>Each strand is held to the other by </a:t>
            </a:r>
            <a:r>
              <a:rPr lang="en-US" sz="2400" b="1" i="1" dirty="0"/>
              <a:t>hydrogen bonds</a:t>
            </a:r>
            <a:r>
              <a:rPr lang="en-US" sz="2400" dirty="0"/>
              <a:t> that occur between the bases on each strand. </a:t>
            </a:r>
          </a:p>
        </p:txBody>
      </p:sp>
    </p:spTree>
    <p:extLst>
      <p:ext uri="{BB962C8B-B14F-4D97-AF65-F5344CB8AC3E}">
        <p14:creationId xmlns:p14="http://schemas.microsoft.com/office/powerpoint/2010/main" val="2258990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Properties of Gases Recall from Chapter 11</a:t>
            </a:r>
          </a:p>
        </p:txBody>
      </p:sp>
      <p:sp>
        <p:nvSpPr>
          <p:cNvPr id="4099" name="Content Placeholder 2"/>
          <p:cNvSpPr>
            <a:spLocks noGrp="1"/>
          </p:cNvSpPr>
          <p:nvPr>
            <p:ph sz="half" idx="1"/>
          </p:nvPr>
        </p:nvSpPr>
        <p:spPr>
          <a:xfrm>
            <a:off x="342899" y="872549"/>
            <a:ext cx="8407562" cy="4918269"/>
          </a:xfrm>
        </p:spPr>
        <p:txBody>
          <a:bodyPr/>
          <a:lstStyle/>
          <a:p>
            <a:pPr eaLnBrk="1" hangingPunct="1">
              <a:buFont typeface="Arial" charset="0"/>
              <a:buNone/>
            </a:pPr>
            <a:r>
              <a:rPr lang="en-US" sz="3200" dirty="0"/>
              <a:t>•	Gases have low densities in comparison to liquids and solids.</a:t>
            </a:r>
            <a:endParaRPr lang="en-US" sz="3200" b="1" dirty="0"/>
          </a:p>
          <a:p>
            <a:pPr eaLnBrk="1" hangingPunct="1">
              <a:buFont typeface="Arial" charset="0"/>
              <a:buNone/>
            </a:pPr>
            <a:r>
              <a:rPr lang="en-US" sz="3200" dirty="0"/>
              <a:t>•	Gases have indefinite shape; they assume the shape of their container.</a:t>
            </a:r>
            <a:endParaRPr lang="en-US" sz="3200" b="1" dirty="0"/>
          </a:p>
          <a:p>
            <a:pPr eaLnBrk="1" hangingPunct="1">
              <a:buFont typeface="Arial" charset="0"/>
              <a:buNone/>
            </a:pPr>
            <a:r>
              <a:rPr lang="en-US" sz="3200" dirty="0"/>
              <a:t>•	Gases have indefinite volume; they are easily compressed. </a:t>
            </a:r>
          </a:p>
          <a:p>
            <a:pPr eaLnBrk="1" hangingPunct="1">
              <a:buFont typeface="Arial" charset="0"/>
              <a:buNone/>
            </a:pPr>
            <a:r>
              <a:rPr lang="en-US" sz="3200" dirty="0"/>
              <a:t>•	Gases have weak intermolecular forces relative to thermal energy.</a:t>
            </a:r>
          </a:p>
          <a:p>
            <a:pPr eaLnBrk="1" hangingPunct="1">
              <a:buFont typeface="Arial" charset="0"/>
              <a:buNone/>
            </a:pPr>
            <a:r>
              <a:rPr lang="en-US" sz="3200" dirty="0"/>
              <a:t>•	Example: carbon dioxide gas (CO</a:t>
            </a:r>
            <a:r>
              <a:rPr lang="en-US" sz="3200" baseline="-25000" dirty="0"/>
              <a:t>2</a:t>
            </a:r>
            <a:r>
              <a:rPr lang="en-US" sz="3200" dirty="0"/>
              <a:t>)</a:t>
            </a:r>
          </a:p>
        </p:txBody>
      </p:sp>
    </p:spTree>
    <p:extLst>
      <p:ext uri="{BB962C8B-B14F-4D97-AF65-F5344CB8AC3E}">
        <p14:creationId xmlns:p14="http://schemas.microsoft.com/office/powerpoint/2010/main" val="40924330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077218"/>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en-US" altLang="en-US" dirty="0">
                <a:solidFill>
                  <a:srgbClr val="ED6B06"/>
                </a:solidFill>
              </a:rPr>
              <a:t>Chemistry and Health:</a:t>
            </a:r>
            <a:br>
              <a:rPr lang="en-US" altLang="en-US" dirty="0">
                <a:solidFill>
                  <a:srgbClr val="ED6B06"/>
                </a:solidFill>
              </a:rPr>
            </a:br>
            <a:r>
              <a:rPr lang="en-US" altLang="en-US" dirty="0">
                <a:solidFill>
                  <a:srgbClr val="ED6B06"/>
                </a:solidFill>
              </a:rPr>
              <a:t>Hydrogen Bonding in DNA</a:t>
            </a:r>
          </a:p>
        </p:txBody>
      </p:sp>
      <p:sp>
        <p:nvSpPr>
          <p:cNvPr id="4099" name="Content Placeholder 2"/>
          <p:cNvSpPr>
            <a:spLocks noGrp="1"/>
          </p:cNvSpPr>
          <p:nvPr>
            <p:ph sz="half" idx="1"/>
          </p:nvPr>
        </p:nvSpPr>
        <p:spPr>
          <a:xfrm>
            <a:off x="342897" y="1421652"/>
            <a:ext cx="8644692" cy="2529923"/>
          </a:xfrm>
        </p:spPr>
        <p:txBody>
          <a:bodyPr/>
          <a:lstStyle/>
          <a:p>
            <a:pPr eaLnBrk="1" hangingPunct="1"/>
            <a:r>
              <a:rPr lang="en-US" sz="2400" dirty="0"/>
              <a:t>DNA replicates because each base (A, T, C, and G) has a complementary partner with which it hydrogen-bonds.</a:t>
            </a:r>
          </a:p>
          <a:p>
            <a:pPr eaLnBrk="1" hangingPunct="1"/>
            <a:r>
              <a:rPr lang="en-US" sz="2400" dirty="0"/>
              <a:t>Adenine (A) hydrogen-bonds with thymine (T).</a:t>
            </a:r>
          </a:p>
          <a:p>
            <a:pPr eaLnBrk="1" hangingPunct="1"/>
            <a:r>
              <a:rPr lang="en-US" sz="2400" dirty="0"/>
              <a:t>Cytosine (C) hydrogen-bonds with guanine (G).</a:t>
            </a:r>
          </a:p>
          <a:p>
            <a:pPr eaLnBrk="1" hangingPunct="1"/>
            <a:r>
              <a:rPr lang="en-US" sz="2400" dirty="0"/>
              <a:t>The </a:t>
            </a:r>
            <a:r>
              <a:rPr lang="en-US" sz="2400" b="1" i="1" dirty="0"/>
              <a:t>hydrogen bonds</a:t>
            </a:r>
            <a:r>
              <a:rPr lang="en-US" sz="2400" dirty="0"/>
              <a:t> are so specific that each base will pair only with its complementary partner.</a:t>
            </a:r>
          </a:p>
        </p:txBody>
      </p:sp>
    </p:spTree>
    <p:extLst>
      <p:ext uri="{BB962C8B-B14F-4D97-AF65-F5344CB8AC3E}">
        <p14:creationId xmlns:p14="http://schemas.microsoft.com/office/powerpoint/2010/main" val="22204775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077218"/>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en-US" altLang="en-US" dirty="0">
                <a:solidFill>
                  <a:srgbClr val="ED6B06"/>
                </a:solidFill>
              </a:rPr>
              <a:t>Chemistry and Health:</a:t>
            </a:r>
            <a:br>
              <a:rPr lang="en-US" altLang="en-US" dirty="0">
                <a:solidFill>
                  <a:srgbClr val="ED6B06"/>
                </a:solidFill>
              </a:rPr>
            </a:br>
            <a:r>
              <a:rPr lang="en-US" altLang="en-US" dirty="0">
                <a:solidFill>
                  <a:srgbClr val="ED6B06"/>
                </a:solidFill>
              </a:rPr>
              <a:t>Hydrogen Bonding in DNA</a:t>
            </a:r>
          </a:p>
        </p:txBody>
      </p:sp>
      <p:sp>
        <p:nvSpPr>
          <p:cNvPr id="4099" name="Content Placeholder 2"/>
          <p:cNvSpPr>
            <a:spLocks noGrp="1"/>
          </p:cNvSpPr>
          <p:nvPr>
            <p:ph sz="half" idx="1"/>
          </p:nvPr>
        </p:nvSpPr>
        <p:spPr>
          <a:xfrm>
            <a:off x="342897" y="1421652"/>
            <a:ext cx="8644692" cy="2456057"/>
          </a:xfrm>
        </p:spPr>
        <p:txBody>
          <a:bodyPr/>
          <a:lstStyle/>
          <a:p>
            <a:pPr eaLnBrk="1" hangingPunct="1"/>
            <a:r>
              <a:rPr lang="en-US" sz="2400" dirty="0"/>
              <a:t>When a cell is going to divide, the DNA unzips across the hydrogen bonds that run along its length.</a:t>
            </a:r>
          </a:p>
          <a:p>
            <a:pPr eaLnBrk="1" hangingPunct="1"/>
            <a:r>
              <a:rPr lang="en-US" sz="2400" dirty="0"/>
              <a:t>New bases, complementary to the bases in each half, add along each of the halves, forming </a:t>
            </a:r>
            <a:r>
              <a:rPr lang="en-US" sz="2400" b="1" i="1" dirty="0"/>
              <a:t>hydrogen bonds</a:t>
            </a:r>
            <a:r>
              <a:rPr lang="en-US" sz="2400" dirty="0"/>
              <a:t> with their complement.</a:t>
            </a:r>
          </a:p>
          <a:p>
            <a:pPr eaLnBrk="1" hangingPunct="1"/>
            <a:r>
              <a:rPr lang="en-US" sz="2400" dirty="0"/>
              <a:t>The result is two identical copies of the original DNA.</a:t>
            </a:r>
          </a:p>
        </p:txBody>
      </p:sp>
    </p:spTree>
    <p:extLst>
      <p:ext uri="{BB962C8B-B14F-4D97-AF65-F5344CB8AC3E}">
        <p14:creationId xmlns:p14="http://schemas.microsoft.com/office/powerpoint/2010/main" val="28268217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en-US" altLang="en-US" dirty="0">
                <a:solidFill>
                  <a:srgbClr val="ED6B06"/>
                </a:solidFill>
              </a:rPr>
              <a:t>Structure of DNA Nucleotides</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3972"/>
          <a:stretch/>
        </p:blipFill>
        <p:spPr>
          <a:xfrm>
            <a:off x="304800" y="1520952"/>
            <a:ext cx="8534400" cy="3664506"/>
          </a:xfrm>
          <a:prstGeom prst="rect">
            <a:avLst/>
          </a:prstGeom>
        </p:spPr>
      </p:pic>
    </p:spTree>
    <p:extLst>
      <p:ext uri="{BB962C8B-B14F-4D97-AF65-F5344CB8AC3E}">
        <p14:creationId xmlns:p14="http://schemas.microsoft.com/office/powerpoint/2010/main" val="35175224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en-US" altLang="en-US" dirty="0">
                <a:solidFill>
                  <a:srgbClr val="ED6B06"/>
                </a:solidFill>
              </a:rPr>
              <a:t>Hydrogen Bonding in DNA</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2224"/>
          <a:stretch/>
        </p:blipFill>
        <p:spPr>
          <a:xfrm>
            <a:off x="1286117" y="611720"/>
            <a:ext cx="6571765" cy="5861199"/>
          </a:xfrm>
          <a:prstGeom prst="rect">
            <a:avLst/>
          </a:prstGeom>
        </p:spPr>
      </p:pic>
    </p:spTree>
    <p:extLst>
      <p:ext uri="{BB962C8B-B14F-4D97-AF65-F5344CB8AC3E}">
        <p14:creationId xmlns:p14="http://schemas.microsoft.com/office/powerpoint/2010/main" val="29825903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077218"/>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en-US" altLang="en-US" dirty="0">
                <a:solidFill>
                  <a:srgbClr val="ED6B06"/>
                </a:solidFill>
              </a:rPr>
              <a:t>Types of Crystalline Solids: Molecular, Ionic, and Atomic</a:t>
            </a:r>
          </a:p>
        </p:txBody>
      </p:sp>
      <p:sp>
        <p:nvSpPr>
          <p:cNvPr id="6" name="Content Placeholder 2"/>
          <p:cNvSpPr>
            <a:spLocks noGrp="1"/>
          </p:cNvSpPr>
          <p:nvPr>
            <p:ph sz="half" idx="1"/>
          </p:nvPr>
        </p:nvSpPr>
        <p:spPr>
          <a:xfrm>
            <a:off x="342896" y="1335550"/>
            <a:ext cx="8523312" cy="3637919"/>
          </a:xfrm>
        </p:spPr>
        <p:txBody>
          <a:bodyPr/>
          <a:lstStyle/>
          <a:p>
            <a:pPr eaLnBrk="1" hangingPunct="1"/>
            <a:r>
              <a:rPr lang="en-US" sz="3200" dirty="0"/>
              <a:t>Solids may be crystalline (a well-ordered array of atoms or molecules) or amorphous (having no long-range order). </a:t>
            </a:r>
          </a:p>
          <a:p>
            <a:pPr eaLnBrk="1" hangingPunct="1"/>
            <a:r>
              <a:rPr lang="en-US" sz="3200" dirty="0"/>
              <a:t>Crystalline solids can be divided into three categories—molecular, ionic, and atomic—based on the individual units that compose the solid. </a:t>
            </a:r>
          </a:p>
        </p:txBody>
      </p:sp>
    </p:spTree>
    <p:extLst>
      <p:ext uri="{BB962C8B-B14F-4D97-AF65-F5344CB8AC3E}">
        <p14:creationId xmlns:p14="http://schemas.microsoft.com/office/powerpoint/2010/main" val="35467791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en-US" altLang="en-US" dirty="0">
                <a:solidFill>
                  <a:srgbClr val="ED6B06"/>
                </a:solidFill>
              </a:rPr>
              <a:t>Types of Crystalline Solids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2224"/>
          <a:stretch/>
        </p:blipFill>
        <p:spPr>
          <a:xfrm>
            <a:off x="1211368" y="658019"/>
            <a:ext cx="6721264" cy="5779745"/>
          </a:xfrm>
          <a:prstGeom prst="rect">
            <a:avLst/>
          </a:prstGeom>
        </p:spPr>
      </p:pic>
    </p:spTree>
    <p:extLst>
      <p:ext uri="{BB962C8B-B14F-4D97-AF65-F5344CB8AC3E}">
        <p14:creationId xmlns:p14="http://schemas.microsoft.com/office/powerpoint/2010/main" val="7946096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en-US" altLang="en-US" dirty="0">
                <a:solidFill>
                  <a:srgbClr val="ED6B06"/>
                </a:solidFill>
              </a:rPr>
              <a:t>Molecular Solids</a:t>
            </a:r>
            <a:endParaRPr lang="en-US" altLang="en-US" dirty="0">
              <a:solidFill>
                <a:schemeClr val="tx1"/>
              </a:solidFill>
            </a:endParaRPr>
          </a:p>
        </p:txBody>
      </p:sp>
      <p:sp>
        <p:nvSpPr>
          <p:cNvPr id="6" name="Content Placeholder 2"/>
          <p:cNvSpPr>
            <a:spLocks noGrp="1"/>
          </p:cNvSpPr>
          <p:nvPr>
            <p:ph sz="half" idx="1"/>
          </p:nvPr>
        </p:nvSpPr>
        <p:spPr>
          <a:xfrm>
            <a:off x="342897" y="913075"/>
            <a:ext cx="8477012" cy="5693866"/>
          </a:xfrm>
        </p:spPr>
        <p:txBody>
          <a:bodyPr/>
          <a:lstStyle/>
          <a:p>
            <a:pPr eaLnBrk="1" hangingPunct="1"/>
            <a:r>
              <a:rPr lang="en-US" b="1" dirty="0"/>
              <a:t>Molecular solids</a:t>
            </a:r>
            <a:r>
              <a:rPr lang="en-US" dirty="0"/>
              <a:t> are solids whose composite units are </a:t>
            </a:r>
            <a:r>
              <a:rPr lang="en-US" i="1" dirty="0"/>
              <a:t>molecules</a:t>
            </a:r>
            <a:r>
              <a:rPr lang="en-US" dirty="0"/>
              <a:t>. </a:t>
            </a:r>
          </a:p>
          <a:p>
            <a:pPr eaLnBrk="1" hangingPunct="1"/>
            <a:r>
              <a:rPr lang="en-US" dirty="0"/>
              <a:t>Ice (solid H</a:t>
            </a:r>
            <a:r>
              <a:rPr lang="en-US" baseline="-25000" dirty="0"/>
              <a:t>2</a:t>
            </a:r>
            <a:r>
              <a:rPr lang="en-US" dirty="0"/>
              <a:t>O) and dry ice (solid CO</a:t>
            </a:r>
            <a:r>
              <a:rPr lang="en-US" baseline="-25000" dirty="0"/>
              <a:t>2</a:t>
            </a:r>
            <a:r>
              <a:rPr lang="en-US" dirty="0"/>
              <a:t>) are examples of molecular solids.</a:t>
            </a:r>
          </a:p>
          <a:p>
            <a:pPr eaLnBrk="1" hangingPunct="1"/>
            <a:r>
              <a:rPr lang="en-US" dirty="0"/>
              <a:t>Molecular solids are held together by intermolecular forces—dispersion forces</a:t>
            </a:r>
            <a:r>
              <a:rPr lang="en-US"/>
              <a:t>, </a:t>
            </a:r>
            <a:br>
              <a:rPr lang="en-US"/>
            </a:br>
            <a:r>
              <a:rPr lang="en-US"/>
              <a:t>dipole</a:t>
            </a:r>
            <a:r>
              <a:rPr lang="en-US" dirty="0"/>
              <a:t>–dipole forces, and hydrogen bonding. </a:t>
            </a:r>
          </a:p>
          <a:p>
            <a:pPr eaLnBrk="1" hangingPunct="1"/>
            <a:r>
              <a:rPr lang="en-US" dirty="0"/>
              <a:t>Ice is held together by hydrogen bonds, and dry ice is held together by dispersion forces. </a:t>
            </a:r>
          </a:p>
          <a:p>
            <a:pPr eaLnBrk="1" hangingPunct="1"/>
            <a:r>
              <a:rPr lang="en-US" dirty="0"/>
              <a:t>Molecular solids as a whole tend to have low to moderately low melting points. </a:t>
            </a:r>
          </a:p>
          <a:p>
            <a:pPr eaLnBrk="1" hangingPunct="1"/>
            <a:r>
              <a:rPr lang="en-US" dirty="0"/>
              <a:t>Ice melts at 0 </a:t>
            </a:r>
            <a:r>
              <a:rPr lang="en-US" dirty="0">
                <a:ea typeface="Calibri"/>
              </a:rPr>
              <a:t>°</a:t>
            </a:r>
            <a:r>
              <a:rPr lang="en-US" dirty="0"/>
              <a:t>C and dry ice sublimes at −78 </a:t>
            </a:r>
            <a:r>
              <a:rPr lang="en-US" dirty="0">
                <a:ea typeface="Calibri"/>
              </a:rPr>
              <a:t>°</a:t>
            </a:r>
            <a:r>
              <a:rPr lang="en-US" dirty="0"/>
              <a:t>C.</a:t>
            </a:r>
          </a:p>
        </p:txBody>
      </p:sp>
    </p:spTree>
    <p:extLst>
      <p:ext uri="{BB962C8B-B14F-4D97-AF65-F5344CB8AC3E}">
        <p14:creationId xmlns:p14="http://schemas.microsoft.com/office/powerpoint/2010/main" val="31878806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en-US" altLang="en-US" dirty="0">
                <a:solidFill>
                  <a:srgbClr val="ED6B06"/>
                </a:solidFill>
              </a:rPr>
              <a:t>Ionic Solids</a:t>
            </a:r>
            <a:endParaRPr lang="en-US" altLang="en-US" dirty="0">
              <a:solidFill>
                <a:schemeClr val="tx1"/>
              </a:solidFill>
            </a:endParaRPr>
          </a:p>
        </p:txBody>
      </p:sp>
      <p:sp>
        <p:nvSpPr>
          <p:cNvPr id="6" name="Content Placeholder 2"/>
          <p:cNvSpPr>
            <a:spLocks noGrp="1"/>
          </p:cNvSpPr>
          <p:nvPr>
            <p:ph sz="half" idx="1"/>
          </p:nvPr>
        </p:nvSpPr>
        <p:spPr>
          <a:xfrm>
            <a:off x="342897" y="913075"/>
            <a:ext cx="8656724" cy="5090624"/>
          </a:xfrm>
        </p:spPr>
        <p:txBody>
          <a:bodyPr/>
          <a:lstStyle/>
          <a:p>
            <a:pPr eaLnBrk="1" hangingPunct="1"/>
            <a:r>
              <a:rPr lang="en-US" b="1" dirty="0"/>
              <a:t>Ionic solids</a:t>
            </a:r>
            <a:r>
              <a:rPr lang="en-US" dirty="0"/>
              <a:t> are solids composed of </a:t>
            </a:r>
            <a:r>
              <a:rPr lang="en-US" i="1" dirty="0"/>
              <a:t>formula units,</a:t>
            </a:r>
            <a:r>
              <a:rPr lang="en-US" dirty="0"/>
              <a:t> the smallest electrically neutral collection of </a:t>
            </a:r>
            <a:r>
              <a:rPr lang="en-US" dirty="0" err="1"/>
              <a:t>cations</a:t>
            </a:r>
            <a:r>
              <a:rPr lang="en-US" dirty="0"/>
              <a:t> and anions that compose the compound. </a:t>
            </a:r>
          </a:p>
          <a:p>
            <a:pPr eaLnBrk="1" hangingPunct="1"/>
            <a:r>
              <a:rPr lang="en-US" dirty="0"/>
              <a:t>Table salt (</a:t>
            </a:r>
            <a:r>
              <a:rPr lang="en-US" dirty="0" err="1"/>
              <a:t>NaCl</a:t>
            </a:r>
            <a:r>
              <a:rPr lang="en-US" dirty="0"/>
              <a:t>) and calcium fluoride (CaF</a:t>
            </a:r>
            <a:r>
              <a:rPr lang="en-US" baseline="-25000" dirty="0"/>
              <a:t>2</a:t>
            </a:r>
            <a:r>
              <a:rPr lang="en-US" dirty="0"/>
              <a:t>) are good examples of ionic solids. </a:t>
            </a:r>
          </a:p>
          <a:p>
            <a:pPr eaLnBrk="1" hangingPunct="1"/>
            <a:r>
              <a:rPr lang="en-US" dirty="0"/>
              <a:t>Ionic solids are held together by electrostatic attractions between </a:t>
            </a:r>
            <a:r>
              <a:rPr lang="en-US" dirty="0" err="1"/>
              <a:t>cations</a:t>
            </a:r>
            <a:r>
              <a:rPr lang="en-US" dirty="0"/>
              <a:t> and anions. </a:t>
            </a:r>
          </a:p>
          <a:p>
            <a:pPr eaLnBrk="1" hangingPunct="1"/>
            <a:r>
              <a:rPr lang="en-US" dirty="0"/>
              <a:t>In </a:t>
            </a:r>
            <a:r>
              <a:rPr lang="en-US" dirty="0" err="1"/>
              <a:t>NaCl</a:t>
            </a:r>
            <a:r>
              <a:rPr lang="en-US" dirty="0"/>
              <a:t>, the attraction between the Na</a:t>
            </a:r>
            <a:r>
              <a:rPr lang="en-US" baseline="30000" dirty="0"/>
              <a:t>+</a:t>
            </a:r>
            <a:r>
              <a:rPr lang="en-US" dirty="0"/>
              <a:t> </a:t>
            </a:r>
            <a:r>
              <a:rPr lang="en-US" dirty="0" err="1"/>
              <a:t>cation</a:t>
            </a:r>
            <a:r>
              <a:rPr lang="en-US" dirty="0"/>
              <a:t> and the </a:t>
            </a:r>
            <a:r>
              <a:rPr lang="en-US" dirty="0" err="1"/>
              <a:t>Cl</a:t>
            </a:r>
            <a:r>
              <a:rPr lang="en-US" baseline="30000" dirty="0"/>
              <a:t>–</a:t>
            </a:r>
            <a:r>
              <a:rPr lang="en-US" dirty="0"/>
              <a:t> anion holds the solid lattice together because the lattice is composed of alternating  </a:t>
            </a:r>
            <a:r>
              <a:rPr lang="en-US" dirty="0" err="1"/>
              <a:t>cations</a:t>
            </a:r>
            <a:r>
              <a:rPr lang="en-US" dirty="0"/>
              <a:t> and anions in a three-dimensional array. </a:t>
            </a:r>
          </a:p>
        </p:txBody>
      </p:sp>
    </p:spTree>
    <p:extLst>
      <p:ext uri="{BB962C8B-B14F-4D97-AF65-F5344CB8AC3E}">
        <p14:creationId xmlns:p14="http://schemas.microsoft.com/office/powerpoint/2010/main" val="7034728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en-US" altLang="en-US" dirty="0">
                <a:solidFill>
                  <a:srgbClr val="ED6B06"/>
                </a:solidFill>
              </a:rPr>
              <a:t>Ionic Solids</a:t>
            </a:r>
            <a:endParaRPr lang="en-US" altLang="en-US" dirty="0">
              <a:solidFill>
                <a:schemeClr val="tx1"/>
              </a:solidFill>
            </a:endParaRPr>
          </a:p>
        </p:txBody>
      </p:sp>
      <p:sp>
        <p:nvSpPr>
          <p:cNvPr id="6" name="Content Placeholder 2"/>
          <p:cNvSpPr>
            <a:spLocks noGrp="1"/>
          </p:cNvSpPr>
          <p:nvPr>
            <p:ph sz="half" idx="1"/>
          </p:nvPr>
        </p:nvSpPr>
        <p:spPr>
          <a:xfrm>
            <a:off x="342897" y="913075"/>
            <a:ext cx="8656724" cy="4142673"/>
          </a:xfrm>
        </p:spPr>
        <p:txBody>
          <a:bodyPr/>
          <a:lstStyle/>
          <a:p>
            <a:pPr eaLnBrk="1" hangingPunct="1"/>
            <a:r>
              <a:rPr lang="en-US" dirty="0"/>
              <a:t>The forces that hold ionic solids together are actual ionic bonds. </a:t>
            </a:r>
          </a:p>
          <a:p>
            <a:pPr eaLnBrk="1" hangingPunct="1"/>
            <a:r>
              <a:rPr lang="en-US" dirty="0"/>
              <a:t>Since </a:t>
            </a:r>
            <a:r>
              <a:rPr lang="en-US" i="1" dirty="0"/>
              <a:t>ionic bonds are</a:t>
            </a:r>
            <a:r>
              <a:rPr lang="en-US" dirty="0"/>
              <a:t> much </a:t>
            </a:r>
            <a:r>
              <a:rPr lang="en-US" i="1" dirty="0"/>
              <a:t>stronger than</a:t>
            </a:r>
            <a:r>
              <a:rPr lang="en-US" dirty="0"/>
              <a:t> any of the </a:t>
            </a:r>
            <a:r>
              <a:rPr lang="en-US" i="1" dirty="0"/>
              <a:t>intermolecular forces</a:t>
            </a:r>
            <a:r>
              <a:rPr lang="en-US" dirty="0"/>
              <a:t> discussed previously, ionic solids tend to have much higher melting points than molecular solids. </a:t>
            </a:r>
          </a:p>
          <a:p>
            <a:pPr eaLnBrk="1" hangingPunct="1"/>
            <a:r>
              <a:rPr lang="en-US" dirty="0"/>
              <a:t>Sodium chloride, an ionic solid, melts at 801 </a:t>
            </a:r>
            <a:r>
              <a:rPr lang="en-US" dirty="0">
                <a:ea typeface="Calibri"/>
              </a:rPr>
              <a:t>°</a:t>
            </a:r>
            <a:r>
              <a:rPr lang="en-US" dirty="0"/>
              <a:t>C, while carbon disulfide, a molecular solid with a higher molar mass, melts at −110 </a:t>
            </a:r>
            <a:r>
              <a:rPr lang="en-US" dirty="0">
                <a:ea typeface="Calibri"/>
              </a:rPr>
              <a:t>°</a:t>
            </a:r>
            <a:r>
              <a:rPr lang="en-US" dirty="0"/>
              <a:t>C.</a:t>
            </a:r>
          </a:p>
        </p:txBody>
      </p:sp>
    </p:spTree>
    <p:extLst>
      <p:ext uri="{BB962C8B-B14F-4D97-AF65-F5344CB8AC3E}">
        <p14:creationId xmlns:p14="http://schemas.microsoft.com/office/powerpoint/2010/main" val="42384440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en-US" altLang="en-US" dirty="0">
                <a:solidFill>
                  <a:srgbClr val="ED6B06"/>
                </a:solidFill>
              </a:rPr>
              <a:t>Atomic Solids</a:t>
            </a:r>
            <a:endParaRPr lang="en-US" altLang="en-US" dirty="0">
              <a:solidFill>
                <a:schemeClr val="tx1"/>
              </a:solidFill>
            </a:endParaRPr>
          </a:p>
        </p:txBody>
      </p:sp>
      <p:sp>
        <p:nvSpPr>
          <p:cNvPr id="6" name="Content Placeholder 2"/>
          <p:cNvSpPr>
            <a:spLocks noGrp="1"/>
          </p:cNvSpPr>
          <p:nvPr>
            <p:ph sz="half" idx="1"/>
          </p:nvPr>
        </p:nvSpPr>
        <p:spPr>
          <a:xfrm>
            <a:off x="342897" y="913075"/>
            <a:ext cx="8656724" cy="3711785"/>
          </a:xfrm>
        </p:spPr>
        <p:txBody>
          <a:bodyPr/>
          <a:lstStyle/>
          <a:p>
            <a:pPr eaLnBrk="1" hangingPunct="1"/>
            <a:r>
              <a:rPr lang="en-US" b="1" dirty="0"/>
              <a:t>Atomic solids</a:t>
            </a:r>
            <a:r>
              <a:rPr lang="en-US" dirty="0"/>
              <a:t> are solids whose composite units are </a:t>
            </a:r>
            <a:r>
              <a:rPr lang="en-US" i="1" dirty="0"/>
              <a:t>individual atoms</a:t>
            </a:r>
            <a:r>
              <a:rPr lang="en-US" dirty="0"/>
              <a:t>.</a:t>
            </a:r>
          </a:p>
          <a:p>
            <a:pPr eaLnBrk="1" hangingPunct="1"/>
            <a:r>
              <a:rPr lang="en-US" dirty="0"/>
              <a:t>Diamond (C), iron (Fe), and solid xenon (</a:t>
            </a:r>
            <a:r>
              <a:rPr lang="en-US" dirty="0" err="1"/>
              <a:t>Xe</a:t>
            </a:r>
            <a:r>
              <a:rPr lang="en-US" dirty="0"/>
              <a:t>) are good examples of atomic solids.</a:t>
            </a:r>
          </a:p>
          <a:p>
            <a:pPr eaLnBrk="1" hangingPunct="1"/>
            <a:r>
              <a:rPr lang="en-US" dirty="0"/>
              <a:t>Atomic solids can be divided into three categories—</a:t>
            </a:r>
            <a:r>
              <a:rPr lang="en-US" b="1" dirty="0"/>
              <a:t>covalent atomic solids,</a:t>
            </a:r>
            <a:r>
              <a:rPr lang="en-US" dirty="0"/>
              <a:t> </a:t>
            </a:r>
            <a:r>
              <a:rPr lang="en-US" b="1" dirty="0"/>
              <a:t>nonbonding atomic solids,</a:t>
            </a:r>
            <a:r>
              <a:rPr lang="en-US" dirty="0"/>
              <a:t> and </a:t>
            </a:r>
            <a:r>
              <a:rPr lang="en-US" b="1" dirty="0"/>
              <a:t>metallic atomic solids</a:t>
            </a:r>
            <a:r>
              <a:rPr lang="en-US" dirty="0"/>
              <a:t>—each held together by a different kind of force.</a:t>
            </a:r>
          </a:p>
        </p:txBody>
      </p:sp>
    </p:spTree>
    <p:extLst>
      <p:ext uri="{BB962C8B-B14F-4D97-AF65-F5344CB8AC3E}">
        <p14:creationId xmlns:p14="http://schemas.microsoft.com/office/powerpoint/2010/main" val="1166321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Properties of Liquids</a:t>
            </a:r>
          </a:p>
        </p:txBody>
      </p:sp>
      <p:sp>
        <p:nvSpPr>
          <p:cNvPr id="4099" name="Content Placeholder 2"/>
          <p:cNvSpPr>
            <a:spLocks noGrp="1"/>
          </p:cNvSpPr>
          <p:nvPr>
            <p:ph sz="half" idx="1"/>
          </p:nvPr>
        </p:nvSpPr>
        <p:spPr>
          <a:xfrm>
            <a:off x="342900" y="866758"/>
            <a:ext cx="8465434" cy="4918269"/>
          </a:xfrm>
        </p:spPr>
        <p:txBody>
          <a:bodyPr/>
          <a:lstStyle/>
          <a:p>
            <a:pPr eaLnBrk="1" hangingPunct="1">
              <a:buFont typeface="Arial" charset="0"/>
              <a:buNone/>
            </a:pPr>
            <a:r>
              <a:rPr lang="en-US" sz="3200" dirty="0"/>
              <a:t>•	Liquids have high densities in comparison to gases.</a:t>
            </a:r>
            <a:endParaRPr lang="en-US" sz="3200" b="1" dirty="0"/>
          </a:p>
          <a:p>
            <a:pPr eaLnBrk="1" hangingPunct="1">
              <a:buFont typeface="Arial" charset="0"/>
              <a:buNone/>
            </a:pPr>
            <a:r>
              <a:rPr lang="en-US" sz="3200" dirty="0"/>
              <a:t>•	Liquids have indefinite shape; they assume the shape of their container.</a:t>
            </a:r>
            <a:endParaRPr lang="en-US" sz="3200" b="1" dirty="0"/>
          </a:p>
          <a:p>
            <a:pPr eaLnBrk="1" hangingPunct="1">
              <a:buFont typeface="Arial" charset="0"/>
              <a:buNone/>
            </a:pPr>
            <a:r>
              <a:rPr lang="en-US" sz="3200" dirty="0"/>
              <a:t>•	Liquids have definite volume; they are not easily compressed. </a:t>
            </a:r>
          </a:p>
          <a:p>
            <a:pPr eaLnBrk="1" hangingPunct="1">
              <a:buFont typeface="Arial" charset="0"/>
              <a:buNone/>
            </a:pPr>
            <a:r>
              <a:rPr lang="en-US" sz="3200" dirty="0"/>
              <a:t>•	Liquids have moderate intermolecular forces relative to thermal energy.</a:t>
            </a:r>
          </a:p>
          <a:p>
            <a:pPr eaLnBrk="1" hangingPunct="1">
              <a:buFont typeface="Arial" charset="0"/>
              <a:buNone/>
            </a:pPr>
            <a:r>
              <a:rPr lang="en-US" sz="3200" dirty="0"/>
              <a:t>•	Example: liquid water (H</a:t>
            </a:r>
            <a:r>
              <a:rPr lang="en-US" sz="3200" baseline="-25000" dirty="0"/>
              <a:t>2</a:t>
            </a:r>
            <a:r>
              <a:rPr lang="en-US" sz="3200" dirty="0"/>
              <a:t>O)</a:t>
            </a:r>
          </a:p>
        </p:txBody>
      </p:sp>
    </p:spTree>
    <p:extLst>
      <p:ext uri="{BB962C8B-B14F-4D97-AF65-F5344CB8AC3E}">
        <p14:creationId xmlns:p14="http://schemas.microsoft.com/office/powerpoint/2010/main" val="12218081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en-US" altLang="en-US" dirty="0">
                <a:solidFill>
                  <a:srgbClr val="ED6B06"/>
                </a:solidFill>
              </a:rPr>
              <a:t>Types of Atomic Solids</a:t>
            </a:r>
            <a:endParaRPr lang="en-US" altLang="en-US" dirty="0">
              <a:solidFill>
                <a:schemeClr val="tx1"/>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2400"/>
          <a:stretch/>
        </p:blipFill>
        <p:spPr>
          <a:xfrm>
            <a:off x="1267427" y="704319"/>
            <a:ext cx="6609145" cy="5781397"/>
          </a:xfrm>
          <a:prstGeom prst="rect">
            <a:avLst/>
          </a:prstGeom>
        </p:spPr>
      </p:pic>
    </p:spTree>
    <p:extLst>
      <p:ext uri="{BB962C8B-B14F-4D97-AF65-F5344CB8AC3E}">
        <p14:creationId xmlns:p14="http://schemas.microsoft.com/office/powerpoint/2010/main" val="41279923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en-US" altLang="en-US" dirty="0">
                <a:solidFill>
                  <a:srgbClr val="ED6B06"/>
                </a:solidFill>
              </a:rPr>
              <a:t>Covalent Atomic Solids</a:t>
            </a:r>
            <a:endParaRPr lang="en-US" altLang="en-US" dirty="0">
              <a:solidFill>
                <a:schemeClr val="tx1"/>
              </a:solidFill>
            </a:endParaRPr>
          </a:p>
        </p:txBody>
      </p:sp>
      <p:sp>
        <p:nvSpPr>
          <p:cNvPr id="6" name="Content Placeholder 2"/>
          <p:cNvSpPr>
            <a:spLocks noGrp="1"/>
          </p:cNvSpPr>
          <p:nvPr>
            <p:ph sz="half" idx="1"/>
          </p:nvPr>
        </p:nvSpPr>
        <p:spPr>
          <a:xfrm>
            <a:off x="342897" y="913072"/>
            <a:ext cx="8656724" cy="5521512"/>
          </a:xfrm>
        </p:spPr>
        <p:txBody>
          <a:bodyPr/>
          <a:lstStyle/>
          <a:p>
            <a:pPr eaLnBrk="1" hangingPunct="1"/>
            <a:r>
              <a:rPr lang="en-US" dirty="0"/>
              <a:t>Covalent atomic solids, such as diamond, are held together by covalent bonds. </a:t>
            </a:r>
          </a:p>
          <a:p>
            <a:pPr eaLnBrk="1" hangingPunct="1"/>
            <a:r>
              <a:rPr lang="en-US" dirty="0"/>
              <a:t>In diamond, each carbon atom forms four covalent bonds to four other carbon atoms in a tetrahedral geometry. </a:t>
            </a:r>
          </a:p>
          <a:p>
            <a:pPr eaLnBrk="1" hangingPunct="1"/>
            <a:r>
              <a:rPr lang="en-US" dirty="0"/>
              <a:t>This structure extends throughout the entire </a:t>
            </a:r>
            <a:br>
              <a:rPr lang="en-US" dirty="0"/>
            </a:br>
            <a:r>
              <a:rPr lang="en-US" dirty="0"/>
              <a:t>crystal, so that a diamond crystal can be thought </a:t>
            </a:r>
            <a:br>
              <a:rPr lang="en-US" dirty="0"/>
            </a:br>
            <a:r>
              <a:rPr lang="en-US" dirty="0"/>
              <a:t>of as a giant molecule held together by these covalent bonds. </a:t>
            </a:r>
          </a:p>
          <a:p>
            <a:pPr eaLnBrk="1" hangingPunct="1"/>
            <a:r>
              <a:rPr lang="en-US" dirty="0"/>
              <a:t>Since covalent bonds are very strong, covalent atomic solids have high melting points. Diamond is estimated to melt at about 3800 </a:t>
            </a:r>
            <a:r>
              <a:rPr lang="en-US" dirty="0">
                <a:ea typeface="Calibri"/>
              </a:rPr>
              <a:t>°</a:t>
            </a:r>
            <a:r>
              <a:rPr lang="en-US" dirty="0"/>
              <a:t>C.</a:t>
            </a:r>
          </a:p>
        </p:txBody>
      </p:sp>
    </p:spTree>
    <p:extLst>
      <p:ext uri="{BB962C8B-B14F-4D97-AF65-F5344CB8AC3E}">
        <p14:creationId xmlns:p14="http://schemas.microsoft.com/office/powerpoint/2010/main" val="3198945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en-US" altLang="en-US" dirty="0">
                <a:solidFill>
                  <a:srgbClr val="ED6B06"/>
                </a:solidFill>
              </a:rPr>
              <a:t>Diamond: A Covalent Atomic Solid</a:t>
            </a:r>
          </a:p>
        </p:txBody>
      </p:sp>
      <p:sp>
        <p:nvSpPr>
          <p:cNvPr id="6" name="Content Placeholder 2"/>
          <p:cNvSpPr>
            <a:spLocks noGrp="1"/>
          </p:cNvSpPr>
          <p:nvPr>
            <p:ph sz="half" idx="1"/>
          </p:nvPr>
        </p:nvSpPr>
        <p:spPr>
          <a:xfrm>
            <a:off x="342897" y="913072"/>
            <a:ext cx="8656724" cy="954107"/>
          </a:xfrm>
        </p:spPr>
        <p:txBody>
          <a:bodyPr/>
          <a:lstStyle/>
          <a:p>
            <a:r>
              <a:rPr lang="en-US" altLang="en-US" dirty="0">
                <a:latin typeface="Arial" pitchFamily="34" charset="0"/>
                <a:ea typeface="ヒラギノ角ゴ Pro W3" pitchFamily="-84" charset="-128"/>
              </a:rPr>
              <a:t>In diamond, carbon atoms form covalent bonds in a three-dimensional hexagonal pattern.</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3073"/>
          <a:stretch/>
        </p:blipFill>
        <p:spPr>
          <a:xfrm>
            <a:off x="953400" y="1982821"/>
            <a:ext cx="7237200" cy="4394276"/>
          </a:xfrm>
          <a:prstGeom prst="rect">
            <a:avLst/>
          </a:prstGeom>
        </p:spPr>
      </p:pic>
    </p:spTree>
    <p:extLst>
      <p:ext uri="{BB962C8B-B14F-4D97-AF65-F5344CB8AC3E}">
        <p14:creationId xmlns:p14="http://schemas.microsoft.com/office/powerpoint/2010/main" val="39545371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en-US" altLang="en-US" dirty="0">
                <a:solidFill>
                  <a:srgbClr val="ED6B06"/>
                </a:solidFill>
              </a:rPr>
              <a:t>Nonbonding Atomic Solids</a:t>
            </a:r>
            <a:endParaRPr lang="en-US" altLang="en-US" dirty="0">
              <a:solidFill>
                <a:schemeClr val="tx1"/>
              </a:solidFill>
            </a:endParaRPr>
          </a:p>
        </p:txBody>
      </p:sp>
      <p:sp>
        <p:nvSpPr>
          <p:cNvPr id="6" name="Content Placeholder 2"/>
          <p:cNvSpPr>
            <a:spLocks noGrp="1"/>
          </p:cNvSpPr>
          <p:nvPr>
            <p:ph sz="half" idx="1"/>
          </p:nvPr>
        </p:nvSpPr>
        <p:spPr>
          <a:xfrm>
            <a:off x="342897" y="913072"/>
            <a:ext cx="8395989" cy="4142673"/>
          </a:xfrm>
        </p:spPr>
        <p:txBody>
          <a:bodyPr/>
          <a:lstStyle/>
          <a:p>
            <a:pPr eaLnBrk="1" hangingPunct="1"/>
            <a:r>
              <a:rPr lang="en-US" dirty="0"/>
              <a:t>Nonbonding atomic solids, such as solid xenon, are held together by relatively weak dispersion forces. </a:t>
            </a:r>
          </a:p>
          <a:p>
            <a:pPr eaLnBrk="1" hangingPunct="1"/>
            <a:r>
              <a:rPr lang="en-US" dirty="0"/>
              <a:t>Xenon atoms have stable electron configurations and therefore do not form covalent bonds with each other. </a:t>
            </a:r>
          </a:p>
          <a:p>
            <a:pPr eaLnBrk="1" hangingPunct="1"/>
            <a:r>
              <a:rPr lang="en-US" dirty="0"/>
              <a:t>Consequently, solid xenon, like other nonbonding atomic solids, has a very low melting point (about −112 </a:t>
            </a:r>
            <a:r>
              <a:rPr lang="en-US" dirty="0">
                <a:ea typeface="Calibri"/>
              </a:rPr>
              <a:t>°</a:t>
            </a:r>
            <a:r>
              <a:rPr lang="en-US" dirty="0"/>
              <a:t>C).</a:t>
            </a:r>
          </a:p>
        </p:txBody>
      </p:sp>
    </p:spTree>
    <p:extLst>
      <p:ext uri="{BB962C8B-B14F-4D97-AF65-F5344CB8AC3E}">
        <p14:creationId xmlns:p14="http://schemas.microsoft.com/office/powerpoint/2010/main" val="17311738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en-US" altLang="en-US" dirty="0">
                <a:solidFill>
                  <a:srgbClr val="ED6B06"/>
                </a:solidFill>
              </a:rPr>
              <a:t>Metallic Atomic Solids</a:t>
            </a:r>
            <a:endParaRPr lang="en-US" altLang="en-US" dirty="0">
              <a:solidFill>
                <a:schemeClr val="tx1"/>
              </a:solidFill>
            </a:endParaRPr>
          </a:p>
        </p:txBody>
      </p:sp>
      <p:sp>
        <p:nvSpPr>
          <p:cNvPr id="6" name="Content Placeholder 2"/>
          <p:cNvSpPr>
            <a:spLocks noGrp="1"/>
          </p:cNvSpPr>
          <p:nvPr>
            <p:ph sz="half" idx="1"/>
          </p:nvPr>
        </p:nvSpPr>
        <p:spPr>
          <a:xfrm>
            <a:off x="342897" y="913072"/>
            <a:ext cx="8395989" cy="4573560"/>
          </a:xfrm>
        </p:spPr>
        <p:txBody>
          <a:bodyPr/>
          <a:lstStyle/>
          <a:p>
            <a:pPr eaLnBrk="1" hangingPunct="1"/>
            <a:r>
              <a:rPr lang="en-US" dirty="0"/>
              <a:t>Metallic atomic solids, such as iron, silver, and lead, have variable melting points. </a:t>
            </a:r>
          </a:p>
          <a:p>
            <a:pPr eaLnBrk="1" hangingPunct="1"/>
            <a:r>
              <a:rPr lang="en-US" dirty="0"/>
              <a:t>Metals are held together by metallic bonds that, in the simplest model, consist of positively charged ions in a sea of electrons. </a:t>
            </a:r>
          </a:p>
          <a:p>
            <a:pPr eaLnBrk="1" hangingPunct="1"/>
            <a:r>
              <a:rPr lang="en-US" dirty="0"/>
              <a:t>Metallic bonds are of varying strengths, with some metals, such as mercury, having melting points below room temperature (−39 </a:t>
            </a:r>
            <a:r>
              <a:rPr lang="en-US" dirty="0">
                <a:ea typeface="Calibri"/>
              </a:rPr>
              <a:t>°</a:t>
            </a:r>
            <a:r>
              <a:rPr lang="en-US" dirty="0"/>
              <a:t>C) and other metals, such as iron, having relatively high melting points (iron melts at 1809 </a:t>
            </a:r>
            <a:r>
              <a:rPr lang="en-US" dirty="0">
                <a:ea typeface="Calibri"/>
              </a:rPr>
              <a:t>°</a:t>
            </a:r>
            <a:r>
              <a:rPr lang="en-US" dirty="0"/>
              <a:t>C).</a:t>
            </a:r>
          </a:p>
        </p:txBody>
      </p:sp>
    </p:spTree>
    <p:extLst>
      <p:ext uri="{BB962C8B-B14F-4D97-AF65-F5344CB8AC3E}">
        <p14:creationId xmlns:p14="http://schemas.microsoft.com/office/powerpoint/2010/main" val="201109934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en-US" altLang="en-US" dirty="0">
                <a:solidFill>
                  <a:srgbClr val="ED6B06"/>
                </a:solidFill>
              </a:rPr>
              <a:t>Structure of a Metallic Atomic Solid</a:t>
            </a:r>
            <a:endParaRPr lang="en-US" altLang="en-US" dirty="0">
              <a:solidFill>
                <a:schemeClr val="tx1"/>
              </a:solidFill>
            </a:endParaRPr>
          </a:p>
        </p:txBody>
      </p:sp>
      <p:sp>
        <p:nvSpPr>
          <p:cNvPr id="6" name="Content Placeholder 2"/>
          <p:cNvSpPr>
            <a:spLocks noGrp="1"/>
          </p:cNvSpPr>
          <p:nvPr>
            <p:ph sz="half" idx="1"/>
          </p:nvPr>
        </p:nvSpPr>
        <p:spPr>
          <a:xfrm>
            <a:off x="342897" y="959359"/>
            <a:ext cx="4229103" cy="3668697"/>
          </a:xfrm>
        </p:spPr>
        <p:txBody>
          <a:bodyPr/>
          <a:lstStyle/>
          <a:p>
            <a:pPr eaLnBrk="1" hangingPunct="1">
              <a:lnSpc>
                <a:spcPct val="90000"/>
              </a:lnSpc>
            </a:pPr>
            <a:r>
              <a:rPr lang="en-US" dirty="0"/>
              <a:t>In the simplest model of a metal, each atom donates one or more electrons to an “</a:t>
            </a:r>
            <a:r>
              <a:rPr lang="en-US" altLang="ja-JP" dirty="0"/>
              <a:t>electron sea.”</a:t>
            </a:r>
          </a:p>
          <a:p>
            <a:pPr eaLnBrk="1" hangingPunct="1">
              <a:lnSpc>
                <a:spcPct val="90000"/>
              </a:lnSpc>
            </a:pPr>
            <a:r>
              <a:rPr lang="en-US" dirty="0"/>
              <a:t>The metal consists of the metal </a:t>
            </a:r>
            <a:r>
              <a:rPr lang="en-US" dirty="0" err="1"/>
              <a:t>cations</a:t>
            </a:r>
            <a:r>
              <a:rPr lang="en-US" dirty="0"/>
              <a:t> in a negatively charged electron sea.</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2752"/>
          <a:stretch/>
        </p:blipFill>
        <p:spPr>
          <a:xfrm>
            <a:off x="4670756" y="1097859"/>
            <a:ext cx="4209765" cy="4214921"/>
          </a:xfrm>
          <a:prstGeom prst="rect">
            <a:avLst/>
          </a:prstGeom>
        </p:spPr>
      </p:pic>
    </p:spTree>
    <p:extLst>
      <p:ext uri="{BB962C8B-B14F-4D97-AF65-F5344CB8AC3E}">
        <p14:creationId xmlns:p14="http://schemas.microsoft.com/office/powerpoint/2010/main" val="45721176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en-US" altLang="en-US" dirty="0">
                <a:solidFill>
                  <a:srgbClr val="ED6B06"/>
                </a:solidFill>
              </a:rPr>
              <a:t>Water: A Remarkable Molecule</a:t>
            </a:r>
          </a:p>
        </p:txBody>
      </p:sp>
      <p:sp>
        <p:nvSpPr>
          <p:cNvPr id="6" name="Content Placeholder 2"/>
          <p:cNvSpPr>
            <a:spLocks noGrp="1"/>
          </p:cNvSpPr>
          <p:nvPr>
            <p:ph sz="half" idx="1"/>
          </p:nvPr>
        </p:nvSpPr>
        <p:spPr>
          <a:xfrm>
            <a:off x="342897" y="913060"/>
            <a:ext cx="8534885" cy="2332946"/>
          </a:xfrm>
        </p:spPr>
        <p:txBody>
          <a:bodyPr/>
          <a:lstStyle/>
          <a:p>
            <a:pPr eaLnBrk="1" hangingPunct="1"/>
            <a:r>
              <a:rPr lang="en-US" dirty="0"/>
              <a:t>Water has a low molar mass (18.02 g/</a:t>
            </a:r>
            <a:r>
              <a:rPr lang="en-US" dirty="0" err="1"/>
              <a:t>mol</a:t>
            </a:r>
            <a:r>
              <a:rPr lang="en-US" dirty="0"/>
              <a:t>), yet it is a liquid instead of a gas at room temperature. </a:t>
            </a:r>
          </a:p>
          <a:p>
            <a:pPr eaLnBrk="1" hangingPunct="1"/>
            <a:r>
              <a:rPr lang="en-US" dirty="0"/>
              <a:t>Water’s </a:t>
            </a:r>
            <a:r>
              <a:rPr lang="en-US" altLang="ja-JP" dirty="0"/>
              <a:t>relatively high boiling point can be understood by examining the structure of the water molecule. </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2879"/>
          <a:stretch/>
        </p:blipFill>
        <p:spPr>
          <a:xfrm>
            <a:off x="2693043" y="3518437"/>
            <a:ext cx="3757914" cy="2497467"/>
          </a:xfrm>
          <a:prstGeom prst="rect">
            <a:avLst/>
          </a:prstGeom>
        </p:spPr>
      </p:pic>
    </p:spTree>
    <p:extLst>
      <p:ext uri="{BB962C8B-B14F-4D97-AF65-F5344CB8AC3E}">
        <p14:creationId xmlns:p14="http://schemas.microsoft.com/office/powerpoint/2010/main" val="163533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en-US" altLang="en-US" dirty="0">
                <a:solidFill>
                  <a:srgbClr val="ED6B06"/>
                </a:solidFill>
              </a:rPr>
              <a:t>Water: A Remarkable Molecule</a:t>
            </a:r>
          </a:p>
        </p:txBody>
      </p:sp>
      <p:sp>
        <p:nvSpPr>
          <p:cNvPr id="6" name="Content Placeholder 2"/>
          <p:cNvSpPr>
            <a:spLocks noGrp="1"/>
          </p:cNvSpPr>
          <p:nvPr>
            <p:ph sz="half" idx="1"/>
          </p:nvPr>
        </p:nvSpPr>
        <p:spPr>
          <a:xfrm>
            <a:off x="342897" y="959360"/>
            <a:ext cx="8656724" cy="4745915"/>
          </a:xfrm>
        </p:spPr>
        <p:txBody>
          <a:bodyPr/>
          <a:lstStyle/>
          <a:p>
            <a:pPr eaLnBrk="1" hangingPunct="1"/>
            <a:r>
              <a:rPr lang="en-US" sz="2400" dirty="0"/>
              <a:t>The bent geometry of the water molecule and the highly polar nature of the O — H bonds result in a molecule with a significant dipole moment. </a:t>
            </a:r>
          </a:p>
          <a:p>
            <a:pPr eaLnBrk="1" hangingPunct="1"/>
            <a:r>
              <a:rPr lang="en-US" sz="2400" dirty="0"/>
              <a:t>Water’s </a:t>
            </a:r>
            <a:r>
              <a:rPr lang="en-US" altLang="ja-JP" sz="2400" dirty="0"/>
              <a:t>two O — H bonds (hydrogen directly bonded to oxygen) allow water molecules to form strong hydrogen bonds with other water molecules, resulting in a relatively high boiling point. </a:t>
            </a:r>
          </a:p>
          <a:p>
            <a:pPr eaLnBrk="1" hangingPunct="1"/>
            <a:r>
              <a:rPr lang="en-US" sz="2400" dirty="0"/>
              <a:t>Water’s </a:t>
            </a:r>
            <a:r>
              <a:rPr lang="en-US" altLang="ja-JP" sz="2400" dirty="0"/>
              <a:t>high polarity also allows it to dissolve many other polar and ionic compounds. </a:t>
            </a:r>
          </a:p>
          <a:p>
            <a:pPr eaLnBrk="1" hangingPunct="1"/>
            <a:r>
              <a:rPr lang="en-US" sz="2400" dirty="0"/>
              <a:t>Consequently, water is the main solvent of living organisms, transporting nutrients and other important compounds throughout the body.</a:t>
            </a:r>
          </a:p>
        </p:txBody>
      </p:sp>
    </p:spTree>
    <p:extLst>
      <p:ext uri="{BB962C8B-B14F-4D97-AF65-F5344CB8AC3E}">
        <p14:creationId xmlns:p14="http://schemas.microsoft.com/office/powerpoint/2010/main" val="49618906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en-US" altLang="en-US" dirty="0">
                <a:solidFill>
                  <a:srgbClr val="ED6B06"/>
                </a:solidFill>
              </a:rPr>
              <a:t>Water: A Remarkable Molecule</a:t>
            </a:r>
          </a:p>
        </p:txBody>
      </p:sp>
      <p:sp>
        <p:nvSpPr>
          <p:cNvPr id="6" name="Content Placeholder 2"/>
          <p:cNvSpPr>
            <a:spLocks noGrp="1"/>
          </p:cNvSpPr>
          <p:nvPr>
            <p:ph sz="half" idx="1"/>
          </p:nvPr>
        </p:nvSpPr>
        <p:spPr>
          <a:xfrm>
            <a:off x="342897" y="866760"/>
            <a:ext cx="8291817" cy="4228850"/>
          </a:xfrm>
        </p:spPr>
        <p:txBody>
          <a:bodyPr/>
          <a:lstStyle/>
          <a:p>
            <a:pPr eaLnBrk="1" hangingPunct="1"/>
            <a:r>
              <a:rPr lang="en-US" sz="3200" dirty="0"/>
              <a:t>Life is impossible without water, and in most places on Earth where liquid water exists, life exists.</a:t>
            </a:r>
          </a:p>
          <a:p>
            <a:pPr eaLnBrk="1" hangingPunct="1"/>
            <a:r>
              <a:rPr lang="en-US" sz="3200" dirty="0"/>
              <a:t>Recent evidence of water on Mars—that either existed in the past or exists in the present—has fueled hopes of finding life or evidence of life there.</a:t>
            </a:r>
          </a:p>
          <a:p>
            <a:pPr eaLnBrk="1" hangingPunct="1"/>
            <a:r>
              <a:rPr lang="en-US" sz="3200" dirty="0"/>
              <a:t>Water is remarkable.</a:t>
            </a:r>
          </a:p>
        </p:txBody>
      </p:sp>
    </p:spTree>
    <p:extLst>
      <p:ext uri="{BB962C8B-B14F-4D97-AF65-F5344CB8AC3E}">
        <p14:creationId xmlns:p14="http://schemas.microsoft.com/office/powerpoint/2010/main" val="20543418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en-US" altLang="en-US" dirty="0">
                <a:solidFill>
                  <a:srgbClr val="ED6B06"/>
                </a:solidFill>
              </a:rPr>
              <a:t>Water: A Remarkable Molecule</a:t>
            </a:r>
          </a:p>
        </p:txBody>
      </p:sp>
      <p:sp>
        <p:nvSpPr>
          <p:cNvPr id="6" name="Content Placeholder 2"/>
          <p:cNvSpPr>
            <a:spLocks noGrp="1"/>
          </p:cNvSpPr>
          <p:nvPr>
            <p:ph sz="half" idx="1"/>
          </p:nvPr>
        </p:nvSpPr>
        <p:spPr>
          <a:xfrm>
            <a:off x="342897" y="959360"/>
            <a:ext cx="8291817" cy="4819781"/>
          </a:xfrm>
        </p:spPr>
        <p:txBody>
          <a:bodyPr/>
          <a:lstStyle/>
          <a:p>
            <a:pPr eaLnBrk="1" hangingPunct="1"/>
            <a:r>
              <a:rPr lang="en-US" sz="2400" dirty="0"/>
              <a:t>The way water freezes is unique. Unlike other substances, which contract upon freezing, water expands upon freezing. </a:t>
            </a:r>
          </a:p>
          <a:p>
            <a:pPr eaLnBrk="1" hangingPunct="1"/>
            <a:r>
              <a:rPr lang="en-US" sz="2400" dirty="0"/>
              <a:t>Because liquid water expands when it freezes, ice is less dense than liquid water. Water reaches its maximum density at 4.0 </a:t>
            </a:r>
            <a:r>
              <a:rPr lang="en-US" sz="2400" dirty="0">
                <a:ea typeface="Calibri"/>
              </a:rPr>
              <a:t>°</a:t>
            </a:r>
            <a:r>
              <a:rPr lang="en-US" sz="2400" dirty="0"/>
              <a:t>C. </a:t>
            </a:r>
          </a:p>
          <a:p>
            <a:pPr eaLnBrk="1" hangingPunct="1"/>
            <a:r>
              <a:rPr lang="en-US" sz="2400" dirty="0"/>
              <a:t>Consequently, ice cubes and icebergs float. </a:t>
            </a:r>
          </a:p>
          <a:p>
            <a:pPr eaLnBrk="1" hangingPunct="1"/>
            <a:r>
              <a:rPr lang="en-US" sz="2400" dirty="0"/>
              <a:t>The frozen layer of ice at the surface of a winter lake insulates the water in the lake from further freezing. </a:t>
            </a:r>
          </a:p>
          <a:p>
            <a:pPr eaLnBrk="1" hangingPunct="1"/>
            <a:r>
              <a:rPr lang="en-US" sz="2400" dirty="0"/>
              <a:t>If this ice layer were to sink, it could kill bottom-dwelling aquatic life and could allow the lake to freeze solid, eliminating virtually all aquatic life in the lake.</a:t>
            </a:r>
          </a:p>
        </p:txBody>
      </p:sp>
    </p:spTree>
    <p:extLst>
      <p:ext uri="{BB962C8B-B14F-4D97-AF65-F5344CB8AC3E}">
        <p14:creationId xmlns:p14="http://schemas.microsoft.com/office/powerpoint/2010/main" val="20159938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Properties of Solids</a:t>
            </a:r>
          </a:p>
        </p:txBody>
      </p:sp>
      <p:sp>
        <p:nvSpPr>
          <p:cNvPr id="4099" name="Content Placeholder 2"/>
          <p:cNvSpPr>
            <a:spLocks noGrp="1"/>
          </p:cNvSpPr>
          <p:nvPr>
            <p:ph sz="half" idx="1"/>
          </p:nvPr>
        </p:nvSpPr>
        <p:spPr>
          <a:xfrm>
            <a:off x="342899" y="914887"/>
            <a:ext cx="8511733" cy="4832092"/>
          </a:xfrm>
        </p:spPr>
        <p:txBody>
          <a:bodyPr/>
          <a:lstStyle/>
          <a:p>
            <a:pPr eaLnBrk="1" hangingPunct="1">
              <a:buFont typeface="Arial" charset="0"/>
              <a:buNone/>
            </a:pPr>
            <a:r>
              <a:rPr lang="en-US" dirty="0"/>
              <a:t>•	Solids have high densities in comparison to gases.</a:t>
            </a:r>
            <a:endParaRPr lang="en-US" b="1" dirty="0"/>
          </a:p>
          <a:p>
            <a:pPr eaLnBrk="1" hangingPunct="1">
              <a:buFont typeface="Arial" charset="0"/>
              <a:buNone/>
            </a:pPr>
            <a:r>
              <a:rPr lang="en-US" dirty="0"/>
              <a:t>•	Solids have definite shape; they do not assume the shape of their container.</a:t>
            </a:r>
            <a:endParaRPr lang="en-US" b="1" dirty="0"/>
          </a:p>
          <a:p>
            <a:pPr eaLnBrk="1" hangingPunct="1">
              <a:buFont typeface="Arial" charset="0"/>
              <a:buNone/>
            </a:pPr>
            <a:r>
              <a:rPr lang="en-US" dirty="0"/>
              <a:t>•	Solids have definite volume; they are not easily compressed. </a:t>
            </a:r>
          </a:p>
          <a:p>
            <a:pPr eaLnBrk="1" hangingPunct="1">
              <a:buFont typeface="Arial" charset="0"/>
              <a:buNone/>
            </a:pPr>
            <a:r>
              <a:rPr lang="en-US" dirty="0"/>
              <a:t>•	Solids have strong intermolecular forces relative to thermal energy.</a:t>
            </a:r>
          </a:p>
          <a:p>
            <a:pPr eaLnBrk="1" hangingPunct="1">
              <a:buFont typeface="Arial" charset="0"/>
              <a:buNone/>
            </a:pPr>
            <a:r>
              <a:rPr lang="en-US" dirty="0"/>
              <a:t>•	Example: sugar (C</a:t>
            </a:r>
            <a:r>
              <a:rPr lang="en-US" baseline="-25000" dirty="0"/>
              <a:t>12</a:t>
            </a:r>
            <a:r>
              <a:rPr lang="en-US" dirty="0"/>
              <a:t>H</a:t>
            </a:r>
            <a:r>
              <a:rPr lang="en-US" baseline="-25000" dirty="0"/>
              <a:t>22</a:t>
            </a:r>
            <a:r>
              <a:rPr lang="en-US" dirty="0"/>
              <a:t>O</a:t>
            </a:r>
            <a:r>
              <a:rPr lang="en-US" baseline="-25000" dirty="0"/>
              <a:t>11</a:t>
            </a:r>
            <a:r>
              <a:rPr lang="en-US" dirty="0"/>
              <a:t>)</a:t>
            </a:r>
          </a:p>
          <a:p>
            <a:pPr eaLnBrk="1" hangingPunct="1">
              <a:buFont typeface="Arial" charset="0"/>
              <a:buNone/>
            </a:pPr>
            <a:r>
              <a:rPr lang="en-US" dirty="0"/>
              <a:t>•	Solids may be crystalline (ordered) or amorphous (disordered).</a:t>
            </a:r>
          </a:p>
        </p:txBody>
      </p:sp>
    </p:spTree>
    <p:extLst>
      <p:ext uri="{BB962C8B-B14F-4D97-AF65-F5344CB8AC3E}">
        <p14:creationId xmlns:p14="http://schemas.microsoft.com/office/powerpoint/2010/main" val="264178958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en-US" altLang="en-US" dirty="0">
                <a:solidFill>
                  <a:srgbClr val="ED6B06"/>
                </a:solidFill>
              </a:rPr>
              <a:t>Water: A Remarkable Molecule</a:t>
            </a:r>
          </a:p>
        </p:txBody>
      </p:sp>
      <p:sp>
        <p:nvSpPr>
          <p:cNvPr id="6" name="Content Placeholder 2"/>
          <p:cNvSpPr>
            <a:spLocks noGrp="1"/>
          </p:cNvSpPr>
          <p:nvPr>
            <p:ph sz="half" idx="1"/>
          </p:nvPr>
        </p:nvSpPr>
        <p:spPr>
          <a:xfrm>
            <a:off x="342897" y="959360"/>
            <a:ext cx="8291817" cy="4007251"/>
          </a:xfrm>
        </p:spPr>
        <p:txBody>
          <a:bodyPr/>
          <a:lstStyle/>
          <a:p>
            <a:pPr eaLnBrk="1" hangingPunct="1"/>
            <a:r>
              <a:rPr lang="en-US" sz="2400" dirty="0"/>
              <a:t>The expansion of water upon freezing is one reason that most organisms do not survive freezing. </a:t>
            </a:r>
          </a:p>
          <a:p>
            <a:pPr eaLnBrk="1" hangingPunct="1"/>
            <a:r>
              <a:rPr lang="en-US" sz="2400" dirty="0"/>
              <a:t>When the water within a cell freezes, it expands and often ruptures the cell, just as water freezing within a pipe bursts the pipe. </a:t>
            </a:r>
          </a:p>
          <a:p>
            <a:pPr eaLnBrk="1" hangingPunct="1"/>
            <a:r>
              <a:rPr lang="en-US" sz="2400" dirty="0"/>
              <a:t>Many foods, especially those with high water content, do not survive freezing very well either. </a:t>
            </a:r>
          </a:p>
          <a:p>
            <a:pPr eaLnBrk="1" hangingPunct="1"/>
            <a:r>
              <a:rPr lang="en-US" sz="2400" dirty="0"/>
              <a:t>Industrial flash-freezing of fruits and vegetables happens so rapidly that the water molecules cannot align into the expanded phase and so the cells are not ruptured.</a:t>
            </a:r>
          </a:p>
        </p:txBody>
      </p:sp>
    </p:spTree>
    <p:extLst>
      <p:ext uri="{BB962C8B-B14F-4D97-AF65-F5344CB8AC3E}">
        <p14:creationId xmlns:p14="http://schemas.microsoft.com/office/powerpoint/2010/main" val="106853620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077218"/>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en-US" altLang="en-US" dirty="0">
                <a:solidFill>
                  <a:srgbClr val="ED6B06"/>
                </a:solidFill>
              </a:rPr>
              <a:t>Chemistry in the Environment:</a:t>
            </a:r>
            <a:br>
              <a:rPr lang="en-US" altLang="en-US" dirty="0">
                <a:solidFill>
                  <a:srgbClr val="ED6B06"/>
                </a:solidFill>
              </a:rPr>
            </a:br>
            <a:r>
              <a:rPr lang="en-US" altLang="en-US" dirty="0">
                <a:solidFill>
                  <a:srgbClr val="ED6B06"/>
                </a:solidFill>
              </a:rPr>
              <a:t>Water Pollution</a:t>
            </a:r>
          </a:p>
        </p:txBody>
      </p:sp>
      <p:sp>
        <p:nvSpPr>
          <p:cNvPr id="6" name="Content Placeholder 2"/>
          <p:cNvSpPr>
            <a:spLocks noGrp="1"/>
          </p:cNvSpPr>
          <p:nvPr>
            <p:ph sz="half" idx="1"/>
          </p:nvPr>
        </p:nvSpPr>
        <p:spPr>
          <a:xfrm>
            <a:off x="342897" y="1179285"/>
            <a:ext cx="8291817" cy="5262979"/>
          </a:xfrm>
        </p:spPr>
        <p:txBody>
          <a:bodyPr/>
          <a:lstStyle/>
          <a:p>
            <a:pPr eaLnBrk="1" hangingPunct="1"/>
            <a:r>
              <a:rPr lang="en-US" sz="2400" dirty="0"/>
              <a:t>Many human diseases are caused by poor water quality. </a:t>
            </a:r>
          </a:p>
          <a:p>
            <a:pPr eaLnBrk="1" hangingPunct="1"/>
            <a:r>
              <a:rPr lang="en-US" sz="2400" dirty="0"/>
              <a:t>Pollutants, including biological contaminants, can get into water supplies.</a:t>
            </a:r>
          </a:p>
          <a:p>
            <a:pPr eaLnBrk="1" hangingPunct="1"/>
            <a:r>
              <a:rPr lang="en-US" sz="2400" dirty="0"/>
              <a:t>Biological contaminants are microorganisms that </a:t>
            </a:r>
            <a:br>
              <a:rPr lang="en-US" sz="2400" dirty="0"/>
            </a:br>
            <a:r>
              <a:rPr lang="en-US" sz="2400" dirty="0"/>
              <a:t>cause diseases such as hepatitis, cholera, dysentery, and typhoid.</a:t>
            </a:r>
          </a:p>
          <a:p>
            <a:pPr eaLnBrk="1" hangingPunct="1"/>
            <a:r>
              <a:rPr lang="en-US" sz="2400" dirty="0"/>
              <a:t>Drinking water in developed nations is usually treated to kill microorganisms.</a:t>
            </a:r>
          </a:p>
          <a:p>
            <a:pPr eaLnBrk="1" hangingPunct="1"/>
            <a:r>
              <a:rPr lang="en-US" sz="2400" dirty="0"/>
              <a:t>Most biological contaminants can be eliminated from untreated water by boiling.</a:t>
            </a:r>
          </a:p>
          <a:p>
            <a:pPr eaLnBrk="1" hangingPunct="1"/>
            <a:r>
              <a:rPr lang="en-US" sz="2400" dirty="0"/>
              <a:t>Water containing biological contaminants poses an immediate danger to human health and should not be consumed.</a:t>
            </a:r>
          </a:p>
        </p:txBody>
      </p:sp>
    </p:spTree>
    <p:extLst>
      <p:ext uri="{BB962C8B-B14F-4D97-AF65-F5344CB8AC3E}">
        <p14:creationId xmlns:p14="http://schemas.microsoft.com/office/powerpoint/2010/main" val="116881606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077218"/>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en-US" altLang="en-US" dirty="0">
                <a:solidFill>
                  <a:srgbClr val="ED6B06"/>
                </a:solidFill>
              </a:rPr>
              <a:t>Chemistry in the Environment:</a:t>
            </a:r>
            <a:br>
              <a:rPr lang="en-US" altLang="en-US" dirty="0">
                <a:solidFill>
                  <a:srgbClr val="ED6B06"/>
                </a:solidFill>
              </a:rPr>
            </a:br>
            <a:r>
              <a:rPr lang="en-US" altLang="en-US" dirty="0">
                <a:solidFill>
                  <a:srgbClr val="ED6B06"/>
                </a:solidFill>
              </a:rPr>
              <a:t>Water Pollution</a:t>
            </a:r>
          </a:p>
        </p:txBody>
      </p:sp>
      <p:sp>
        <p:nvSpPr>
          <p:cNvPr id="6" name="Content Placeholder 2"/>
          <p:cNvSpPr>
            <a:spLocks noGrp="1"/>
          </p:cNvSpPr>
          <p:nvPr>
            <p:ph sz="half" idx="1"/>
          </p:nvPr>
        </p:nvSpPr>
        <p:spPr>
          <a:xfrm>
            <a:off x="342897" y="1179285"/>
            <a:ext cx="8291817" cy="4745915"/>
          </a:xfrm>
        </p:spPr>
        <p:txBody>
          <a:bodyPr/>
          <a:lstStyle/>
          <a:p>
            <a:pPr eaLnBrk="1" hangingPunct="1"/>
            <a:r>
              <a:rPr lang="en-US" sz="2400" dirty="0"/>
              <a:t>Pollutants, including chemical contaminants, can get into water supplies.</a:t>
            </a:r>
          </a:p>
          <a:p>
            <a:pPr eaLnBrk="1" hangingPunct="1"/>
            <a:r>
              <a:rPr lang="en-US" sz="2400" dirty="0"/>
              <a:t>Chemical contaminants get into drinking water from sources such as industrial dumping, pesticide and fertilizer use, and household dumping.</a:t>
            </a:r>
          </a:p>
          <a:p>
            <a:pPr eaLnBrk="1" hangingPunct="1"/>
            <a:r>
              <a:rPr lang="en-US" sz="2400" dirty="0"/>
              <a:t>These contaminants include organic compounds, such as carbon tetrachloride and dioxin, and inorganic elements and compounds, such as mercury, lead, and nitrates.</a:t>
            </a:r>
          </a:p>
          <a:p>
            <a:pPr eaLnBrk="1" hangingPunct="1"/>
            <a:r>
              <a:rPr lang="en-US" sz="2400" dirty="0"/>
              <a:t>Since many chemical contaminants are neither volatile nor alive like biological contaminants, they are </a:t>
            </a:r>
            <a:r>
              <a:rPr lang="en-US" sz="2400" b="1" i="1" dirty="0"/>
              <a:t>not</a:t>
            </a:r>
            <a:r>
              <a:rPr lang="en-US" sz="2400" dirty="0"/>
              <a:t> eliminated through boiling.</a:t>
            </a:r>
          </a:p>
        </p:txBody>
      </p:sp>
    </p:spTree>
    <p:extLst>
      <p:ext uri="{BB962C8B-B14F-4D97-AF65-F5344CB8AC3E}">
        <p14:creationId xmlns:p14="http://schemas.microsoft.com/office/powerpoint/2010/main" val="225094144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en-US" altLang="en-US" dirty="0">
                <a:solidFill>
                  <a:srgbClr val="ED6B06"/>
                </a:solidFill>
              </a:rPr>
              <a:t>Chapter 12 in Review</a:t>
            </a:r>
          </a:p>
        </p:txBody>
      </p:sp>
      <p:sp>
        <p:nvSpPr>
          <p:cNvPr id="4099" name="Content Placeholder 2"/>
          <p:cNvSpPr>
            <a:spLocks noGrp="1"/>
          </p:cNvSpPr>
          <p:nvPr>
            <p:ph sz="half" idx="1"/>
          </p:nvPr>
        </p:nvSpPr>
        <p:spPr>
          <a:xfrm>
            <a:off x="342897" y="919698"/>
            <a:ext cx="8632661" cy="3022366"/>
          </a:xfrm>
        </p:spPr>
        <p:txBody>
          <a:bodyPr/>
          <a:lstStyle/>
          <a:p>
            <a:pPr eaLnBrk="1" hangingPunct="1"/>
            <a:r>
              <a:rPr lang="en-US" dirty="0"/>
              <a:t>Properties of liquids  </a:t>
            </a:r>
          </a:p>
          <a:p>
            <a:pPr eaLnBrk="1" hangingPunct="1"/>
            <a:r>
              <a:rPr lang="en-US" dirty="0"/>
              <a:t>Properties of solids  </a:t>
            </a:r>
          </a:p>
          <a:p>
            <a:pPr eaLnBrk="1" hangingPunct="1"/>
            <a:r>
              <a:rPr lang="en-US" dirty="0"/>
              <a:t>Manifestations of intermolecular forces: surface tension and viscosity </a:t>
            </a:r>
          </a:p>
          <a:p>
            <a:pPr eaLnBrk="1" hangingPunct="1"/>
            <a:r>
              <a:rPr lang="en-US" dirty="0"/>
              <a:t>Evaporation and condensation </a:t>
            </a:r>
          </a:p>
          <a:p>
            <a:pPr eaLnBrk="1" hangingPunct="1"/>
            <a:r>
              <a:rPr lang="en-US" dirty="0"/>
              <a:t>Melting, freezing, and sublimation</a:t>
            </a:r>
          </a:p>
        </p:txBody>
      </p:sp>
    </p:spTree>
    <p:extLst>
      <p:ext uri="{BB962C8B-B14F-4D97-AF65-F5344CB8AC3E}">
        <p14:creationId xmlns:p14="http://schemas.microsoft.com/office/powerpoint/2010/main" val="406486768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en-US" altLang="en-US" dirty="0">
                <a:solidFill>
                  <a:srgbClr val="ED6B06"/>
                </a:solidFill>
              </a:rPr>
              <a:t>Chapter 12 in Review</a:t>
            </a:r>
          </a:p>
        </p:txBody>
      </p:sp>
      <p:sp>
        <p:nvSpPr>
          <p:cNvPr id="4099" name="Content Placeholder 2"/>
          <p:cNvSpPr>
            <a:spLocks noGrp="1"/>
          </p:cNvSpPr>
          <p:nvPr>
            <p:ph sz="half" idx="1"/>
          </p:nvPr>
        </p:nvSpPr>
        <p:spPr>
          <a:xfrm>
            <a:off x="342897" y="958993"/>
            <a:ext cx="8632661" cy="4007251"/>
          </a:xfrm>
        </p:spPr>
        <p:txBody>
          <a:bodyPr/>
          <a:lstStyle/>
          <a:p>
            <a:pPr eaLnBrk="1" hangingPunct="1">
              <a:buFont typeface="Arial" charset="0"/>
              <a:buNone/>
            </a:pPr>
            <a:r>
              <a:rPr lang="en-US" sz="2400" b="1" dirty="0"/>
              <a:t>Types of Intermolecular Forces:</a:t>
            </a:r>
            <a:r>
              <a:rPr lang="en-US" sz="2400" dirty="0"/>
              <a:t> </a:t>
            </a:r>
          </a:p>
          <a:p>
            <a:pPr eaLnBrk="1" hangingPunct="1"/>
            <a:r>
              <a:rPr lang="en-US" sz="2400" b="1" dirty="0"/>
              <a:t>Dispersion forces</a:t>
            </a:r>
            <a:r>
              <a:rPr lang="en-US" sz="2400" dirty="0"/>
              <a:t>—Dispersion forces occur between all molecules and atoms due to instantaneous fluctuations in electron charge distribution.</a:t>
            </a:r>
            <a:endParaRPr lang="en-US" sz="2400" b="1" dirty="0"/>
          </a:p>
          <a:p>
            <a:pPr eaLnBrk="1" hangingPunct="1"/>
            <a:r>
              <a:rPr lang="en-US" sz="2400" b="1" dirty="0"/>
              <a:t>Dipole–dipole forces</a:t>
            </a:r>
            <a:r>
              <a:rPr lang="en-US" sz="2400" dirty="0"/>
              <a:t>—Dipole–dipole forces exist between molecules that are polar.</a:t>
            </a:r>
            <a:endParaRPr lang="en-US" sz="2400" b="1" dirty="0"/>
          </a:p>
          <a:p>
            <a:pPr eaLnBrk="1" hangingPunct="1"/>
            <a:r>
              <a:rPr lang="en-US" sz="2400" b="1" dirty="0"/>
              <a:t>Hydrogen bonding</a:t>
            </a:r>
            <a:r>
              <a:rPr lang="en-US" sz="2400" dirty="0"/>
              <a:t>—Hydrogen bonding exists between molecules that have H-bonded directly to F, O, or N. Hydrogen bonds are the strongest of the three intermolecular forces.</a:t>
            </a:r>
          </a:p>
        </p:txBody>
      </p:sp>
    </p:spTree>
    <p:extLst>
      <p:ext uri="{BB962C8B-B14F-4D97-AF65-F5344CB8AC3E}">
        <p14:creationId xmlns:p14="http://schemas.microsoft.com/office/powerpoint/2010/main" val="154000359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en-US" altLang="en-US" dirty="0">
                <a:solidFill>
                  <a:srgbClr val="ED6B06"/>
                </a:solidFill>
              </a:rPr>
              <a:t>Chapter 12 in Review</a:t>
            </a:r>
          </a:p>
        </p:txBody>
      </p:sp>
      <p:sp>
        <p:nvSpPr>
          <p:cNvPr id="4099" name="Content Placeholder 2"/>
          <p:cNvSpPr>
            <a:spLocks noGrp="1"/>
          </p:cNvSpPr>
          <p:nvPr>
            <p:ph sz="half" idx="1"/>
          </p:nvPr>
        </p:nvSpPr>
        <p:spPr>
          <a:xfrm>
            <a:off x="342897" y="955476"/>
            <a:ext cx="8632661" cy="3342453"/>
          </a:xfrm>
        </p:spPr>
        <p:txBody>
          <a:bodyPr/>
          <a:lstStyle/>
          <a:p>
            <a:pPr eaLnBrk="1" hangingPunct="1">
              <a:buFont typeface="Arial" charset="0"/>
              <a:buNone/>
            </a:pPr>
            <a:r>
              <a:rPr lang="en-US" sz="2400" b="1" dirty="0"/>
              <a:t>Types of Crystalline Solids: </a:t>
            </a:r>
          </a:p>
          <a:p>
            <a:pPr eaLnBrk="1" hangingPunct="1"/>
            <a:r>
              <a:rPr lang="en-US" sz="2400" b="1" dirty="0"/>
              <a:t>Molecular solids</a:t>
            </a:r>
          </a:p>
          <a:p>
            <a:pPr eaLnBrk="1" hangingPunct="1"/>
            <a:r>
              <a:rPr lang="en-US" sz="2400" b="1" dirty="0"/>
              <a:t>Ionic solids</a:t>
            </a:r>
          </a:p>
          <a:p>
            <a:pPr eaLnBrk="1" hangingPunct="1"/>
            <a:r>
              <a:rPr lang="en-US" sz="2400" b="1" dirty="0"/>
              <a:t>Atomic solids</a:t>
            </a:r>
            <a:endParaRPr lang="en-US" sz="2400" dirty="0"/>
          </a:p>
          <a:p>
            <a:pPr eaLnBrk="1" hangingPunct="1"/>
            <a:r>
              <a:rPr lang="en-US" sz="2400" b="1" dirty="0"/>
              <a:t>Water: </a:t>
            </a:r>
            <a:r>
              <a:rPr lang="en-US" sz="2400" dirty="0"/>
              <a:t>Because of its strong hydrogen bonding, water is a liquid at room temperature. Unlike most liquids, water expands when it freezes. Water is highly polar, making it a good solvent for many polar substances.</a:t>
            </a:r>
          </a:p>
        </p:txBody>
      </p:sp>
    </p:spTree>
    <p:extLst>
      <p:ext uri="{BB962C8B-B14F-4D97-AF65-F5344CB8AC3E}">
        <p14:creationId xmlns:p14="http://schemas.microsoft.com/office/powerpoint/2010/main" val="26267112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457200" anchor="t">
            <a:spAutoFit/>
          </a:bodyPr>
          <a:lstStyle/>
          <a:p>
            <a:pPr eaLnBrk="1" hangingPunct="1"/>
            <a:r>
              <a:rPr lang="en-US" altLang="en-US" dirty="0">
                <a:solidFill>
                  <a:srgbClr val="ED6B06"/>
                </a:solidFill>
              </a:rPr>
              <a:t>Chemical Skills Learning Objectives</a:t>
            </a:r>
          </a:p>
        </p:txBody>
      </p:sp>
      <p:sp>
        <p:nvSpPr>
          <p:cNvPr id="4099" name="Content Placeholder 2"/>
          <p:cNvSpPr>
            <a:spLocks noGrp="1"/>
          </p:cNvSpPr>
          <p:nvPr>
            <p:ph sz="half" idx="1"/>
          </p:nvPr>
        </p:nvSpPr>
        <p:spPr>
          <a:xfrm>
            <a:off x="342897" y="916031"/>
            <a:ext cx="8632661" cy="2936188"/>
          </a:xfrm>
        </p:spPr>
        <p:txBody>
          <a:bodyPr/>
          <a:lstStyle/>
          <a:p>
            <a:pPr marL="514350" indent="-514350" eaLnBrk="1" hangingPunct="1">
              <a:buFont typeface="Calibri" charset="0"/>
              <a:buAutoNum type="arabicPeriod"/>
            </a:pPr>
            <a:r>
              <a:rPr lang="en-US" dirty="0"/>
              <a:t>LO: Use the heat of vaporization in calculations.</a:t>
            </a:r>
          </a:p>
          <a:p>
            <a:pPr marL="514350" indent="-514350" eaLnBrk="1" hangingPunct="1">
              <a:buFont typeface="Calibri" charset="0"/>
              <a:buAutoNum type="arabicPeriod"/>
            </a:pPr>
            <a:r>
              <a:rPr lang="en-US" dirty="0"/>
              <a:t>LO: Use the heat of fusion in calculations.</a:t>
            </a:r>
          </a:p>
          <a:p>
            <a:pPr marL="514350" indent="-514350" eaLnBrk="1" hangingPunct="1">
              <a:buFont typeface="Calibri" charset="0"/>
              <a:buAutoNum type="arabicPeriod"/>
            </a:pPr>
            <a:r>
              <a:rPr lang="en-US" dirty="0"/>
              <a:t>LO: Determine the types of intermolecular forces in a compound.</a:t>
            </a:r>
          </a:p>
          <a:p>
            <a:pPr marL="514350" indent="-514350" eaLnBrk="1" hangingPunct="1">
              <a:buFont typeface="Calibri" charset="0"/>
              <a:buAutoNum type="arabicPeriod"/>
            </a:pPr>
            <a:r>
              <a:rPr lang="en-US" dirty="0"/>
              <a:t>LO: Use intermolecular forces to determine melting and/or boiling points.</a:t>
            </a:r>
          </a:p>
        </p:txBody>
      </p:sp>
    </p:spTree>
    <p:extLst>
      <p:ext uri="{BB962C8B-B14F-4D97-AF65-F5344CB8AC3E}">
        <p14:creationId xmlns:p14="http://schemas.microsoft.com/office/powerpoint/2010/main" val="24840609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2&quot; unique_id=&quot;10002&quot;&gt;&lt;object type=&quot;3&quot; unique_id=&quot;10003&quot;&gt;&lt;property id=&quot;20148&quot; value=&quot;5&quot;/&gt;&lt;property id=&quot;20300&quot; value=&quot;Slide 1&quot;/&gt;&lt;property id=&quot;20307&quot; value=&quot;475&quot;/&gt;&lt;/object&gt;&lt;object type=&quot;3&quot; unique_id=&quot;10004&quot;&gt;&lt;property id=&quot;20148&quot; value=&quot;5&quot;/&gt;&lt;property id=&quot;20300&quot; value=&quot;Slide 2 - &amp;quot;The Greenhouse Effect&amp;quot;&quot;/&gt;&lt;property id=&quot;20307&quot; value=&quot;353&quot;/&gt;&lt;/object&gt;&lt;object type=&quot;3&quot; unique_id=&quot;10005&quot;&gt;&lt;property id=&quot;20148&quot; value=&quot;5&quot;/&gt;&lt;property id=&quot;20300&quot; value=&quot;Slide 3 - &amp;quot;Global Warming&amp;quot;&quot;/&gt;&lt;property id=&quot;20307&quot; value=&quot;352&quot;/&gt;&lt;/object&gt;&lt;object type=&quot;3&quot; unique_id=&quot;10006&quot;&gt;&lt;property id=&quot;20148&quot; value=&quot;5&quot;/&gt;&lt;property id=&quot;20300&quot; value=&quot;Slide 4 - &amp;quot;The Sources of Increased CO2&amp;quot;&quot;/&gt;&lt;property id=&quot;20307&quot; value=&quot;351&quot;/&gt;&lt;/object&gt;&lt;object type=&quot;3&quot; unique_id=&quot;10007&quot;&gt;&lt;property id=&quot;20148&quot; value=&quot;5&quot;/&gt;&lt;property id=&quot;20300&quot; value=&quot;Slide 5 - &amp;quot;Reaction Stoichiometry: How Much Carbon Dioxide?&amp;quot;&quot;/&gt;&lt;property id=&quot;20307&quot; value=&quot;354&quot;/&gt;&lt;/object&gt;&lt;object type=&quot;3&quot; unique_id=&quot;10008&quot;&gt;&lt;property id=&quot;20148&quot; value=&quot;5&quot;/&gt;&lt;property id=&quot;20300&quot; value=&quot;Slide 6 - &amp;quot;Quantities in Chemical Reactions&amp;quot;&quot;/&gt;&lt;property id=&quot;20307&quot; value=&quot;355&quot;/&gt;&lt;/object&gt;&lt;object type=&quot;3&quot; unique_id=&quot;10009&quot;&gt;&lt;property id=&quot;20148&quot; value=&quot;5&quot;/&gt;&lt;property id=&quot;20300&quot; value=&quot;Slide 7 - &amp;quot;Reaction Stoichiometry&amp;quot;&quot;/&gt;&lt;property id=&quot;20307&quot; value=&quot;356&quot;/&gt;&lt;/object&gt;&lt;object type=&quot;3&quot; unique_id=&quot;10010&quot;&gt;&lt;property id=&quot;20148&quot; value=&quot;5&quot;/&gt;&lt;property id=&quot;20300&quot; value=&quot;Slide 8 - &amp;quot;Making Pizza&amp;quot;&quot;/&gt;&lt;property id=&quot;20307&quot; value=&quot;357&quot;/&gt;&lt;/object&gt;&lt;object type=&quot;3&quot; unique_id=&quot;10011&quot;&gt;&lt;property id=&quot;20148&quot; value=&quot;5&quot;/&gt;&lt;property id=&quot;20300&quot; value=&quot;Slide 9 - &amp;quot;Making Molecules: Mole-to-Mole Conversions&amp;quot;&quot;/&gt;&lt;property id=&quot;20307&quot; value=&quot;358&quot;/&gt;&lt;/object&gt;&lt;object type=&quot;3&quot; unique_id=&quot;10012&quot;&gt;&lt;property id=&quot;20148&quot; value=&quot;5&quot;/&gt;&lt;property id=&quot;20300&quot; value=&quot;Slide 10 - &amp;quot;Suppose That We Burn 22.0 Moles of C8H18; How Many Moles of CO2 Form?&amp;quot;&quot;/&gt;&lt;property id=&quot;20307&quot; value=&quot;359&quot;/&gt;&lt;/object&gt;&lt;object type=&quot;3&quot; unique_id=&quot;10013&quot;&gt;&lt;property id=&quot;20148&quot; value=&quot;5&quot;/&gt;&lt;property id=&quot;20300&quot; value=&quot;Slide 11 - &amp;quot;Limiting Reactant, Theoretical Yield&amp;quot;&quot;/&gt;&lt;property id=&quot;20307&quot; value=&quot;368&quot;/&gt;&lt;/object&gt;&lt;object type=&quot;3&quot; unique_id=&quot;10014&quot;&gt;&lt;property id=&quot;20148&quot; value=&quot;5&quot;/&gt;&lt;property id=&quot;20300&quot; value=&quot;Slide 12 - &amp;quot;Limiting Reactant&amp;quot;&quot;/&gt;&lt;property id=&quot;20307&quot; value=&quot;369&quot;/&gt;&lt;/object&gt;&lt;object type=&quot;3&quot; unique_id=&quot;10015&quot;&gt;&lt;property id=&quot;20148&quot; value=&quot;5&quot;/&gt;&lt;property id=&quot;20300&quot; value=&quot;Slide 13 - &amp;quot;Theoretical Yield&amp;quot;&quot;/&gt;&lt;property id=&quot;20307&quot; value=&quot;370&quot;/&gt;&lt;/object&gt;&lt;object type=&quot;3&quot; unique_id=&quot;10016&quot;&gt;&lt;property id=&quot;20148&quot; value=&quot;5&quot;/&gt;&lt;property id=&quot;20300&quot; value=&quot;Slide 14 - &amp;quot;In a Chemical Reaction&amp;quot;&quot;/&gt;&lt;property id=&quot;20307&quot; value=&quot;371&quot;/&gt;&lt;/object&gt;&lt;object type=&quot;3&quot; unique_id=&quot;10017&quot;&gt;&lt;property id=&quot;20148&quot; value=&quot;5&quot;/&gt;&lt;property id=&quot;20300&quot; value=&quot;Slide 15 - &amp;quot;More Making Pizzas&amp;quot;&quot;/&gt;&lt;property id=&quot;20307&quot; value=&quot;372&quot;/&gt;&lt;/object&gt;&lt;object type=&quot;3&quot; unique_id=&quot;10018&quot;&gt;&lt;property id=&quot;20148&quot; value=&quot;5&quot;/&gt;&lt;property id=&quot;20300&quot; value=&quot;Slide 16 - &amp;quot;Summarizing Limiting Reactant and Yield&amp;quot;&quot;/&gt;&lt;property id=&quot;20307&quot; value=&quot;373&quot;/&gt;&lt;/object&gt;&lt;object type=&quot;3&quot; unique_id=&quot;10019&quot;&gt;&lt;property id=&quot;20148&quot; value=&quot;5&quot;/&gt;&lt;property id=&quot;20300&quot; value=&quot;Slide 17 - &amp;quot;Summarizing Limiting Reactant and Yield&amp;quot;&quot;/&gt;&lt;property id=&quot;20307&quot; value=&quot;374&quot;/&gt;&lt;/object&gt;&lt;object type=&quot;3&quot; unique_id=&quot;10020&quot;&gt;&lt;property id=&quot;20148&quot; value=&quot;5&quot;/&gt;&lt;property id=&quot;20300&quot; value=&quot;Slide 18 - &amp;quot;Apply These Concepts to a Chemical Reaction&amp;quot;&quot;/&gt;&lt;property id=&quot;20307&quot; value=&quot;375&quot;/&gt;&lt;/object&gt;&lt;object type=&quot;3&quot; unique_id=&quot;10021&quot;&gt;&lt;property id=&quot;20148&quot; value=&quot;5&quot;/&gt;&lt;property id=&quot;20300&quot; value=&quot;Slide 19 - &amp;quot;Combustion of Methane&amp;quot;&quot;/&gt;&lt;property id=&quot;20307&quot; value=&quot;376&quot;/&gt;&lt;/object&gt;&lt;object type=&quot;3&quot; unique_id=&quot;10022&quot;&gt;&lt;property id=&quot;20148&quot; value=&quot;5&quot;/&gt;&lt;property id=&quot;20300&quot; value=&quot;Slide 20 - &amp;quot;Combustion of Methane&amp;quot;&quot;/&gt;&lt;property id=&quot;20307&quot; value=&quot;377&quot;/&gt;&lt;/object&gt;&lt;object type=&quot;3&quot; unique_id=&quot;10025&quot;&gt;&lt;property id=&quot;20148&quot; value=&quot;5&quot;/&gt;&lt;property id=&quot;20300&quot; value=&quot;Slide 21 - &amp;quot;Solution Concentration and Solution Stoichiometry&amp;quot;&quot;/&gt;&lt;property id=&quot;20307&quot; value=&quot;385&quot;/&gt;&lt;/object&gt;&lt;object type=&quot;3&quot; unique_id=&quot;10026&quot;&gt;&lt;property id=&quot;20148&quot; value=&quot;5&quot;/&gt;&lt;property id=&quot;20300&quot; value=&quot;Slide 22 - &amp;quot;Solution Concentration&amp;quot;&quot;/&gt;&lt;property id=&quot;20307&quot; value=&quot;386&quot;/&gt;&lt;/object&gt;&lt;object type=&quot;3&quot; unique_id=&quot;10027&quot;&gt;&lt;property id=&quot;20148&quot; value=&quot;5&quot;/&gt;&lt;property id=&quot;20300&quot; value=&quot;Slide 23 - &amp;quot;Solution Concentration&amp;quot;&quot;/&gt;&lt;property id=&quot;20307&quot; value=&quot;388&quot;/&gt;&lt;/object&gt;&lt;object type=&quot;3&quot; unique_id=&quot;10028&quot;&gt;&lt;property id=&quot;20148&quot; value=&quot;5&quot;/&gt;&lt;property id=&quot;20300&quot; value=&quot;Slide 24 - &amp;quot;Solution Concentration: Molarity&amp;quot;&quot;/&gt;&lt;property id=&quot;20307&quot; value=&quot;387&quot;/&gt;&lt;/object&gt;&lt;object type=&quot;3&quot; unique_id=&quot;10029&quot;&gt;&lt;property id=&quot;20148&quot; value=&quot;5&quot;/&gt;&lt;property id=&quot;20300&quot; value=&quot;Slide 25 - &amp;quot;Preparing 1 L of a 1.00 M NaCl Solution&amp;quot;&quot;/&gt;&lt;property id=&quot;20307&quot; value=&quot;389&quot;/&gt;&lt;/object&gt;&lt;object type=&quot;3&quot; unique_id=&quot;10030&quot;&gt;&lt;property id=&quot;20148&quot; value=&quot;5&quot;/&gt;&lt;property id=&quot;20300&quot; value=&quot;Slide 26 - &amp;quot;Using Molarity in Calculations&amp;quot;&quot;/&gt;&lt;property id=&quot;20307&quot; value=&quot;392&quot;/&gt;&lt;/object&gt;&lt;object type=&quot;3&quot; unique_id=&quot;10031&quot;&gt;&lt;property id=&quot;20148&quot; value=&quot;5&quot;/&gt;&lt;property id=&quot;20300&quot; value=&quot;Slide 27 - &amp;quot;Solution Dilution&amp;quot;&quot;/&gt;&lt;property id=&quot;20307&quot; value=&quot;395&quot;/&gt;&lt;/object&gt;&lt;object type=&quot;3&quot; unique_id=&quot;10032&quot;&gt;&lt;property id=&quot;20148&quot; value=&quot;5&quot;/&gt;&lt;property id=&quot;20300&quot; value=&quot;Slide 28 - &amp;quot;Preparing 3.00 L of 0.500 M CaCl2 from a 10.0 M Stock Solution&amp;quot;&quot;/&gt;&lt;property id=&quot;20307&quot; value=&quot;396&quot;/&gt;&lt;/object&gt;&lt;object type=&quot;3&quot; unique_id=&quot;10033&quot;&gt;&lt;property id=&quot;20148&quot; value=&quot;5&quot;/&gt;&lt;property id=&quot;20300&quot; value=&quot;Slide 29 - &amp;quot;Solution Stoichiometry&amp;quot;&quot;/&gt;&lt;property id=&quot;20307&quot; value=&quot;399&quot;/&gt;&lt;/object&gt;&lt;object type=&quot;3&quot; unique_id=&quot;10034&quot;&gt;&lt;property id=&quot;20148&quot; value=&quot;5&quot;/&gt;&lt;property id=&quot;20300&quot; value=&quot;Slide 30 - &amp;quot;Types of Aqueous Solutions and Solubility&amp;quot;&quot;/&gt;&lt;property id=&quot;20307&quot; value=&quot;402&quot;/&gt;&lt;/object&gt;&lt;object type=&quot;3&quot; unique_id=&quot;10035&quot;&gt;&lt;property id=&quot;20148&quot; value=&quot;5&quot;/&gt;&lt;property id=&quot;20300&quot; value=&quot;Slide 31 - &amp;quot;What Happens When a Solute Dissolves?&amp;quot;&quot;/&gt;&lt;property id=&quot;20307&quot; value=&quot;403&quot;/&gt;&lt;/object&gt;&lt;object type=&quot;3&quot; unique_id=&quot;10036&quot;&gt;&lt;property id=&quot;20148&quot; value=&quot;5&quot;/&gt;&lt;property id=&quot;20300&quot; value=&quot;Slide 32 - &amp;quot;Charge Distribution in a Water Molecule&amp;quot;&quot;/&gt;&lt;property id=&quot;20307&quot; value=&quot;404&quot;/&gt;&lt;/object&gt;&lt;object type=&quot;3&quot; unique_id=&quot;10037&quot;&gt;&lt;property id=&quot;20148&quot; value=&quot;5&quot;/&gt;&lt;property id=&quot;20300&quot; value=&quot;Slide 33 - &amp;quot;Solute and Solvent Interactions in a Sodium Chloride Solution&amp;quot;&quot;/&gt;&lt;property id=&quot;20307&quot; value=&quot;405&quot;/&gt;&lt;/object&gt;&lt;object type=&quot;3&quot; unique_id=&quot;10038&quot;&gt;&lt;property id=&quot;20148&quot; value=&quot;5&quot;/&gt;&lt;property id=&quot;20300&quot; value=&quot;Slide 34 - &amp;quot;Sodium Chloride Dissolving in Water&amp;quot;&quot;/&gt;&lt;property id=&quot;20307&quot; value=&quot;407&quot;/&gt;&lt;/object&gt;&lt;object type=&quot;3&quot; unique_id=&quot;10039&quot;&gt;&lt;property id=&quot;20148&quot; value=&quot;5&quot;/&gt;&lt;property id=&quot;20300&quot; value=&quot;Slide 35 - &amp;quot;Electrolyte and Nonelectrolyte Solutions&amp;quot;&quot;/&gt;&lt;property id=&quot;20307&quot; value=&quot;408&quot;/&gt;&lt;/object&gt;&lt;object type=&quot;3&quot; unique_id=&quot;10040&quot;&gt;&lt;property id=&quot;20148&quot; value=&quot;5&quot;/&gt;&lt;property id=&quot;20300&quot; value=&quot;Slide 36 - &amp;quot;Electrolyte and Nonelectrolyte Solutions&amp;quot;&quot;/&gt;&lt;property id=&quot;20307&quot; value=&quot;409&quot;/&gt;&lt;/object&gt;&lt;object type=&quot;3&quot; unique_id=&quot;10041&quot;&gt;&lt;property id=&quot;20148&quot; value=&quot;5&quot;/&gt;&lt;property id=&quot;20300&quot; value=&quot;Slide 37 - &amp;quot;Salt versus Sugar Dissolved in Water &amp;quot;&quot;/&gt;&lt;property id=&quot;20307&quot; value=&quot;406&quot;/&gt;&lt;/object&gt;&lt;object type=&quot;3&quot; unique_id=&quot;10042&quot;&gt;&lt;property id=&quot;20148&quot; value=&quot;5&quot;/&gt;&lt;property id=&quot;20300&quot; value=&quot;Slide 38 - &amp;quot;Binary Acids&amp;quot;&quot;/&gt;&lt;property id=&quot;20307&quot; value=&quot;410&quot;/&gt;&lt;/object&gt;&lt;object type=&quot;3&quot; unique_id=&quot;10043&quot;&gt;&lt;property id=&quot;20148&quot; value=&quot;5&quot;/&gt;&lt;property id=&quot;20300&quot; value=&quot;Slide 39 - &amp;quot;Strong and Weak Electrolytes&amp;quot;&quot;/&gt;&lt;property id=&quot;20307&quot; value=&quot;411&quot;/&gt;&lt;/object&gt;&lt;object type=&quot;3&quot; unique_id=&quot;10044&quot;&gt;&lt;property id=&quot;20148&quot; value=&quot;5&quot;/&gt;&lt;property id=&quot;20300&quot; value=&quot;Slide 40 - &amp;quot;Classes of Dissolved Materials&amp;quot;&quot;/&gt;&lt;property id=&quot;20307&quot; value=&quot;412&quot;/&gt;&lt;/object&gt;&lt;object type=&quot;3&quot; unique_id=&quot;10045&quot;&gt;&lt;property id=&quot;20148&quot; value=&quot;5&quot;/&gt;&lt;property id=&quot;20300&quot; value=&quot;Slide 41 - &amp;quot;Dissociation and Ionization&amp;quot;&quot;/&gt;&lt;property id=&quot;20307&quot; value=&quot;414&quot;/&gt;&lt;/object&gt;&lt;object type=&quot;3&quot; unique_id=&quot;10046&quot;&gt;&lt;property id=&quot;20148&quot; value=&quot;5&quot;/&gt;&lt;property id=&quot;20300&quot; value=&quot;Slide 42 - &amp;quot;The Solubility of Ionic Compounds&amp;quot;&quot;/&gt;&lt;property id=&quot;20307&quot; value=&quot;413&quot;/&gt;&lt;/object&gt;&lt;object type=&quot;3&quot; unique_id=&quot;10047&quot;&gt;&lt;property id=&quot;20148&quot; value=&quot;5&quot;/&gt;&lt;property id=&quot;20300&quot; value=&quot;Slide 43 - &amp;quot;Solubility of Salts&amp;quot;&quot;/&gt;&lt;property id=&quot;20307&quot; value=&quot;417&quot;/&gt;&lt;/object&gt;&lt;object type=&quot;3&quot; unique_id=&quot;10048&quot;&gt;&lt;property id=&quot;20148&quot; value=&quot;5&quot;/&gt;&lt;property id=&quot;20300&quot; value=&quot;Slide 44 - &amp;quot;When Will a Salt Dissolve?&amp;quot;&quot;/&gt;&lt;property id=&quot;20307&quot; value=&quot;415&quot;/&gt;&lt;/object&gt;&lt;object type=&quot;3&quot; unique_id=&quot;10049&quot;&gt;&lt;property id=&quot;20148&quot; value=&quot;5&quot;/&gt;&lt;property id=&quot;20300&quot; value=&quot;Slide 45 - &amp;quot;Solubility Rules&amp;quot;&quot;/&gt;&lt;property id=&quot;20307&quot; value=&quot;416&quot;/&gt;&lt;/object&gt;&lt;object type=&quot;3&quot; unique_id=&quot;10050&quot;&gt;&lt;property id=&quot;20148&quot; value=&quot;5&quot;/&gt;&lt;property id=&quot;20300&quot; value=&quot;Slide 46 - &amp;quot;Precipitation Reactions&amp;quot;&quot;/&gt;&lt;property id=&quot;20307&quot; value=&quot;418&quot;/&gt;&lt;/object&gt;&lt;object type=&quot;3&quot; unique_id=&quot;10051&quot;&gt;&lt;property id=&quot;20148&quot; value=&quot;5&quot;/&gt;&lt;property id=&quot;20300&quot; value=&quot;Slide 47 - &amp;quot;Precipitation of Lead(II) Iodide&amp;quot;&quot;/&gt;&lt;property id=&quot;20307&quot; value=&quot;420&quot;/&gt;&lt;/object&gt;&lt;object type=&quot;3&quot; unique_id=&quot;10052&quot;&gt;&lt;property id=&quot;20148&quot; value=&quot;5&quot;/&gt;&lt;property id=&quot;20300&quot; value=&quot;Slide 48 - &amp;quot;No Precipitation Means No Reaction&amp;quot;&quot;/&gt;&lt;property id=&quot;20307&quot; value=&quot;422&quot;/&gt;&lt;/object&gt;&lt;object type=&quot;3&quot; unique_id=&quot;10053&quot;&gt;&lt;property id=&quot;20148&quot; value=&quot;5&quot;/&gt;&lt;property id=&quot;20300&quot; value=&quot;Slide 49 - &amp;quot; Predicting Precipitation Reactions&amp;quot;&quot;/&gt;&lt;property id=&quot;20307&quot; value=&quot;421&quot;/&gt;&lt;/object&gt;&lt;object type=&quot;3&quot; unique_id=&quot;10054&quot;&gt;&lt;property id=&quot;20148&quot; value=&quot;5&quot;/&gt;&lt;property id=&quot;20300&quot; value=&quot;Slide 50 - &amp;quot;Predicting Precipitation Reactions&amp;quot;&quot;/&gt;&lt;property id=&quot;20307&quot; value=&quot;423&quot;/&gt;&lt;/object&gt;&lt;object type=&quot;3&quot; unique_id=&quot;10055&quot;&gt;&lt;property id=&quot;20148&quot; value=&quot;5&quot;/&gt;&lt;property id=&quot;20300&quot; value=&quot;Slide 51 - &amp;quot;Predicting Precipitation Reactions&amp;quot;&quot;/&gt;&lt;property id=&quot;20307&quot; value=&quot;424&quot;/&gt;&lt;/object&gt;&lt;object type=&quot;3&quot; unique_id=&quot;10056&quot;&gt;&lt;property id=&quot;20148&quot; value=&quot;5&quot;/&gt;&lt;property id=&quot;20300&quot; value=&quot;Slide 52 - &amp;quot;Representing Aqueous Reactions&amp;quot;&quot;/&gt;&lt;property id=&quot;20307&quot; value=&quot;429&quot;/&gt;&lt;/object&gt;&lt;object type=&quot;3&quot; unique_id=&quot;10057&quot;&gt;&lt;property id=&quot;20148&quot; value=&quot;5&quot;/&gt;&lt;property id=&quot;20300&quot; value=&quot;Slide 53 - &amp;quot;Ionic Equation&amp;quot;&quot;/&gt;&lt;property id=&quot;20307&quot; value=&quot;430&quot;/&gt;&lt;/object&gt;&lt;object type=&quot;3&quot; unique_id=&quot;10058&quot;&gt;&lt;property id=&quot;20148&quot; value=&quot;5&quot;/&gt;&lt;property id=&quot;20300&quot; value=&quot;Slide 54 - &amp;quot;Ionic Equation&amp;quot;&quot;/&gt;&lt;property id=&quot;20307&quot; value=&quot;431&quot;/&gt;&lt;/object&gt;&lt;object type=&quot;3&quot; unique_id=&quot;10059&quot;&gt;&lt;property id=&quot;20148&quot; value=&quot;5&quot;/&gt;&lt;property id=&quot;20300&quot; value=&quot;Slide 55 - &amp;quot;Net Ionic Equation&amp;quot;&quot;/&gt;&lt;property id=&quot;20307&quot; value=&quot;432&quot;/&gt;&lt;/object&gt;&lt;object type=&quot;3&quot; unique_id=&quot;10060&quot;&gt;&lt;property id=&quot;20148&quot; value=&quot;5&quot;/&gt;&lt;property id=&quot;20300&quot; value=&quot;Slide 56 - &amp;quot;Examples&amp;quot;&quot;/&gt;&lt;property id=&quot;20307&quot; value=&quot;433&quot;/&gt;&lt;/object&gt;&lt;object type=&quot;3&quot; unique_id=&quot;10061&quot;&gt;&lt;property id=&quot;20148&quot; value=&quot;5&quot;/&gt;&lt;property id=&quot;20300&quot; value=&quot;Slide 57 - &amp;quot;Acid–Base and Gas-Evolution Reactions&amp;quot;&quot;/&gt;&lt;property id=&quot;20307&quot; value=&quot;435&quot;/&gt;&lt;/object&gt;&lt;object type=&quot;3&quot; unique_id=&quot;10062&quot;&gt;&lt;property id=&quot;20148&quot; value=&quot;5&quot;/&gt;&lt;property id=&quot;20300&quot; value=&quot;Slide 58 - &amp;quot;Acid–Base and Gas-Evolution Reactions&amp;quot;&quot;/&gt;&lt;property id=&quot;20307&quot; value=&quot;436&quot;/&gt;&lt;/object&gt;&lt;object type=&quot;3&quot; unique_id=&quot;10063&quot;&gt;&lt;property id=&quot;20148&quot; value=&quot;5&quot;/&gt;&lt;property id=&quot;20300&quot; value=&quot;Slide 59 - &amp;quot;Acid–Base Reactions&amp;quot;&quot;/&gt;&lt;property id=&quot;20307&quot; value=&quot;437&quot;/&gt;&lt;/object&gt;&lt;object type=&quot;3&quot; unique_id=&quot;10064&quot;&gt;&lt;property id=&quot;20148&quot; value=&quot;5&quot;/&gt;&lt;property id=&quot;20300&quot; value=&quot;Slide 60 - &amp;quot;Acid–Base Reactions&amp;quot;&quot;/&gt;&lt;property id=&quot;20307&quot; value=&quot;438&quot;/&gt;&lt;/object&gt;&lt;object type=&quot;3&quot; unique_id=&quot;10065&quot;&gt;&lt;property id=&quot;20148&quot; value=&quot;5&quot;/&gt;&lt;property id=&quot;20300&quot; value=&quot;Slide 61 - &amp;quot;Acids and Bases in Solution&amp;quot;&quot;/&gt;&lt;property id=&quot;20307&quot; value=&quot;439&quot;/&gt;&lt;/object&gt;&lt;object type=&quot;3&quot; unique_id=&quot;10066&quot;&gt;&lt;property id=&quot;20148&quot; value=&quot;5&quot;/&gt;&lt;property id=&quot;20300&quot; value=&quot;Slide 62 - &amp;quot;Acid–Base Reaction&amp;quot;&quot;/&gt;&lt;property id=&quot;20307&quot; value=&quot;441&quot;/&gt;&lt;/object&gt;&lt;object type=&quot;3&quot; unique_id=&quot;10067&quot;&gt;&lt;property id=&quot;20148&quot; value=&quot;5&quot;/&gt;&lt;property id=&quot;20300&quot; value=&quot;Slide 63 - &amp;quot;Some Common Acids and Bases&amp;quot;&quot;/&gt;&lt;property id=&quot;20307&quot; value=&quot;440&quot;/&gt;&lt;/object&gt;&lt;object type=&quot;3&quot; unique_id=&quot;10068&quot;&gt;&lt;property id=&quot;20148&quot; value=&quot;5&quot;/&gt;&lt;property id=&quot;20300&quot; value=&quot;Slide 64 - &amp;quot;Predict the Product of the Reactions&amp;quot;&quot;/&gt;&lt;property id=&quot;20307&quot; value=&quot;446&quot;/&gt;&lt;/object&gt;&lt;object type=&quot;3&quot; unique_id=&quot;10069&quot;&gt;&lt;property id=&quot;20148&quot; value=&quot;5&quot;/&gt;&lt;property id=&quot;20300&quot; value=&quot;Slide 65 - &amp;quot;Acid–Base Titrations&amp;quot;&quot;/&gt;&lt;property id=&quot;20307&quot; value=&quot;445&quot;/&gt;&lt;/object&gt;&lt;object type=&quot;3&quot; unique_id=&quot;10070&quot;&gt;&lt;property id=&quot;20148&quot; value=&quot;5&quot;/&gt;&lt;property id=&quot;20300&quot; value=&quot;Slide 66 - &amp;quot;Acid–Base Titrations&amp;quot;&quot;/&gt;&lt;property id=&quot;20307&quot; value=&quot;447&quot;/&gt;&lt;/object&gt;&lt;object type=&quot;3&quot; unique_id=&quot;10071&quot;&gt;&lt;property id=&quot;20148&quot; value=&quot;5&quot;/&gt;&lt;property id=&quot;20300&quot; value=&quot;Slide 67 - &amp;quot;Acid–Base Titration&amp;quot;&quot;/&gt;&lt;property id=&quot;20307&quot; value=&quot;448&quot;/&gt;&lt;/object&gt;&lt;object type=&quot;3&quot; unique_id=&quot;10072&quot;&gt;&lt;property id=&quot;20148&quot; value=&quot;5&quot;/&gt;&lt;property id=&quot;20300&quot; value=&quot;Slide 68 - &amp;quot;Titration&amp;quot;&quot;/&gt;&lt;property id=&quot;20307&quot; value=&quot;449&quot;/&gt;&lt;/object&gt;&lt;object type=&quot;3&quot; unique_id=&quot;10073&quot;&gt;&lt;property id=&quot;20148&quot; value=&quot;5&quot;/&gt;&lt;property id=&quot;20300&quot; value=&quot;Slide 69 - &amp;quot;Gas-Evolving Reactions&amp;quot;&quot;/&gt;&lt;property id=&quot;20307&quot; value=&quot;452&quot;/&gt;&lt;/object&gt;&lt;object type=&quot;3&quot; unique_id=&quot;10074&quot;&gt;&lt;property id=&quot;20148&quot; value=&quot;5&quot;/&gt;&lt;property id=&quot;20300&quot; value=&quot;Slide 70 - &amp;quot;Gas-Evolution Reaction&amp;quot;&quot;/&gt;&lt;property id=&quot;20307&quot; value=&quot;453&quot;/&gt;&lt;/object&gt;&lt;object type=&quot;3&quot; unique_id=&quot;10075&quot;&gt;&lt;property id=&quot;20148&quot; value=&quot;5&quot;/&gt;&lt;property id=&quot;20300&quot; value=&quot;Slide 71 - &amp;quot;Types of Compounds That Undergo Gas-Evolution Reactions&amp;quot;&quot;/&gt;&lt;property id=&quot;20307&quot; value=&quot;454&quot;/&gt;&lt;/object&gt;&lt;object type=&quot;3&quot; unique_id=&quot;10076&quot;&gt;&lt;property id=&quot;20148&quot; value=&quot;5&quot;/&gt;&lt;property id=&quot;20300&quot; value=&quot;Slide 72 - &amp;quot;Oxidation–Reduction Reactions&amp;quot;&quot;/&gt;&lt;property id=&quot;20307&quot; value=&quot;457&quot;/&gt;&lt;/object&gt;&lt;object type=&quot;3&quot; unique_id=&quot;10077&quot;&gt;&lt;property id=&quot;20148&quot; value=&quot;5&quot;/&gt;&lt;property id=&quot;20300&quot; value=&quot;Slide 73 - &amp;quot;Combustion as Redox&amp;quot;&quot;/&gt;&lt;property id=&quot;20307&quot; value=&quot;458&quot;/&gt;&lt;/object&gt;&lt;object type=&quot;3&quot; unique_id=&quot;10078&quot;&gt;&lt;property id=&quot;20148&quot; value=&quot;5&quot;/&gt;&lt;property id=&quot;20300&quot; value=&quot;Slide 74 - &amp;quot;Redox without Combustion&amp;quot;&quot;/&gt;&lt;property id=&quot;20307&quot; value=&quot;459&quot;/&gt;&lt;/object&gt;&lt;object type=&quot;3&quot; unique_id=&quot;10079&quot;&gt;&lt;property id=&quot;20148&quot; value=&quot;5&quot;/&gt;&lt;property id=&quot;20300&quot; value=&quot;Slide 75 - &amp;quot;Reactions of Metals with Nonmetals&amp;quot;&quot;/&gt;&lt;property id=&quot;20307&quot; value=&quot;460&quot;/&gt;&lt;/object&gt;&lt;object type=&quot;3&quot; unique_id=&quot;10080&quot;&gt;&lt;property id=&quot;20148&quot; value=&quot;5&quot;/&gt;&lt;property id=&quot;20300&quot; value=&quot;Slide 76 - &amp;quot;Redox Reaction&amp;quot;&quot;/&gt;&lt;property id=&quot;20307&quot; value=&quot;461&quot;/&gt;&lt;/object&gt;&lt;object type=&quot;3&quot; unique_id=&quot;10081&quot;&gt;&lt;property id=&quot;20148&quot; value=&quot;5&quot;/&gt;&lt;property id=&quot;20300&quot; value=&quot;Slide 77 - &amp;quot;Oxidation and Reduction&amp;quot;&quot;/&gt;&lt;property id=&quot;20307&quot; value=&quot;462&quot;/&gt;&lt;/object&gt;&lt;object type=&quot;3&quot; unique_id=&quot;10082&quot;&gt;&lt;property id=&quot;20148&quot; value=&quot;5&quot;/&gt;&lt;property id=&quot;20300&quot; value=&quot;Slide 78 - &amp;quot;Oxidation States&amp;quot;&quot;/&gt;&lt;property id=&quot;20307&quot; value=&quot;463&quot;/&gt;&lt;/object&gt;&lt;object type=&quot;3&quot; unique_id=&quot;10083&quot;&gt;&lt;property id=&quot;20148&quot; value=&quot;5&quot;/&gt;&lt;property id=&quot;20300&quot; value=&quot;Slide 79 - &amp;quot;Rules for Assigning Oxidation States&amp;quot;&quot;/&gt;&lt;property id=&quot;20307&quot; value=&quot;464&quot;/&gt;&lt;/object&gt;&lt;object type=&quot;3&quot; unique_id=&quot;10084&quot;&gt;&lt;property id=&quot;20148&quot; value=&quot;5&quot;/&gt;&lt;property id=&quot;20300&quot; value=&quot;Slide 80 - &amp;quot;Rules for Assigning Oxidation States&amp;quot;&quot;/&gt;&lt;property id=&quot;20307&quot; value=&quot;465&quot;/&gt;&lt;/object&gt;&lt;object type=&quot;3&quot; unique_id=&quot;10085&quot;&gt;&lt;property id=&quot;20148&quot; value=&quot;5&quot;/&gt;&lt;property id=&quot;20300&quot; value=&quot;Slide 81 - &amp;quot;Rules for Assigning Oxidation States&amp;quot;&quot;/&gt;&lt;property id=&quot;20307&quot; value=&quot;466&quot;/&gt;&lt;/object&gt;&lt;object type=&quot;3&quot; unique_id=&quot;10086&quot;&gt;&lt;property id=&quot;20148&quot; value=&quot;5&quot;/&gt;&lt;property id=&quot;20300&quot; value=&quot;Slide 82 - &amp;quot;Identifying Redox Reactions  &amp;quot;&quot;/&gt;&lt;property id=&quot;20307&quot; value=&quot;467&quot;/&gt;&lt;/object&gt;&lt;object type=&quot;3&quot; unique_id=&quot;10087&quot;&gt;&lt;property id=&quot;20148&quot; value=&quot;5&quot;/&gt;&lt;property id=&quot;20300&quot; value=&quot;Slide 83 - &amp;quot;Redox Reactions&amp;quot;&quot;/&gt;&lt;property id=&quot;20307&quot; value=&quot;470&quot;/&gt;&lt;/object&gt;&lt;object type=&quot;3&quot; unique_id=&quot;10088&quot;&gt;&lt;property id=&quot;20148&quot; value=&quot;5&quot;/&gt;&lt;property id=&quot;20300&quot; value=&quot;Slide 84 - &amp;quot;Combustion Reactions&amp;quot;&quot;/&gt;&lt;property id=&quot;20307&quot; value=&quot;472&quot;/&gt;&lt;/object&gt;&lt;object type=&quot;3&quot; unique_id=&quot;10089&quot;&gt;&lt;property id=&quot;20148&quot; value=&quot;5&quot;/&gt;&lt;property id=&quot;20300&quot; value=&quot;Slide 85 - &amp;quot;Combustion&amp;quot;&quot;/&gt;&lt;property id=&quot;20307&quot; value=&quot;473&quot;/&gt;&lt;/object&gt;&lt;/object&gt;&lt;object type=&quot;8&quot; unique_id=&quot;10178&quot;&gt;&lt;/object&gt;&lt;/object&gt;&lt;/database&gt;"/>
  <p:tag name="SECTOMILLISECCONVERTED" val="1"/>
</p:tagLst>
</file>

<file path=ppt/theme/theme1.xml><?xml version="1.0" encoding="utf-8"?>
<a:theme xmlns:a="http://schemas.openxmlformats.org/drawingml/2006/main" name="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
        <a:cs typeface="Times New Roman"/>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gtk_01:Applications (Mac OS 9):Microsoft Office 2001:Templates:My Templates:HA5Lect_template.pot</Template>
  <TotalTime>16659</TotalTime>
  <Words>6195</Words>
  <Application>Microsoft Office PowerPoint</Application>
  <PresentationFormat>On-screen Show (4:3)</PresentationFormat>
  <Paragraphs>537</Paragraphs>
  <Slides>96</Slides>
  <Notes>96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96</vt:i4>
      </vt:variant>
    </vt:vector>
  </HeadingPairs>
  <TitlesOfParts>
    <vt:vector size="101" baseType="lpstr">
      <vt:lpstr>Arial</vt:lpstr>
      <vt:lpstr>Calibri</vt:lpstr>
      <vt:lpstr>Times</vt:lpstr>
      <vt:lpstr>Times New Roman</vt:lpstr>
      <vt:lpstr>HA5Lect_template</vt:lpstr>
      <vt:lpstr>PowerPoint Presentation</vt:lpstr>
      <vt:lpstr>Interactions between Molecules</vt:lpstr>
      <vt:lpstr>Intermolecular Forces</vt:lpstr>
      <vt:lpstr>The state of a sample of matter—solid, liquid, or gas—depends on the magnitude of intermolecular forces relative to the amount of thermal energy in the sample. </vt:lpstr>
      <vt:lpstr>Properties of Liquids and Solids</vt:lpstr>
      <vt:lpstr>Gas, Liquid, and Solid States</vt:lpstr>
      <vt:lpstr>Properties of Gases Recall from Chapter 11</vt:lpstr>
      <vt:lpstr>Properties of Liquids</vt:lpstr>
      <vt:lpstr>Properties of Solids</vt:lpstr>
      <vt:lpstr>Shape of Liquids and Solids</vt:lpstr>
      <vt:lpstr>Shape of Liquids and Solids</vt:lpstr>
      <vt:lpstr>Intermolecular Forces in Action:  Surface Tension and Viscosity</vt:lpstr>
      <vt:lpstr>Surface Tension</vt:lpstr>
      <vt:lpstr>Figure 12.5 Origin of Surface Tension</vt:lpstr>
      <vt:lpstr>Viscosity</vt:lpstr>
      <vt:lpstr>Viscosity</vt:lpstr>
      <vt:lpstr>Evaporation, Condensation, and Thermal Energy</vt:lpstr>
      <vt:lpstr>Evaporation</vt:lpstr>
      <vt:lpstr>Evaporation, Condensation, and Thermal Energy</vt:lpstr>
      <vt:lpstr>Evaporation and Condensation</vt:lpstr>
      <vt:lpstr>Evaporation and Condensation</vt:lpstr>
      <vt:lpstr>Vapor Pressure</vt:lpstr>
      <vt:lpstr>Boiling</vt:lpstr>
      <vt:lpstr>Interpreting a Heating Curve</vt:lpstr>
      <vt:lpstr>Heating Curve</vt:lpstr>
      <vt:lpstr>Energetics of Evaporation</vt:lpstr>
      <vt:lpstr>Energetics of Condensation</vt:lpstr>
      <vt:lpstr>Heat of Vaporization</vt:lpstr>
      <vt:lpstr>Heat of Vaporization of Water</vt:lpstr>
      <vt:lpstr>Heats of Vaporization</vt:lpstr>
      <vt:lpstr>PowerPoint Presentation</vt:lpstr>
      <vt:lpstr>PowerPoint Presentation</vt:lpstr>
      <vt:lpstr>Melting and Freezing</vt:lpstr>
      <vt:lpstr>Melting and Freezing</vt:lpstr>
      <vt:lpstr>Interpreting a Heating Curve</vt:lpstr>
      <vt:lpstr>Heating Curve</vt:lpstr>
      <vt:lpstr>Energetics of Melting and Freezing</vt:lpstr>
      <vt:lpstr>Heat of Fusion</vt:lpstr>
      <vt:lpstr>Heat of Fusion of Water</vt:lpstr>
      <vt:lpstr>PowerPoint Presentation</vt:lpstr>
      <vt:lpstr>PowerPoint Presentation</vt:lpstr>
      <vt:lpstr>PowerPoint Presentation</vt:lpstr>
      <vt:lpstr>A Heating Curve for Ice</vt:lpstr>
      <vt:lpstr>Sublimation</vt:lpstr>
      <vt:lpstr>Sublimation</vt:lpstr>
      <vt:lpstr>Sublimation</vt:lpstr>
      <vt:lpstr>Sublimation</vt:lpstr>
      <vt:lpstr>Types of Intermolecular Forces: Dispersion, Dipole–Dipole, and Hydrogen Bonding</vt:lpstr>
      <vt:lpstr>Dispersion Forces</vt:lpstr>
      <vt:lpstr>Instantaneous Dipoles</vt:lpstr>
      <vt:lpstr>Dispersion Forces</vt:lpstr>
      <vt:lpstr>Dispersion Forces</vt:lpstr>
      <vt:lpstr>Dispersion Forces</vt:lpstr>
      <vt:lpstr>Effect of Differences in Dispersion Forces on Boiling Points of the Noble Gases</vt:lpstr>
      <vt:lpstr>Dipole–Dipole Force</vt:lpstr>
      <vt:lpstr>Permanent Dipoles</vt:lpstr>
      <vt:lpstr>Effect of Difference in Polarity on Melting and Boiling Points for Two Compounds of Similar Molar Mass</vt:lpstr>
      <vt:lpstr>Miscibility—a Liquid’s Ability to Mix with Another Liquid without Separating into Two Phases</vt:lpstr>
      <vt:lpstr>Polar and Nonpolar Compounds Are Not Miscible</vt:lpstr>
      <vt:lpstr>A Molecule Has Dipole–Dipole Forces if It Is Polar</vt:lpstr>
      <vt:lpstr>To Determine if a Molecule Is Polar</vt:lpstr>
      <vt:lpstr>Hydrogen Bonding</vt:lpstr>
      <vt:lpstr>The Intermolecular Attraction of a Hydrogen Atom to an Electronegative Atom is Called a Hydrogen Bond</vt:lpstr>
      <vt:lpstr>Hydrogen Bonding in Methanol</vt:lpstr>
      <vt:lpstr>Effect of Hydrogen Bonding on Melting and Boiling Points for Two Compounds of Similar Molar Mass</vt:lpstr>
      <vt:lpstr>Hydrogen Bonding in Water</vt:lpstr>
      <vt:lpstr>Ion–Dipole Forces</vt:lpstr>
      <vt:lpstr>Table 12.5 Types of Intermolecular Forces</vt:lpstr>
      <vt:lpstr>Chemistry and Health: Hydrogen Bonding in DNA</vt:lpstr>
      <vt:lpstr>Chemistry and Health: Hydrogen Bonding in DNA</vt:lpstr>
      <vt:lpstr>Chemistry and Health: Hydrogen Bonding in DNA</vt:lpstr>
      <vt:lpstr>Structure of DNA Nucleotides</vt:lpstr>
      <vt:lpstr>Hydrogen Bonding in DNA</vt:lpstr>
      <vt:lpstr>Types of Crystalline Solids: Molecular, Ionic, and Atomic</vt:lpstr>
      <vt:lpstr>Types of Crystalline Solids</vt:lpstr>
      <vt:lpstr>Molecular Solids</vt:lpstr>
      <vt:lpstr>Ionic Solids</vt:lpstr>
      <vt:lpstr>Ionic Solids</vt:lpstr>
      <vt:lpstr>Atomic Solids</vt:lpstr>
      <vt:lpstr>Types of Atomic Solids</vt:lpstr>
      <vt:lpstr>Covalent Atomic Solids</vt:lpstr>
      <vt:lpstr>Diamond: A Covalent Atomic Solid</vt:lpstr>
      <vt:lpstr>Nonbonding Atomic Solids</vt:lpstr>
      <vt:lpstr>Metallic Atomic Solids</vt:lpstr>
      <vt:lpstr>Structure of a Metallic Atomic Solid</vt:lpstr>
      <vt:lpstr>Water: A Remarkable Molecule</vt:lpstr>
      <vt:lpstr>Water: A Remarkable Molecule</vt:lpstr>
      <vt:lpstr>Water: A Remarkable Molecule</vt:lpstr>
      <vt:lpstr>Water: A Remarkable Molecule</vt:lpstr>
      <vt:lpstr>Water: A Remarkable Molecule</vt:lpstr>
      <vt:lpstr>Chemistry in the Environment: Water Pollution</vt:lpstr>
      <vt:lpstr>Chemistry in the Environment: Water Pollution</vt:lpstr>
      <vt:lpstr>Chapter 12 in Review</vt:lpstr>
      <vt:lpstr>Chapter 12 in Review</vt:lpstr>
      <vt:lpstr>Chapter 12 in Review</vt:lpstr>
      <vt:lpstr>Chemical Skills Learning Objectives</vt:lpstr>
    </vt:vector>
  </TitlesOfParts>
  <Company>뿿ˤʤ㏘뿿</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 U</dc:creator>
  <cp:lastModifiedBy>Loree Cantrell-Briggs</cp:lastModifiedBy>
  <cp:revision>981</cp:revision>
  <dcterms:created xsi:type="dcterms:W3CDTF">2007-09-26T05:29:17Z</dcterms:created>
  <dcterms:modified xsi:type="dcterms:W3CDTF">2020-11-17T17:03:31Z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ies>
</file>