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7"/>
  </p:notesMasterIdLst>
  <p:sldIdLst>
    <p:sldId id="475" r:id="rId2"/>
    <p:sldId id="353" r:id="rId3"/>
    <p:sldId id="476" r:id="rId4"/>
    <p:sldId id="477" r:id="rId5"/>
    <p:sldId id="478" r:id="rId6"/>
    <p:sldId id="541" r:id="rId7"/>
    <p:sldId id="479" r:id="rId8"/>
    <p:sldId id="480" r:id="rId9"/>
    <p:sldId id="481" r:id="rId10"/>
    <p:sldId id="482" r:id="rId11"/>
    <p:sldId id="484" r:id="rId12"/>
    <p:sldId id="485" r:id="rId13"/>
    <p:sldId id="486" r:id="rId14"/>
    <p:sldId id="487" r:id="rId15"/>
    <p:sldId id="488" r:id="rId16"/>
    <p:sldId id="489" r:id="rId17"/>
    <p:sldId id="490" r:id="rId18"/>
    <p:sldId id="492" r:id="rId19"/>
    <p:sldId id="493" r:id="rId20"/>
    <p:sldId id="542" r:id="rId21"/>
    <p:sldId id="494" r:id="rId22"/>
    <p:sldId id="495" r:id="rId23"/>
    <p:sldId id="496" r:id="rId24"/>
    <p:sldId id="497" r:id="rId25"/>
    <p:sldId id="498" r:id="rId26"/>
    <p:sldId id="499" r:id="rId27"/>
    <p:sldId id="501" r:id="rId28"/>
    <p:sldId id="502" r:id="rId29"/>
    <p:sldId id="503" r:id="rId30"/>
    <p:sldId id="504" r:id="rId31"/>
    <p:sldId id="505" r:id="rId32"/>
    <p:sldId id="565" r:id="rId33"/>
    <p:sldId id="506" r:id="rId34"/>
    <p:sldId id="507" r:id="rId35"/>
    <p:sldId id="566" r:id="rId36"/>
    <p:sldId id="567" r:id="rId37"/>
    <p:sldId id="510" r:id="rId38"/>
    <p:sldId id="511" r:id="rId39"/>
    <p:sldId id="512" r:id="rId40"/>
    <p:sldId id="515" r:id="rId41"/>
    <p:sldId id="516" r:id="rId42"/>
    <p:sldId id="517" r:id="rId43"/>
    <p:sldId id="518" r:id="rId44"/>
    <p:sldId id="519" r:id="rId45"/>
    <p:sldId id="520" r:id="rId46"/>
    <p:sldId id="523" r:id="rId47"/>
    <p:sldId id="568" r:id="rId48"/>
    <p:sldId id="569" r:id="rId49"/>
    <p:sldId id="526" r:id="rId50"/>
    <p:sldId id="571" r:id="rId51"/>
    <p:sldId id="572" r:id="rId52"/>
    <p:sldId id="529" r:id="rId53"/>
    <p:sldId id="530" r:id="rId54"/>
    <p:sldId id="531" r:id="rId55"/>
    <p:sldId id="574" r:id="rId56"/>
    <p:sldId id="575" r:id="rId57"/>
    <p:sldId id="533" r:id="rId58"/>
    <p:sldId id="534" r:id="rId59"/>
    <p:sldId id="535" r:id="rId60"/>
    <p:sldId id="576" r:id="rId61"/>
    <p:sldId id="577" r:id="rId62"/>
    <p:sldId id="543" r:id="rId63"/>
    <p:sldId id="544" r:id="rId64"/>
    <p:sldId id="545" r:id="rId65"/>
    <p:sldId id="546" r:id="rId66"/>
    <p:sldId id="547" r:id="rId67"/>
    <p:sldId id="578" r:id="rId68"/>
    <p:sldId id="549" r:id="rId69"/>
    <p:sldId id="550" r:id="rId70"/>
    <p:sldId id="551" r:id="rId71"/>
    <p:sldId id="552" r:id="rId72"/>
    <p:sldId id="579" r:id="rId73"/>
    <p:sldId id="554" r:id="rId74"/>
    <p:sldId id="537" r:id="rId75"/>
    <p:sldId id="556" r:id="rId76"/>
    <p:sldId id="557" r:id="rId77"/>
    <p:sldId id="558" r:id="rId78"/>
    <p:sldId id="559" r:id="rId79"/>
    <p:sldId id="560" r:id="rId80"/>
    <p:sldId id="555" r:id="rId81"/>
    <p:sldId id="562" r:id="rId82"/>
    <p:sldId id="563" r:id="rId83"/>
    <p:sldId id="564" r:id="rId84"/>
    <p:sldId id="561" r:id="rId85"/>
    <p:sldId id="540" r:id="rId86"/>
  </p:sldIdLst>
  <p:sldSz cx="9144000" cy="6858000" type="screen4x3"/>
  <p:notesSz cx="7315200" cy="9601200"/>
  <p:custDataLst>
    <p:tags r:id="rId88"/>
  </p:custDataLst>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5pPr>
    <a:lvl6pPr marL="2286000" algn="l" defTabSz="914400" rtl="0" eaLnBrk="1" latinLnBrk="0" hangingPunct="1">
      <a:defRPr sz="2400" kern="1200">
        <a:solidFill>
          <a:schemeClr val="tx1"/>
        </a:solidFill>
        <a:latin typeface="Times" pitchFamily="18" charset="0"/>
        <a:ea typeface="ヒラギノ角ゴ Pro W3" pitchFamily="127" charset="-128"/>
        <a:cs typeface="+mn-cs"/>
      </a:defRPr>
    </a:lvl6pPr>
    <a:lvl7pPr marL="2743200" algn="l" defTabSz="914400" rtl="0" eaLnBrk="1" latinLnBrk="0" hangingPunct="1">
      <a:defRPr sz="2400" kern="1200">
        <a:solidFill>
          <a:schemeClr val="tx1"/>
        </a:solidFill>
        <a:latin typeface="Times" pitchFamily="18" charset="0"/>
        <a:ea typeface="ヒラギノ角ゴ Pro W3" pitchFamily="127" charset="-128"/>
        <a:cs typeface="+mn-cs"/>
      </a:defRPr>
    </a:lvl7pPr>
    <a:lvl8pPr marL="3200400" algn="l" defTabSz="914400" rtl="0" eaLnBrk="1" latinLnBrk="0" hangingPunct="1">
      <a:defRPr sz="2400" kern="1200">
        <a:solidFill>
          <a:schemeClr val="tx1"/>
        </a:solidFill>
        <a:latin typeface="Times" pitchFamily="18" charset="0"/>
        <a:ea typeface="ヒラギノ角ゴ Pro W3" pitchFamily="127" charset="-128"/>
        <a:cs typeface="+mn-cs"/>
      </a:defRPr>
    </a:lvl8pPr>
    <a:lvl9pPr marL="3657600" algn="l" defTabSz="914400" rtl="0" eaLnBrk="1" latinLnBrk="0" hangingPunct="1">
      <a:defRPr sz="2400" kern="1200">
        <a:solidFill>
          <a:schemeClr val="tx1"/>
        </a:solidFill>
        <a:latin typeface="Times" pitchFamily="18" charset="0"/>
        <a:ea typeface="ヒラギノ角ゴ Pro W3" pitchFamily="127" charset="-128"/>
        <a:cs typeface="+mn-cs"/>
      </a:defRPr>
    </a:lvl9pPr>
  </p:defaultTextStyle>
  <p:extLst>
    <p:ext uri="{EFAFB233-063F-42B5-8137-9DF3F51BA10A}">
      <p15:sldGuideLst xmlns:p15="http://schemas.microsoft.com/office/powerpoint/2012/main">
        <p15:guide id="1" orient="horz" pos="834">
          <p15:clr>
            <a:srgbClr val="A4A3A4"/>
          </p15:clr>
        </p15:guide>
        <p15:guide id="2" orient="horz" pos="112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B06"/>
    <a:srgbClr val="ED9906"/>
    <a:srgbClr val="FF9900"/>
    <a:srgbClr val="3333CC"/>
    <a:srgbClr val="CC3300"/>
    <a:srgbClr val="333399"/>
    <a:srgbClr val="FF0000"/>
    <a:srgbClr val="143C83"/>
    <a:srgbClr val="004080"/>
    <a:srgbClr val="66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71" autoAdjust="0"/>
  </p:normalViewPr>
  <p:slideViewPr>
    <p:cSldViewPr snapToGrid="0">
      <p:cViewPr varScale="1">
        <p:scale>
          <a:sx n="68" d="100"/>
          <a:sy n="68" d="100"/>
        </p:scale>
        <p:origin x="1446" y="72"/>
      </p:cViewPr>
      <p:guideLst>
        <p:guide orient="horz" pos="834"/>
        <p:guide orient="horz" pos="112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Times" charset="0"/>
                <a:ea typeface="+mn-ea"/>
              </a:defRPr>
            </a:lvl1pPr>
          </a:lstStyle>
          <a:p>
            <a:pPr>
              <a:defRPr/>
            </a:pPr>
            <a:endParaRPr lang="en-US"/>
          </a:p>
        </p:txBody>
      </p:sp>
      <p:sp>
        <p:nvSpPr>
          <p:cNvPr id="6147"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charset="0"/>
                <a:ea typeface="+mn-ea"/>
              </a:defRPr>
            </a:lvl1pPr>
          </a:lstStyle>
          <a:p>
            <a:pPr>
              <a:defRPr/>
            </a:pPr>
            <a:endParaRPr lang="en-US"/>
          </a:p>
        </p:txBody>
      </p:sp>
      <p:sp>
        <p:nvSpPr>
          <p:cNvPr id="952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Times" charset="0"/>
                <a:ea typeface="+mn-ea"/>
              </a:defRPr>
            </a:lvl1pPr>
          </a:lstStyle>
          <a:p>
            <a:pPr>
              <a:defRPr/>
            </a:pPr>
            <a:endParaRPr lang="en-US"/>
          </a:p>
        </p:txBody>
      </p:sp>
      <p:sp>
        <p:nvSpPr>
          <p:cNvPr id="6151"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Times" pitchFamily="127" charset="0"/>
              </a:defRPr>
            </a:lvl1pPr>
          </a:lstStyle>
          <a:p>
            <a:pPr>
              <a:defRPr/>
            </a:pPr>
            <a:fld id="{AF0BAAB4-1001-428A-A52A-5AF0E7175770}" type="slidenum">
              <a:rPr lang="en-US"/>
              <a:pPr>
                <a:defRPr/>
              </a:pPr>
              <a:t>‹#›</a:t>
            </a:fld>
            <a:endParaRPr lang="en-US" dirty="0"/>
          </a:p>
        </p:txBody>
      </p:sp>
    </p:spTree>
    <p:extLst>
      <p:ext uri="{BB962C8B-B14F-4D97-AF65-F5344CB8AC3E}">
        <p14:creationId xmlns:p14="http://schemas.microsoft.com/office/powerpoint/2010/main" val="299581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0BAAB4-1001-428A-A52A-5AF0E7175770}" type="slidenum">
              <a:rPr lang="en-US" smtClean="0"/>
              <a:pPr>
                <a:defRPr/>
              </a:pPr>
              <a:t>1</a:t>
            </a:fld>
            <a:endParaRPr lang="en-US" dirty="0"/>
          </a:p>
        </p:txBody>
      </p:sp>
    </p:spTree>
    <p:extLst>
      <p:ext uri="{BB962C8B-B14F-4D97-AF65-F5344CB8AC3E}">
        <p14:creationId xmlns:p14="http://schemas.microsoft.com/office/powerpoint/2010/main" val="190963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10</a:t>
            </a:fld>
            <a:endParaRPr 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11</a:t>
            </a:fld>
            <a:endParaRPr 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12</a:t>
            </a:fld>
            <a:endParaRPr lang="en-U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13</a:t>
            </a:fld>
            <a:endParaRPr 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14</a:t>
            </a:fld>
            <a:endParaRPr 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15</a:t>
            </a:fld>
            <a:endParaRPr 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16</a:t>
            </a:fld>
            <a:endParaRPr 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17</a:t>
            </a:fld>
            <a:endParaRPr 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18</a:t>
            </a:fld>
            <a:endParaRPr lang="en-US"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19</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2</a:t>
            </a:fld>
            <a:endParaRPr 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20</a:t>
            </a:fld>
            <a:endParaRPr lang="en-US"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21</a:t>
            </a:fld>
            <a:endParaRPr 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22</a:t>
            </a:fld>
            <a:endParaRPr lang="en-US"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23</a:t>
            </a:fld>
            <a:endParaRPr lang="en-US"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24</a:t>
            </a:fld>
            <a:endParaRPr lang="en-US"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25</a:t>
            </a:fld>
            <a:endParaRPr 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26</a:t>
            </a:fld>
            <a:endParaRPr lang="en-US"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27</a:t>
            </a:fld>
            <a:endParaRPr lang="en-US"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28</a:t>
            </a:fld>
            <a:endParaRPr lang="en-US"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29</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3</a:t>
            </a:fld>
            <a:endParaRPr lang="en-US"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30</a:t>
            </a:fld>
            <a:endParaRPr lang="en-US"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31</a:t>
            </a:fld>
            <a:endParaRPr lang="en-US"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32</a:t>
            </a:fld>
            <a:endParaRPr lang="en-US"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33</a:t>
            </a:fld>
            <a:endParaRPr lang="en-US"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34</a:t>
            </a:fld>
            <a:endParaRPr lang="en-US"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700">
                <a:solidFill>
                  <a:schemeClr val="tx1"/>
                </a:solidFill>
                <a:latin typeface="Times New Roman" pitchFamily="18" charset="0"/>
                <a:ea typeface="ＭＳ Ｐゴシック" charset="-128"/>
              </a:defRPr>
            </a:lvl1pPr>
            <a:lvl2pPr marL="785372" indent="-302066" eaLnBrk="0" hangingPunct="0">
              <a:defRPr sz="1700">
                <a:solidFill>
                  <a:schemeClr val="tx1"/>
                </a:solidFill>
                <a:latin typeface="Times New Roman" pitchFamily="18" charset="0"/>
                <a:ea typeface="ＭＳ Ｐゴシック" charset="-128"/>
              </a:defRPr>
            </a:lvl2pPr>
            <a:lvl3pPr marL="1208265" indent="-241653" eaLnBrk="0" hangingPunct="0">
              <a:defRPr sz="1700">
                <a:solidFill>
                  <a:schemeClr val="tx1"/>
                </a:solidFill>
                <a:latin typeface="Times New Roman" pitchFamily="18" charset="0"/>
                <a:ea typeface="ＭＳ Ｐゴシック" charset="-128"/>
              </a:defRPr>
            </a:lvl3pPr>
            <a:lvl4pPr marL="1691571" indent="-241653" eaLnBrk="0" hangingPunct="0">
              <a:defRPr sz="1700">
                <a:solidFill>
                  <a:schemeClr val="tx1"/>
                </a:solidFill>
                <a:latin typeface="Times New Roman" pitchFamily="18" charset="0"/>
                <a:ea typeface="ＭＳ Ｐゴシック" charset="-128"/>
              </a:defRPr>
            </a:lvl4pPr>
            <a:lvl5pPr marL="2174878" indent="-241653" eaLnBrk="0" hangingPunct="0">
              <a:defRPr sz="1700">
                <a:solidFill>
                  <a:schemeClr val="tx1"/>
                </a:solidFill>
                <a:latin typeface="Times New Roman" pitchFamily="18" charset="0"/>
                <a:ea typeface="ＭＳ Ｐゴシック" charset="-128"/>
              </a:defRPr>
            </a:lvl5pPr>
            <a:lvl6pPr marL="2658184" indent="-241653" eaLnBrk="0" fontAlgn="base" hangingPunct="0">
              <a:spcBef>
                <a:spcPct val="0"/>
              </a:spcBef>
              <a:spcAft>
                <a:spcPct val="0"/>
              </a:spcAft>
              <a:defRPr sz="1700">
                <a:solidFill>
                  <a:schemeClr val="tx1"/>
                </a:solidFill>
                <a:latin typeface="Times New Roman" pitchFamily="18" charset="0"/>
                <a:ea typeface="ＭＳ Ｐゴシック" charset="-128"/>
              </a:defRPr>
            </a:lvl6pPr>
            <a:lvl7pPr marL="3141490" indent="-241653" eaLnBrk="0" fontAlgn="base" hangingPunct="0">
              <a:spcBef>
                <a:spcPct val="0"/>
              </a:spcBef>
              <a:spcAft>
                <a:spcPct val="0"/>
              </a:spcAft>
              <a:defRPr sz="1700">
                <a:solidFill>
                  <a:schemeClr val="tx1"/>
                </a:solidFill>
                <a:latin typeface="Times New Roman" pitchFamily="18" charset="0"/>
                <a:ea typeface="ＭＳ Ｐゴシック" charset="-128"/>
              </a:defRPr>
            </a:lvl7pPr>
            <a:lvl8pPr marL="3624796" indent="-241653" eaLnBrk="0" fontAlgn="base" hangingPunct="0">
              <a:spcBef>
                <a:spcPct val="0"/>
              </a:spcBef>
              <a:spcAft>
                <a:spcPct val="0"/>
              </a:spcAft>
              <a:defRPr sz="1700">
                <a:solidFill>
                  <a:schemeClr val="tx1"/>
                </a:solidFill>
                <a:latin typeface="Times New Roman" pitchFamily="18" charset="0"/>
                <a:ea typeface="ＭＳ Ｐゴシック" charset="-128"/>
              </a:defRPr>
            </a:lvl8pPr>
            <a:lvl9pPr marL="4108102" indent="-241653" eaLnBrk="0" fontAlgn="base" hangingPunct="0">
              <a:spcBef>
                <a:spcPct val="0"/>
              </a:spcBef>
              <a:spcAft>
                <a:spcPct val="0"/>
              </a:spcAft>
              <a:defRPr sz="1700">
                <a:solidFill>
                  <a:schemeClr val="tx1"/>
                </a:solidFill>
                <a:latin typeface="Times New Roman" pitchFamily="18" charset="0"/>
                <a:ea typeface="ＭＳ Ｐゴシック" charset="-128"/>
              </a:defRPr>
            </a:lvl9pPr>
          </a:lstStyle>
          <a:p>
            <a:pPr>
              <a:defRPr/>
            </a:pPr>
            <a:fld id="{311D6394-ECC7-41F0-B973-23799080610A}" type="slidenum">
              <a:rPr lang="en-US" sz="1300">
                <a:latin typeface="Arial" pitchFamily="34" charset="0"/>
              </a:rPr>
              <a:pPr>
                <a:defRPr/>
              </a:pPr>
              <a:t>35</a:t>
            </a:fld>
            <a:endParaRPr lang="en-US" sz="13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700">
                <a:solidFill>
                  <a:schemeClr val="tx1"/>
                </a:solidFill>
                <a:latin typeface="Times New Roman" pitchFamily="18" charset="0"/>
                <a:ea typeface="ＭＳ Ｐゴシック" charset="-128"/>
              </a:defRPr>
            </a:lvl1pPr>
            <a:lvl2pPr marL="785372" indent="-302066" eaLnBrk="0" hangingPunct="0">
              <a:defRPr sz="1700">
                <a:solidFill>
                  <a:schemeClr val="tx1"/>
                </a:solidFill>
                <a:latin typeface="Times New Roman" pitchFamily="18" charset="0"/>
                <a:ea typeface="ＭＳ Ｐゴシック" charset="-128"/>
              </a:defRPr>
            </a:lvl2pPr>
            <a:lvl3pPr marL="1208265" indent="-241653" eaLnBrk="0" hangingPunct="0">
              <a:defRPr sz="1700">
                <a:solidFill>
                  <a:schemeClr val="tx1"/>
                </a:solidFill>
                <a:latin typeface="Times New Roman" pitchFamily="18" charset="0"/>
                <a:ea typeface="ＭＳ Ｐゴシック" charset="-128"/>
              </a:defRPr>
            </a:lvl3pPr>
            <a:lvl4pPr marL="1691571" indent="-241653" eaLnBrk="0" hangingPunct="0">
              <a:defRPr sz="1700">
                <a:solidFill>
                  <a:schemeClr val="tx1"/>
                </a:solidFill>
                <a:latin typeface="Times New Roman" pitchFamily="18" charset="0"/>
                <a:ea typeface="ＭＳ Ｐゴシック" charset="-128"/>
              </a:defRPr>
            </a:lvl4pPr>
            <a:lvl5pPr marL="2174878" indent="-241653" eaLnBrk="0" hangingPunct="0">
              <a:defRPr sz="1700">
                <a:solidFill>
                  <a:schemeClr val="tx1"/>
                </a:solidFill>
                <a:latin typeface="Times New Roman" pitchFamily="18" charset="0"/>
                <a:ea typeface="ＭＳ Ｐゴシック" charset="-128"/>
              </a:defRPr>
            </a:lvl5pPr>
            <a:lvl6pPr marL="2658184" indent="-241653" eaLnBrk="0" fontAlgn="base" hangingPunct="0">
              <a:spcBef>
                <a:spcPct val="0"/>
              </a:spcBef>
              <a:spcAft>
                <a:spcPct val="0"/>
              </a:spcAft>
              <a:defRPr sz="1700">
                <a:solidFill>
                  <a:schemeClr val="tx1"/>
                </a:solidFill>
                <a:latin typeface="Times New Roman" pitchFamily="18" charset="0"/>
                <a:ea typeface="ＭＳ Ｐゴシック" charset="-128"/>
              </a:defRPr>
            </a:lvl6pPr>
            <a:lvl7pPr marL="3141490" indent="-241653" eaLnBrk="0" fontAlgn="base" hangingPunct="0">
              <a:spcBef>
                <a:spcPct val="0"/>
              </a:spcBef>
              <a:spcAft>
                <a:spcPct val="0"/>
              </a:spcAft>
              <a:defRPr sz="1700">
                <a:solidFill>
                  <a:schemeClr val="tx1"/>
                </a:solidFill>
                <a:latin typeface="Times New Roman" pitchFamily="18" charset="0"/>
                <a:ea typeface="ＭＳ Ｐゴシック" charset="-128"/>
              </a:defRPr>
            </a:lvl7pPr>
            <a:lvl8pPr marL="3624796" indent="-241653" eaLnBrk="0" fontAlgn="base" hangingPunct="0">
              <a:spcBef>
                <a:spcPct val="0"/>
              </a:spcBef>
              <a:spcAft>
                <a:spcPct val="0"/>
              </a:spcAft>
              <a:defRPr sz="1700">
                <a:solidFill>
                  <a:schemeClr val="tx1"/>
                </a:solidFill>
                <a:latin typeface="Times New Roman" pitchFamily="18" charset="0"/>
                <a:ea typeface="ＭＳ Ｐゴシック" charset="-128"/>
              </a:defRPr>
            </a:lvl8pPr>
            <a:lvl9pPr marL="4108102" indent="-241653" eaLnBrk="0" fontAlgn="base" hangingPunct="0">
              <a:spcBef>
                <a:spcPct val="0"/>
              </a:spcBef>
              <a:spcAft>
                <a:spcPct val="0"/>
              </a:spcAft>
              <a:defRPr sz="1700">
                <a:solidFill>
                  <a:schemeClr val="tx1"/>
                </a:solidFill>
                <a:latin typeface="Times New Roman" pitchFamily="18" charset="0"/>
                <a:ea typeface="ＭＳ Ｐゴシック" charset="-128"/>
              </a:defRPr>
            </a:lvl9pPr>
          </a:lstStyle>
          <a:p>
            <a:pPr>
              <a:defRPr/>
            </a:pPr>
            <a:fld id="{311D6394-ECC7-41F0-B973-23799080610A}" type="slidenum">
              <a:rPr lang="en-US" sz="1300">
                <a:latin typeface="Arial" pitchFamily="34" charset="0"/>
              </a:rPr>
              <a:pPr>
                <a:defRPr/>
              </a:pPr>
              <a:t>36</a:t>
            </a:fld>
            <a:endParaRPr lang="en-US" sz="13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37</a:t>
            </a:fld>
            <a:endParaRPr lang="en-US" sz="13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38</a:t>
            </a:fld>
            <a:endParaRPr lang="en-US" sz="13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39</a:t>
            </a:fld>
            <a:endParaRPr 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4</a:t>
            </a:fld>
            <a:endParaRPr lang="en-US" sz="13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40</a:t>
            </a:fld>
            <a:endParaRPr lang="en-US" sz="13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41</a:t>
            </a:fld>
            <a:endParaRPr lang="en-US" sz="13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42</a:t>
            </a:fld>
            <a:endParaRPr lang="en-US" sz="13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43</a:t>
            </a:fld>
            <a:endParaRPr lang="en-US" sz="13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44</a:t>
            </a:fld>
            <a:endParaRPr lang="en-US" sz="13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45</a:t>
            </a:fld>
            <a:endParaRPr lang="en-US" sz="13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46</a:t>
            </a:fld>
            <a:endParaRPr lang="en-US" sz="13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700">
                <a:solidFill>
                  <a:schemeClr val="tx1"/>
                </a:solidFill>
                <a:latin typeface="Times New Roman" pitchFamily="18" charset="0"/>
                <a:ea typeface="ＭＳ Ｐゴシック" charset="-128"/>
              </a:defRPr>
            </a:lvl1pPr>
            <a:lvl2pPr marL="785372" indent="-302066" eaLnBrk="0" hangingPunct="0">
              <a:defRPr sz="1700">
                <a:solidFill>
                  <a:schemeClr val="tx1"/>
                </a:solidFill>
                <a:latin typeface="Times New Roman" pitchFamily="18" charset="0"/>
                <a:ea typeface="ＭＳ Ｐゴシック" charset="-128"/>
              </a:defRPr>
            </a:lvl2pPr>
            <a:lvl3pPr marL="1208265" indent="-241653" eaLnBrk="0" hangingPunct="0">
              <a:defRPr sz="1700">
                <a:solidFill>
                  <a:schemeClr val="tx1"/>
                </a:solidFill>
                <a:latin typeface="Times New Roman" pitchFamily="18" charset="0"/>
                <a:ea typeface="ＭＳ Ｐゴシック" charset="-128"/>
              </a:defRPr>
            </a:lvl3pPr>
            <a:lvl4pPr marL="1691571" indent="-241653" eaLnBrk="0" hangingPunct="0">
              <a:defRPr sz="1700">
                <a:solidFill>
                  <a:schemeClr val="tx1"/>
                </a:solidFill>
                <a:latin typeface="Times New Roman" pitchFamily="18" charset="0"/>
                <a:ea typeface="ＭＳ Ｐゴシック" charset="-128"/>
              </a:defRPr>
            </a:lvl4pPr>
            <a:lvl5pPr marL="2174878" indent="-241653" eaLnBrk="0" hangingPunct="0">
              <a:defRPr sz="1700">
                <a:solidFill>
                  <a:schemeClr val="tx1"/>
                </a:solidFill>
                <a:latin typeface="Times New Roman" pitchFamily="18" charset="0"/>
                <a:ea typeface="ＭＳ Ｐゴシック" charset="-128"/>
              </a:defRPr>
            </a:lvl5pPr>
            <a:lvl6pPr marL="2658184" indent="-241653" eaLnBrk="0" fontAlgn="base" hangingPunct="0">
              <a:spcBef>
                <a:spcPct val="0"/>
              </a:spcBef>
              <a:spcAft>
                <a:spcPct val="0"/>
              </a:spcAft>
              <a:defRPr sz="1700">
                <a:solidFill>
                  <a:schemeClr val="tx1"/>
                </a:solidFill>
                <a:latin typeface="Times New Roman" pitchFamily="18" charset="0"/>
                <a:ea typeface="ＭＳ Ｐゴシック" charset="-128"/>
              </a:defRPr>
            </a:lvl6pPr>
            <a:lvl7pPr marL="3141490" indent="-241653" eaLnBrk="0" fontAlgn="base" hangingPunct="0">
              <a:spcBef>
                <a:spcPct val="0"/>
              </a:spcBef>
              <a:spcAft>
                <a:spcPct val="0"/>
              </a:spcAft>
              <a:defRPr sz="1700">
                <a:solidFill>
                  <a:schemeClr val="tx1"/>
                </a:solidFill>
                <a:latin typeface="Times New Roman" pitchFamily="18" charset="0"/>
                <a:ea typeface="ＭＳ Ｐゴシック" charset="-128"/>
              </a:defRPr>
            </a:lvl7pPr>
            <a:lvl8pPr marL="3624796" indent="-241653" eaLnBrk="0" fontAlgn="base" hangingPunct="0">
              <a:spcBef>
                <a:spcPct val="0"/>
              </a:spcBef>
              <a:spcAft>
                <a:spcPct val="0"/>
              </a:spcAft>
              <a:defRPr sz="1700">
                <a:solidFill>
                  <a:schemeClr val="tx1"/>
                </a:solidFill>
                <a:latin typeface="Times New Roman" pitchFamily="18" charset="0"/>
                <a:ea typeface="ＭＳ Ｐゴシック" charset="-128"/>
              </a:defRPr>
            </a:lvl8pPr>
            <a:lvl9pPr marL="4108102" indent="-241653" eaLnBrk="0" fontAlgn="base" hangingPunct="0">
              <a:spcBef>
                <a:spcPct val="0"/>
              </a:spcBef>
              <a:spcAft>
                <a:spcPct val="0"/>
              </a:spcAft>
              <a:defRPr sz="1700">
                <a:solidFill>
                  <a:schemeClr val="tx1"/>
                </a:solidFill>
                <a:latin typeface="Times New Roman" pitchFamily="18" charset="0"/>
                <a:ea typeface="ＭＳ Ｐゴシック" charset="-128"/>
              </a:defRPr>
            </a:lvl9pPr>
          </a:lstStyle>
          <a:p>
            <a:pPr>
              <a:defRPr/>
            </a:pPr>
            <a:fld id="{311D6394-ECC7-41F0-B973-23799080610A}" type="slidenum">
              <a:rPr lang="en-US" sz="1300">
                <a:latin typeface="Arial" pitchFamily="34" charset="0"/>
              </a:rPr>
              <a:pPr>
                <a:defRPr/>
              </a:pPr>
              <a:t>47</a:t>
            </a:fld>
            <a:endParaRPr lang="en-US" sz="13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700">
                <a:solidFill>
                  <a:schemeClr val="tx1"/>
                </a:solidFill>
                <a:latin typeface="Times New Roman" pitchFamily="18" charset="0"/>
                <a:ea typeface="ＭＳ Ｐゴシック" charset="-128"/>
              </a:defRPr>
            </a:lvl1pPr>
            <a:lvl2pPr marL="785372" indent="-302066" eaLnBrk="0" hangingPunct="0">
              <a:defRPr sz="1700">
                <a:solidFill>
                  <a:schemeClr val="tx1"/>
                </a:solidFill>
                <a:latin typeface="Times New Roman" pitchFamily="18" charset="0"/>
                <a:ea typeface="ＭＳ Ｐゴシック" charset="-128"/>
              </a:defRPr>
            </a:lvl2pPr>
            <a:lvl3pPr marL="1208265" indent="-241653" eaLnBrk="0" hangingPunct="0">
              <a:defRPr sz="1700">
                <a:solidFill>
                  <a:schemeClr val="tx1"/>
                </a:solidFill>
                <a:latin typeface="Times New Roman" pitchFamily="18" charset="0"/>
                <a:ea typeface="ＭＳ Ｐゴシック" charset="-128"/>
              </a:defRPr>
            </a:lvl3pPr>
            <a:lvl4pPr marL="1691571" indent="-241653" eaLnBrk="0" hangingPunct="0">
              <a:defRPr sz="1700">
                <a:solidFill>
                  <a:schemeClr val="tx1"/>
                </a:solidFill>
                <a:latin typeface="Times New Roman" pitchFamily="18" charset="0"/>
                <a:ea typeface="ＭＳ Ｐゴシック" charset="-128"/>
              </a:defRPr>
            </a:lvl4pPr>
            <a:lvl5pPr marL="2174878" indent="-241653" eaLnBrk="0" hangingPunct="0">
              <a:defRPr sz="1700">
                <a:solidFill>
                  <a:schemeClr val="tx1"/>
                </a:solidFill>
                <a:latin typeface="Times New Roman" pitchFamily="18" charset="0"/>
                <a:ea typeface="ＭＳ Ｐゴシック" charset="-128"/>
              </a:defRPr>
            </a:lvl5pPr>
            <a:lvl6pPr marL="2658184" indent="-241653" eaLnBrk="0" fontAlgn="base" hangingPunct="0">
              <a:spcBef>
                <a:spcPct val="0"/>
              </a:spcBef>
              <a:spcAft>
                <a:spcPct val="0"/>
              </a:spcAft>
              <a:defRPr sz="1700">
                <a:solidFill>
                  <a:schemeClr val="tx1"/>
                </a:solidFill>
                <a:latin typeface="Times New Roman" pitchFamily="18" charset="0"/>
                <a:ea typeface="ＭＳ Ｐゴシック" charset="-128"/>
              </a:defRPr>
            </a:lvl6pPr>
            <a:lvl7pPr marL="3141490" indent="-241653" eaLnBrk="0" fontAlgn="base" hangingPunct="0">
              <a:spcBef>
                <a:spcPct val="0"/>
              </a:spcBef>
              <a:spcAft>
                <a:spcPct val="0"/>
              </a:spcAft>
              <a:defRPr sz="1700">
                <a:solidFill>
                  <a:schemeClr val="tx1"/>
                </a:solidFill>
                <a:latin typeface="Times New Roman" pitchFamily="18" charset="0"/>
                <a:ea typeface="ＭＳ Ｐゴシック" charset="-128"/>
              </a:defRPr>
            </a:lvl7pPr>
            <a:lvl8pPr marL="3624796" indent="-241653" eaLnBrk="0" fontAlgn="base" hangingPunct="0">
              <a:spcBef>
                <a:spcPct val="0"/>
              </a:spcBef>
              <a:spcAft>
                <a:spcPct val="0"/>
              </a:spcAft>
              <a:defRPr sz="1700">
                <a:solidFill>
                  <a:schemeClr val="tx1"/>
                </a:solidFill>
                <a:latin typeface="Times New Roman" pitchFamily="18" charset="0"/>
                <a:ea typeface="ＭＳ Ｐゴシック" charset="-128"/>
              </a:defRPr>
            </a:lvl8pPr>
            <a:lvl9pPr marL="4108102" indent="-241653" eaLnBrk="0" fontAlgn="base" hangingPunct="0">
              <a:spcBef>
                <a:spcPct val="0"/>
              </a:spcBef>
              <a:spcAft>
                <a:spcPct val="0"/>
              </a:spcAft>
              <a:defRPr sz="1700">
                <a:solidFill>
                  <a:schemeClr val="tx1"/>
                </a:solidFill>
                <a:latin typeface="Times New Roman" pitchFamily="18" charset="0"/>
                <a:ea typeface="ＭＳ Ｐゴシック" charset="-128"/>
              </a:defRPr>
            </a:lvl9pPr>
          </a:lstStyle>
          <a:p>
            <a:pPr>
              <a:defRPr/>
            </a:pPr>
            <a:fld id="{311D6394-ECC7-41F0-B973-23799080610A}" type="slidenum">
              <a:rPr lang="en-US" sz="1300">
                <a:latin typeface="Arial" pitchFamily="34" charset="0"/>
              </a:rPr>
              <a:pPr>
                <a:defRPr/>
              </a:pPr>
              <a:t>48</a:t>
            </a:fld>
            <a:endParaRPr lang="en-US" sz="13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49</a:t>
            </a:fld>
            <a:endParaRPr 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5</a:t>
            </a:fld>
            <a:endParaRPr lang="en-US" sz="13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700">
                <a:solidFill>
                  <a:schemeClr val="tx1"/>
                </a:solidFill>
                <a:latin typeface="Times New Roman" pitchFamily="18" charset="0"/>
                <a:ea typeface="ＭＳ Ｐゴシック" charset="-128"/>
              </a:defRPr>
            </a:lvl1pPr>
            <a:lvl2pPr marL="785372" indent="-302066" eaLnBrk="0" hangingPunct="0">
              <a:defRPr sz="1700">
                <a:solidFill>
                  <a:schemeClr val="tx1"/>
                </a:solidFill>
                <a:latin typeface="Times New Roman" pitchFamily="18" charset="0"/>
                <a:ea typeface="ＭＳ Ｐゴシック" charset="-128"/>
              </a:defRPr>
            </a:lvl2pPr>
            <a:lvl3pPr marL="1208265" indent="-241653" eaLnBrk="0" hangingPunct="0">
              <a:defRPr sz="1700">
                <a:solidFill>
                  <a:schemeClr val="tx1"/>
                </a:solidFill>
                <a:latin typeface="Times New Roman" pitchFamily="18" charset="0"/>
                <a:ea typeface="ＭＳ Ｐゴシック" charset="-128"/>
              </a:defRPr>
            </a:lvl3pPr>
            <a:lvl4pPr marL="1691571" indent="-241653" eaLnBrk="0" hangingPunct="0">
              <a:defRPr sz="1700">
                <a:solidFill>
                  <a:schemeClr val="tx1"/>
                </a:solidFill>
                <a:latin typeface="Times New Roman" pitchFamily="18" charset="0"/>
                <a:ea typeface="ＭＳ Ｐゴシック" charset="-128"/>
              </a:defRPr>
            </a:lvl4pPr>
            <a:lvl5pPr marL="2174878" indent="-241653" eaLnBrk="0" hangingPunct="0">
              <a:defRPr sz="1700">
                <a:solidFill>
                  <a:schemeClr val="tx1"/>
                </a:solidFill>
                <a:latin typeface="Times New Roman" pitchFamily="18" charset="0"/>
                <a:ea typeface="ＭＳ Ｐゴシック" charset="-128"/>
              </a:defRPr>
            </a:lvl5pPr>
            <a:lvl6pPr marL="2658184" indent="-241653" eaLnBrk="0" fontAlgn="base" hangingPunct="0">
              <a:spcBef>
                <a:spcPct val="0"/>
              </a:spcBef>
              <a:spcAft>
                <a:spcPct val="0"/>
              </a:spcAft>
              <a:defRPr sz="1700">
                <a:solidFill>
                  <a:schemeClr val="tx1"/>
                </a:solidFill>
                <a:latin typeface="Times New Roman" pitchFamily="18" charset="0"/>
                <a:ea typeface="ＭＳ Ｐゴシック" charset="-128"/>
              </a:defRPr>
            </a:lvl6pPr>
            <a:lvl7pPr marL="3141490" indent="-241653" eaLnBrk="0" fontAlgn="base" hangingPunct="0">
              <a:spcBef>
                <a:spcPct val="0"/>
              </a:spcBef>
              <a:spcAft>
                <a:spcPct val="0"/>
              </a:spcAft>
              <a:defRPr sz="1700">
                <a:solidFill>
                  <a:schemeClr val="tx1"/>
                </a:solidFill>
                <a:latin typeface="Times New Roman" pitchFamily="18" charset="0"/>
                <a:ea typeface="ＭＳ Ｐゴシック" charset="-128"/>
              </a:defRPr>
            </a:lvl7pPr>
            <a:lvl8pPr marL="3624796" indent="-241653" eaLnBrk="0" fontAlgn="base" hangingPunct="0">
              <a:spcBef>
                <a:spcPct val="0"/>
              </a:spcBef>
              <a:spcAft>
                <a:spcPct val="0"/>
              </a:spcAft>
              <a:defRPr sz="1700">
                <a:solidFill>
                  <a:schemeClr val="tx1"/>
                </a:solidFill>
                <a:latin typeface="Times New Roman" pitchFamily="18" charset="0"/>
                <a:ea typeface="ＭＳ Ｐゴシック" charset="-128"/>
              </a:defRPr>
            </a:lvl8pPr>
            <a:lvl9pPr marL="4108102" indent="-241653" eaLnBrk="0" fontAlgn="base" hangingPunct="0">
              <a:spcBef>
                <a:spcPct val="0"/>
              </a:spcBef>
              <a:spcAft>
                <a:spcPct val="0"/>
              </a:spcAft>
              <a:defRPr sz="1700">
                <a:solidFill>
                  <a:schemeClr val="tx1"/>
                </a:solidFill>
                <a:latin typeface="Times New Roman" pitchFamily="18" charset="0"/>
                <a:ea typeface="ＭＳ Ｐゴシック" charset="-128"/>
              </a:defRPr>
            </a:lvl9pPr>
          </a:lstStyle>
          <a:p>
            <a:pPr>
              <a:defRPr/>
            </a:pPr>
            <a:fld id="{311D6394-ECC7-41F0-B973-23799080610A}" type="slidenum">
              <a:rPr lang="en-US" sz="1300">
                <a:latin typeface="Arial" pitchFamily="34" charset="0"/>
              </a:rPr>
              <a:pPr>
                <a:defRPr/>
              </a:pPr>
              <a:t>50</a:t>
            </a:fld>
            <a:endParaRPr lang="en-US" sz="13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700">
                <a:solidFill>
                  <a:schemeClr val="tx1"/>
                </a:solidFill>
                <a:latin typeface="Times New Roman" pitchFamily="18" charset="0"/>
                <a:ea typeface="ＭＳ Ｐゴシック" charset="-128"/>
              </a:defRPr>
            </a:lvl1pPr>
            <a:lvl2pPr marL="785372" indent="-302066" eaLnBrk="0" hangingPunct="0">
              <a:defRPr sz="1700">
                <a:solidFill>
                  <a:schemeClr val="tx1"/>
                </a:solidFill>
                <a:latin typeface="Times New Roman" pitchFamily="18" charset="0"/>
                <a:ea typeface="ＭＳ Ｐゴシック" charset="-128"/>
              </a:defRPr>
            </a:lvl2pPr>
            <a:lvl3pPr marL="1208265" indent="-241653" eaLnBrk="0" hangingPunct="0">
              <a:defRPr sz="1700">
                <a:solidFill>
                  <a:schemeClr val="tx1"/>
                </a:solidFill>
                <a:latin typeface="Times New Roman" pitchFamily="18" charset="0"/>
                <a:ea typeface="ＭＳ Ｐゴシック" charset="-128"/>
              </a:defRPr>
            </a:lvl3pPr>
            <a:lvl4pPr marL="1691571" indent="-241653" eaLnBrk="0" hangingPunct="0">
              <a:defRPr sz="1700">
                <a:solidFill>
                  <a:schemeClr val="tx1"/>
                </a:solidFill>
                <a:latin typeface="Times New Roman" pitchFamily="18" charset="0"/>
                <a:ea typeface="ＭＳ Ｐゴシック" charset="-128"/>
              </a:defRPr>
            </a:lvl4pPr>
            <a:lvl5pPr marL="2174878" indent="-241653" eaLnBrk="0" hangingPunct="0">
              <a:defRPr sz="1700">
                <a:solidFill>
                  <a:schemeClr val="tx1"/>
                </a:solidFill>
                <a:latin typeface="Times New Roman" pitchFamily="18" charset="0"/>
                <a:ea typeface="ＭＳ Ｐゴシック" charset="-128"/>
              </a:defRPr>
            </a:lvl5pPr>
            <a:lvl6pPr marL="2658184" indent="-241653" eaLnBrk="0" fontAlgn="base" hangingPunct="0">
              <a:spcBef>
                <a:spcPct val="0"/>
              </a:spcBef>
              <a:spcAft>
                <a:spcPct val="0"/>
              </a:spcAft>
              <a:defRPr sz="1700">
                <a:solidFill>
                  <a:schemeClr val="tx1"/>
                </a:solidFill>
                <a:latin typeface="Times New Roman" pitchFamily="18" charset="0"/>
                <a:ea typeface="ＭＳ Ｐゴシック" charset="-128"/>
              </a:defRPr>
            </a:lvl6pPr>
            <a:lvl7pPr marL="3141490" indent="-241653" eaLnBrk="0" fontAlgn="base" hangingPunct="0">
              <a:spcBef>
                <a:spcPct val="0"/>
              </a:spcBef>
              <a:spcAft>
                <a:spcPct val="0"/>
              </a:spcAft>
              <a:defRPr sz="1700">
                <a:solidFill>
                  <a:schemeClr val="tx1"/>
                </a:solidFill>
                <a:latin typeface="Times New Roman" pitchFamily="18" charset="0"/>
                <a:ea typeface="ＭＳ Ｐゴシック" charset="-128"/>
              </a:defRPr>
            </a:lvl7pPr>
            <a:lvl8pPr marL="3624796" indent="-241653" eaLnBrk="0" fontAlgn="base" hangingPunct="0">
              <a:spcBef>
                <a:spcPct val="0"/>
              </a:spcBef>
              <a:spcAft>
                <a:spcPct val="0"/>
              </a:spcAft>
              <a:defRPr sz="1700">
                <a:solidFill>
                  <a:schemeClr val="tx1"/>
                </a:solidFill>
                <a:latin typeface="Times New Roman" pitchFamily="18" charset="0"/>
                <a:ea typeface="ＭＳ Ｐゴシック" charset="-128"/>
              </a:defRPr>
            </a:lvl8pPr>
            <a:lvl9pPr marL="4108102" indent="-241653" eaLnBrk="0" fontAlgn="base" hangingPunct="0">
              <a:spcBef>
                <a:spcPct val="0"/>
              </a:spcBef>
              <a:spcAft>
                <a:spcPct val="0"/>
              </a:spcAft>
              <a:defRPr sz="1700">
                <a:solidFill>
                  <a:schemeClr val="tx1"/>
                </a:solidFill>
                <a:latin typeface="Times New Roman" pitchFamily="18" charset="0"/>
                <a:ea typeface="ＭＳ Ｐゴシック" charset="-128"/>
              </a:defRPr>
            </a:lvl9pPr>
          </a:lstStyle>
          <a:p>
            <a:pPr>
              <a:defRPr/>
            </a:pPr>
            <a:fld id="{311D6394-ECC7-41F0-B973-23799080610A}" type="slidenum">
              <a:rPr lang="en-US" sz="1300">
                <a:latin typeface="Arial" pitchFamily="34" charset="0"/>
              </a:rPr>
              <a:pPr>
                <a:defRPr/>
              </a:pPr>
              <a:t>51</a:t>
            </a:fld>
            <a:endParaRPr lang="en-US" sz="13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52</a:t>
            </a:fld>
            <a:endParaRPr lang="en-US" sz="13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53</a:t>
            </a:fld>
            <a:endParaRPr lang="en-US" sz="13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54</a:t>
            </a:fld>
            <a:endParaRPr lang="en-US" sz="13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700">
                <a:solidFill>
                  <a:schemeClr val="tx1"/>
                </a:solidFill>
                <a:latin typeface="Times New Roman" pitchFamily="18" charset="0"/>
                <a:ea typeface="ＭＳ Ｐゴシック" charset="-128"/>
              </a:defRPr>
            </a:lvl1pPr>
            <a:lvl2pPr marL="785372" indent="-302066" eaLnBrk="0" hangingPunct="0">
              <a:defRPr sz="1700">
                <a:solidFill>
                  <a:schemeClr val="tx1"/>
                </a:solidFill>
                <a:latin typeface="Times New Roman" pitchFamily="18" charset="0"/>
                <a:ea typeface="ＭＳ Ｐゴシック" charset="-128"/>
              </a:defRPr>
            </a:lvl2pPr>
            <a:lvl3pPr marL="1208265" indent="-241653" eaLnBrk="0" hangingPunct="0">
              <a:defRPr sz="1700">
                <a:solidFill>
                  <a:schemeClr val="tx1"/>
                </a:solidFill>
                <a:latin typeface="Times New Roman" pitchFamily="18" charset="0"/>
                <a:ea typeface="ＭＳ Ｐゴシック" charset="-128"/>
              </a:defRPr>
            </a:lvl3pPr>
            <a:lvl4pPr marL="1691571" indent="-241653" eaLnBrk="0" hangingPunct="0">
              <a:defRPr sz="1700">
                <a:solidFill>
                  <a:schemeClr val="tx1"/>
                </a:solidFill>
                <a:latin typeface="Times New Roman" pitchFamily="18" charset="0"/>
                <a:ea typeface="ＭＳ Ｐゴシック" charset="-128"/>
              </a:defRPr>
            </a:lvl4pPr>
            <a:lvl5pPr marL="2174878" indent="-241653" eaLnBrk="0" hangingPunct="0">
              <a:defRPr sz="1700">
                <a:solidFill>
                  <a:schemeClr val="tx1"/>
                </a:solidFill>
                <a:latin typeface="Times New Roman" pitchFamily="18" charset="0"/>
                <a:ea typeface="ＭＳ Ｐゴシック" charset="-128"/>
              </a:defRPr>
            </a:lvl5pPr>
            <a:lvl6pPr marL="2658184" indent="-241653" eaLnBrk="0" fontAlgn="base" hangingPunct="0">
              <a:spcBef>
                <a:spcPct val="0"/>
              </a:spcBef>
              <a:spcAft>
                <a:spcPct val="0"/>
              </a:spcAft>
              <a:defRPr sz="1700">
                <a:solidFill>
                  <a:schemeClr val="tx1"/>
                </a:solidFill>
                <a:latin typeface="Times New Roman" pitchFamily="18" charset="0"/>
                <a:ea typeface="ＭＳ Ｐゴシック" charset="-128"/>
              </a:defRPr>
            </a:lvl6pPr>
            <a:lvl7pPr marL="3141490" indent="-241653" eaLnBrk="0" fontAlgn="base" hangingPunct="0">
              <a:spcBef>
                <a:spcPct val="0"/>
              </a:spcBef>
              <a:spcAft>
                <a:spcPct val="0"/>
              </a:spcAft>
              <a:defRPr sz="1700">
                <a:solidFill>
                  <a:schemeClr val="tx1"/>
                </a:solidFill>
                <a:latin typeface="Times New Roman" pitchFamily="18" charset="0"/>
                <a:ea typeface="ＭＳ Ｐゴシック" charset="-128"/>
              </a:defRPr>
            </a:lvl7pPr>
            <a:lvl8pPr marL="3624796" indent="-241653" eaLnBrk="0" fontAlgn="base" hangingPunct="0">
              <a:spcBef>
                <a:spcPct val="0"/>
              </a:spcBef>
              <a:spcAft>
                <a:spcPct val="0"/>
              </a:spcAft>
              <a:defRPr sz="1700">
                <a:solidFill>
                  <a:schemeClr val="tx1"/>
                </a:solidFill>
                <a:latin typeface="Times New Roman" pitchFamily="18" charset="0"/>
                <a:ea typeface="ＭＳ Ｐゴシック" charset="-128"/>
              </a:defRPr>
            </a:lvl8pPr>
            <a:lvl9pPr marL="4108102" indent="-241653" eaLnBrk="0" fontAlgn="base" hangingPunct="0">
              <a:spcBef>
                <a:spcPct val="0"/>
              </a:spcBef>
              <a:spcAft>
                <a:spcPct val="0"/>
              </a:spcAft>
              <a:defRPr sz="1700">
                <a:solidFill>
                  <a:schemeClr val="tx1"/>
                </a:solidFill>
                <a:latin typeface="Times New Roman" pitchFamily="18" charset="0"/>
                <a:ea typeface="ＭＳ Ｐゴシック" charset="-128"/>
              </a:defRPr>
            </a:lvl9pPr>
          </a:lstStyle>
          <a:p>
            <a:pPr>
              <a:defRPr/>
            </a:pPr>
            <a:fld id="{311D6394-ECC7-41F0-B973-23799080610A}" type="slidenum">
              <a:rPr lang="en-US" sz="1300">
                <a:latin typeface="Arial" pitchFamily="34" charset="0"/>
              </a:rPr>
              <a:pPr>
                <a:defRPr/>
              </a:pPr>
              <a:t>55</a:t>
            </a:fld>
            <a:endParaRPr lang="en-US" sz="13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700">
                <a:solidFill>
                  <a:schemeClr val="tx1"/>
                </a:solidFill>
                <a:latin typeface="Times New Roman" pitchFamily="18" charset="0"/>
                <a:ea typeface="ＭＳ Ｐゴシック" charset="-128"/>
              </a:defRPr>
            </a:lvl1pPr>
            <a:lvl2pPr marL="785372" indent="-302066" eaLnBrk="0" hangingPunct="0">
              <a:defRPr sz="1700">
                <a:solidFill>
                  <a:schemeClr val="tx1"/>
                </a:solidFill>
                <a:latin typeface="Times New Roman" pitchFamily="18" charset="0"/>
                <a:ea typeface="ＭＳ Ｐゴシック" charset="-128"/>
              </a:defRPr>
            </a:lvl2pPr>
            <a:lvl3pPr marL="1208265" indent="-241653" eaLnBrk="0" hangingPunct="0">
              <a:defRPr sz="1700">
                <a:solidFill>
                  <a:schemeClr val="tx1"/>
                </a:solidFill>
                <a:latin typeface="Times New Roman" pitchFamily="18" charset="0"/>
                <a:ea typeface="ＭＳ Ｐゴシック" charset="-128"/>
              </a:defRPr>
            </a:lvl3pPr>
            <a:lvl4pPr marL="1691571" indent="-241653" eaLnBrk="0" hangingPunct="0">
              <a:defRPr sz="1700">
                <a:solidFill>
                  <a:schemeClr val="tx1"/>
                </a:solidFill>
                <a:latin typeface="Times New Roman" pitchFamily="18" charset="0"/>
                <a:ea typeface="ＭＳ Ｐゴシック" charset="-128"/>
              </a:defRPr>
            </a:lvl4pPr>
            <a:lvl5pPr marL="2174878" indent="-241653" eaLnBrk="0" hangingPunct="0">
              <a:defRPr sz="1700">
                <a:solidFill>
                  <a:schemeClr val="tx1"/>
                </a:solidFill>
                <a:latin typeface="Times New Roman" pitchFamily="18" charset="0"/>
                <a:ea typeface="ＭＳ Ｐゴシック" charset="-128"/>
              </a:defRPr>
            </a:lvl5pPr>
            <a:lvl6pPr marL="2658184" indent="-241653" eaLnBrk="0" fontAlgn="base" hangingPunct="0">
              <a:spcBef>
                <a:spcPct val="0"/>
              </a:spcBef>
              <a:spcAft>
                <a:spcPct val="0"/>
              </a:spcAft>
              <a:defRPr sz="1700">
                <a:solidFill>
                  <a:schemeClr val="tx1"/>
                </a:solidFill>
                <a:latin typeface="Times New Roman" pitchFamily="18" charset="0"/>
                <a:ea typeface="ＭＳ Ｐゴシック" charset="-128"/>
              </a:defRPr>
            </a:lvl6pPr>
            <a:lvl7pPr marL="3141490" indent="-241653" eaLnBrk="0" fontAlgn="base" hangingPunct="0">
              <a:spcBef>
                <a:spcPct val="0"/>
              </a:spcBef>
              <a:spcAft>
                <a:spcPct val="0"/>
              </a:spcAft>
              <a:defRPr sz="1700">
                <a:solidFill>
                  <a:schemeClr val="tx1"/>
                </a:solidFill>
                <a:latin typeface="Times New Roman" pitchFamily="18" charset="0"/>
                <a:ea typeface="ＭＳ Ｐゴシック" charset="-128"/>
              </a:defRPr>
            </a:lvl7pPr>
            <a:lvl8pPr marL="3624796" indent="-241653" eaLnBrk="0" fontAlgn="base" hangingPunct="0">
              <a:spcBef>
                <a:spcPct val="0"/>
              </a:spcBef>
              <a:spcAft>
                <a:spcPct val="0"/>
              </a:spcAft>
              <a:defRPr sz="1700">
                <a:solidFill>
                  <a:schemeClr val="tx1"/>
                </a:solidFill>
                <a:latin typeface="Times New Roman" pitchFamily="18" charset="0"/>
                <a:ea typeface="ＭＳ Ｐゴシック" charset="-128"/>
              </a:defRPr>
            </a:lvl8pPr>
            <a:lvl9pPr marL="4108102" indent="-241653" eaLnBrk="0" fontAlgn="base" hangingPunct="0">
              <a:spcBef>
                <a:spcPct val="0"/>
              </a:spcBef>
              <a:spcAft>
                <a:spcPct val="0"/>
              </a:spcAft>
              <a:defRPr sz="1700">
                <a:solidFill>
                  <a:schemeClr val="tx1"/>
                </a:solidFill>
                <a:latin typeface="Times New Roman" pitchFamily="18" charset="0"/>
                <a:ea typeface="ＭＳ Ｐゴシック" charset="-128"/>
              </a:defRPr>
            </a:lvl9pPr>
          </a:lstStyle>
          <a:p>
            <a:pPr>
              <a:defRPr/>
            </a:pPr>
            <a:fld id="{311D6394-ECC7-41F0-B973-23799080610A}" type="slidenum">
              <a:rPr lang="en-US" sz="1300">
                <a:latin typeface="Arial" pitchFamily="34" charset="0"/>
              </a:rPr>
              <a:pPr>
                <a:defRPr/>
              </a:pPr>
              <a:t>56</a:t>
            </a:fld>
            <a:endParaRPr lang="en-US" sz="13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57</a:t>
            </a:fld>
            <a:endParaRPr lang="en-US" sz="13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58</a:t>
            </a:fld>
            <a:endParaRPr lang="en-US" sz="13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59</a:t>
            </a:fld>
            <a:endParaRPr 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6</a:t>
            </a:fld>
            <a:endParaRPr lang="en-US" sz="13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700">
                <a:solidFill>
                  <a:schemeClr val="tx1"/>
                </a:solidFill>
                <a:latin typeface="Times New Roman" pitchFamily="18" charset="0"/>
                <a:ea typeface="ＭＳ Ｐゴシック" charset="-128"/>
              </a:defRPr>
            </a:lvl1pPr>
            <a:lvl2pPr marL="785372" indent="-302066" eaLnBrk="0" hangingPunct="0">
              <a:defRPr sz="1700">
                <a:solidFill>
                  <a:schemeClr val="tx1"/>
                </a:solidFill>
                <a:latin typeface="Times New Roman" pitchFamily="18" charset="0"/>
                <a:ea typeface="ＭＳ Ｐゴシック" charset="-128"/>
              </a:defRPr>
            </a:lvl2pPr>
            <a:lvl3pPr marL="1208265" indent="-241653" eaLnBrk="0" hangingPunct="0">
              <a:defRPr sz="1700">
                <a:solidFill>
                  <a:schemeClr val="tx1"/>
                </a:solidFill>
                <a:latin typeface="Times New Roman" pitchFamily="18" charset="0"/>
                <a:ea typeface="ＭＳ Ｐゴシック" charset="-128"/>
              </a:defRPr>
            </a:lvl3pPr>
            <a:lvl4pPr marL="1691571" indent="-241653" eaLnBrk="0" hangingPunct="0">
              <a:defRPr sz="1700">
                <a:solidFill>
                  <a:schemeClr val="tx1"/>
                </a:solidFill>
                <a:latin typeface="Times New Roman" pitchFamily="18" charset="0"/>
                <a:ea typeface="ＭＳ Ｐゴシック" charset="-128"/>
              </a:defRPr>
            </a:lvl4pPr>
            <a:lvl5pPr marL="2174878" indent="-241653" eaLnBrk="0" hangingPunct="0">
              <a:defRPr sz="1700">
                <a:solidFill>
                  <a:schemeClr val="tx1"/>
                </a:solidFill>
                <a:latin typeface="Times New Roman" pitchFamily="18" charset="0"/>
                <a:ea typeface="ＭＳ Ｐゴシック" charset="-128"/>
              </a:defRPr>
            </a:lvl5pPr>
            <a:lvl6pPr marL="2658184" indent="-241653" eaLnBrk="0" fontAlgn="base" hangingPunct="0">
              <a:spcBef>
                <a:spcPct val="0"/>
              </a:spcBef>
              <a:spcAft>
                <a:spcPct val="0"/>
              </a:spcAft>
              <a:defRPr sz="1700">
                <a:solidFill>
                  <a:schemeClr val="tx1"/>
                </a:solidFill>
                <a:latin typeface="Times New Roman" pitchFamily="18" charset="0"/>
                <a:ea typeface="ＭＳ Ｐゴシック" charset="-128"/>
              </a:defRPr>
            </a:lvl6pPr>
            <a:lvl7pPr marL="3141490" indent="-241653" eaLnBrk="0" fontAlgn="base" hangingPunct="0">
              <a:spcBef>
                <a:spcPct val="0"/>
              </a:spcBef>
              <a:spcAft>
                <a:spcPct val="0"/>
              </a:spcAft>
              <a:defRPr sz="1700">
                <a:solidFill>
                  <a:schemeClr val="tx1"/>
                </a:solidFill>
                <a:latin typeface="Times New Roman" pitchFamily="18" charset="0"/>
                <a:ea typeface="ＭＳ Ｐゴシック" charset="-128"/>
              </a:defRPr>
            </a:lvl7pPr>
            <a:lvl8pPr marL="3624796" indent="-241653" eaLnBrk="0" fontAlgn="base" hangingPunct="0">
              <a:spcBef>
                <a:spcPct val="0"/>
              </a:spcBef>
              <a:spcAft>
                <a:spcPct val="0"/>
              </a:spcAft>
              <a:defRPr sz="1700">
                <a:solidFill>
                  <a:schemeClr val="tx1"/>
                </a:solidFill>
                <a:latin typeface="Times New Roman" pitchFamily="18" charset="0"/>
                <a:ea typeface="ＭＳ Ｐゴシック" charset="-128"/>
              </a:defRPr>
            </a:lvl8pPr>
            <a:lvl9pPr marL="4108102" indent="-241653" eaLnBrk="0" fontAlgn="base" hangingPunct="0">
              <a:spcBef>
                <a:spcPct val="0"/>
              </a:spcBef>
              <a:spcAft>
                <a:spcPct val="0"/>
              </a:spcAft>
              <a:defRPr sz="1700">
                <a:solidFill>
                  <a:schemeClr val="tx1"/>
                </a:solidFill>
                <a:latin typeface="Times New Roman" pitchFamily="18" charset="0"/>
                <a:ea typeface="ＭＳ Ｐゴシック" charset="-128"/>
              </a:defRPr>
            </a:lvl9pPr>
          </a:lstStyle>
          <a:p>
            <a:pPr>
              <a:defRPr/>
            </a:pPr>
            <a:fld id="{311D6394-ECC7-41F0-B973-23799080610A}" type="slidenum">
              <a:rPr lang="en-US" sz="1300">
                <a:latin typeface="Arial" pitchFamily="34" charset="0"/>
              </a:rPr>
              <a:pPr>
                <a:defRPr/>
              </a:pPr>
              <a:t>60</a:t>
            </a:fld>
            <a:endParaRPr lang="en-US" sz="13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700">
                <a:solidFill>
                  <a:schemeClr val="tx1"/>
                </a:solidFill>
                <a:latin typeface="Times New Roman" pitchFamily="18" charset="0"/>
                <a:ea typeface="ＭＳ Ｐゴシック" charset="-128"/>
              </a:defRPr>
            </a:lvl1pPr>
            <a:lvl2pPr marL="785372" indent="-302066" eaLnBrk="0" hangingPunct="0">
              <a:defRPr sz="1700">
                <a:solidFill>
                  <a:schemeClr val="tx1"/>
                </a:solidFill>
                <a:latin typeface="Times New Roman" pitchFamily="18" charset="0"/>
                <a:ea typeface="ＭＳ Ｐゴシック" charset="-128"/>
              </a:defRPr>
            </a:lvl2pPr>
            <a:lvl3pPr marL="1208265" indent="-241653" eaLnBrk="0" hangingPunct="0">
              <a:defRPr sz="1700">
                <a:solidFill>
                  <a:schemeClr val="tx1"/>
                </a:solidFill>
                <a:latin typeface="Times New Roman" pitchFamily="18" charset="0"/>
                <a:ea typeface="ＭＳ Ｐゴシック" charset="-128"/>
              </a:defRPr>
            </a:lvl3pPr>
            <a:lvl4pPr marL="1691571" indent="-241653" eaLnBrk="0" hangingPunct="0">
              <a:defRPr sz="1700">
                <a:solidFill>
                  <a:schemeClr val="tx1"/>
                </a:solidFill>
                <a:latin typeface="Times New Roman" pitchFamily="18" charset="0"/>
                <a:ea typeface="ＭＳ Ｐゴシック" charset="-128"/>
              </a:defRPr>
            </a:lvl4pPr>
            <a:lvl5pPr marL="2174878" indent="-241653" eaLnBrk="0" hangingPunct="0">
              <a:defRPr sz="1700">
                <a:solidFill>
                  <a:schemeClr val="tx1"/>
                </a:solidFill>
                <a:latin typeface="Times New Roman" pitchFamily="18" charset="0"/>
                <a:ea typeface="ＭＳ Ｐゴシック" charset="-128"/>
              </a:defRPr>
            </a:lvl5pPr>
            <a:lvl6pPr marL="2658184" indent="-241653" eaLnBrk="0" fontAlgn="base" hangingPunct="0">
              <a:spcBef>
                <a:spcPct val="0"/>
              </a:spcBef>
              <a:spcAft>
                <a:spcPct val="0"/>
              </a:spcAft>
              <a:defRPr sz="1700">
                <a:solidFill>
                  <a:schemeClr val="tx1"/>
                </a:solidFill>
                <a:latin typeface="Times New Roman" pitchFamily="18" charset="0"/>
                <a:ea typeface="ＭＳ Ｐゴシック" charset="-128"/>
              </a:defRPr>
            </a:lvl6pPr>
            <a:lvl7pPr marL="3141490" indent="-241653" eaLnBrk="0" fontAlgn="base" hangingPunct="0">
              <a:spcBef>
                <a:spcPct val="0"/>
              </a:spcBef>
              <a:spcAft>
                <a:spcPct val="0"/>
              </a:spcAft>
              <a:defRPr sz="1700">
                <a:solidFill>
                  <a:schemeClr val="tx1"/>
                </a:solidFill>
                <a:latin typeface="Times New Roman" pitchFamily="18" charset="0"/>
                <a:ea typeface="ＭＳ Ｐゴシック" charset="-128"/>
              </a:defRPr>
            </a:lvl7pPr>
            <a:lvl8pPr marL="3624796" indent="-241653" eaLnBrk="0" fontAlgn="base" hangingPunct="0">
              <a:spcBef>
                <a:spcPct val="0"/>
              </a:spcBef>
              <a:spcAft>
                <a:spcPct val="0"/>
              </a:spcAft>
              <a:defRPr sz="1700">
                <a:solidFill>
                  <a:schemeClr val="tx1"/>
                </a:solidFill>
                <a:latin typeface="Times New Roman" pitchFamily="18" charset="0"/>
                <a:ea typeface="ＭＳ Ｐゴシック" charset="-128"/>
              </a:defRPr>
            </a:lvl8pPr>
            <a:lvl9pPr marL="4108102" indent="-241653" eaLnBrk="0" fontAlgn="base" hangingPunct="0">
              <a:spcBef>
                <a:spcPct val="0"/>
              </a:spcBef>
              <a:spcAft>
                <a:spcPct val="0"/>
              </a:spcAft>
              <a:defRPr sz="1700">
                <a:solidFill>
                  <a:schemeClr val="tx1"/>
                </a:solidFill>
                <a:latin typeface="Times New Roman" pitchFamily="18" charset="0"/>
                <a:ea typeface="ＭＳ Ｐゴシック" charset="-128"/>
              </a:defRPr>
            </a:lvl9pPr>
          </a:lstStyle>
          <a:p>
            <a:pPr>
              <a:defRPr/>
            </a:pPr>
            <a:fld id="{311D6394-ECC7-41F0-B973-23799080610A}" type="slidenum">
              <a:rPr lang="en-US" sz="1300">
                <a:latin typeface="Arial" pitchFamily="34" charset="0"/>
              </a:rPr>
              <a:pPr>
                <a:defRPr/>
              </a:pPr>
              <a:t>61</a:t>
            </a:fld>
            <a:endParaRPr lang="en-US" sz="13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62</a:t>
            </a:fld>
            <a:endParaRPr lang="en-US" sz="13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63</a:t>
            </a:fld>
            <a:endParaRPr lang="en-US" sz="13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64</a:t>
            </a:fld>
            <a:endParaRPr lang="en-US" sz="13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65</a:t>
            </a:fld>
            <a:endParaRPr lang="en-US" sz="13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66</a:t>
            </a:fld>
            <a:endParaRPr lang="en-US" sz="13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700">
                <a:solidFill>
                  <a:schemeClr val="tx1"/>
                </a:solidFill>
                <a:latin typeface="Times New Roman" pitchFamily="18" charset="0"/>
                <a:ea typeface="ＭＳ Ｐゴシック" charset="-128"/>
              </a:defRPr>
            </a:lvl1pPr>
            <a:lvl2pPr marL="785372" indent="-302066" eaLnBrk="0" hangingPunct="0">
              <a:defRPr sz="1700">
                <a:solidFill>
                  <a:schemeClr val="tx1"/>
                </a:solidFill>
                <a:latin typeface="Times New Roman" pitchFamily="18" charset="0"/>
                <a:ea typeface="ＭＳ Ｐゴシック" charset="-128"/>
              </a:defRPr>
            </a:lvl2pPr>
            <a:lvl3pPr marL="1208265" indent="-241653" eaLnBrk="0" hangingPunct="0">
              <a:defRPr sz="1700">
                <a:solidFill>
                  <a:schemeClr val="tx1"/>
                </a:solidFill>
                <a:latin typeface="Times New Roman" pitchFamily="18" charset="0"/>
                <a:ea typeface="ＭＳ Ｐゴシック" charset="-128"/>
              </a:defRPr>
            </a:lvl3pPr>
            <a:lvl4pPr marL="1691571" indent="-241653" eaLnBrk="0" hangingPunct="0">
              <a:defRPr sz="1700">
                <a:solidFill>
                  <a:schemeClr val="tx1"/>
                </a:solidFill>
                <a:latin typeface="Times New Roman" pitchFamily="18" charset="0"/>
                <a:ea typeface="ＭＳ Ｐゴシック" charset="-128"/>
              </a:defRPr>
            </a:lvl4pPr>
            <a:lvl5pPr marL="2174878" indent="-241653" eaLnBrk="0" hangingPunct="0">
              <a:defRPr sz="1700">
                <a:solidFill>
                  <a:schemeClr val="tx1"/>
                </a:solidFill>
                <a:latin typeface="Times New Roman" pitchFamily="18" charset="0"/>
                <a:ea typeface="ＭＳ Ｐゴシック" charset="-128"/>
              </a:defRPr>
            </a:lvl5pPr>
            <a:lvl6pPr marL="2658184" indent="-241653" eaLnBrk="0" fontAlgn="base" hangingPunct="0">
              <a:spcBef>
                <a:spcPct val="0"/>
              </a:spcBef>
              <a:spcAft>
                <a:spcPct val="0"/>
              </a:spcAft>
              <a:defRPr sz="1700">
                <a:solidFill>
                  <a:schemeClr val="tx1"/>
                </a:solidFill>
                <a:latin typeface="Times New Roman" pitchFamily="18" charset="0"/>
                <a:ea typeface="ＭＳ Ｐゴシック" charset="-128"/>
              </a:defRPr>
            </a:lvl6pPr>
            <a:lvl7pPr marL="3141490" indent="-241653" eaLnBrk="0" fontAlgn="base" hangingPunct="0">
              <a:spcBef>
                <a:spcPct val="0"/>
              </a:spcBef>
              <a:spcAft>
                <a:spcPct val="0"/>
              </a:spcAft>
              <a:defRPr sz="1700">
                <a:solidFill>
                  <a:schemeClr val="tx1"/>
                </a:solidFill>
                <a:latin typeface="Times New Roman" pitchFamily="18" charset="0"/>
                <a:ea typeface="ＭＳ Ｐゴシック" charset="-128"/>
              </a:defRPr>
            </a:lvl7pPr>
            <a:lvl8pPr marL="3624796" indent="-241653" eaLnBrk="0" fontAlgn="base" hangingPunct="0">
              <a:spcBef>
                <a:spcPct val="0"/>
              </a:spcBef>
              <a:spcAft>
                <a:spcPct val="0"/>
              </a:spcAft>
              <a:defRPr sz="1700">
                <a:solidFill>
                  <a:schemeClr val="tx1"/>
                </a:solidFill>
                <a:latin typeface="Times New Roman" pitchFamily="18" charset="0"/>
                <a:ea typeface="ＭＳ Ｐゴシック" charset="-128"/>
              </a:defRPr>
            </a:lvl8pPr>
            <a:lvl9pPr marL="4108102" indent="-241653" eaLnBrk="0" fontAlgn="base" hangingPunct="0">
              <a:spcBef>
                <a:spcPct val="0"/>
              </a:spcBef>
              <a:spcAft>
                <a:spcPct val="0"/>
              </a:spcAft>
              <a:defRPr sz="1700">
                <a:solidFill>
                  <a:schemeClr val="tx1"/>
                </a:solidFill>
                <a:latin typeface="Times New Roman" pitchFamily="18" charset="0"/>
                <a:ea typeface="ＭＳ Ｐゴシック" charset="-128"/>
              </a:defRPr>
            </a:lvl9pPr>
          </a:lstStyle>
          <a:p>
            <a:pPr>
              <a:defRPr/>
            </a:pPr>
            <a:fld id="{311D6394-ECC7-41F0-B973-23799080610A}" type="slidenum">
              <a:rPr lang="en-US" sz="1300">
                <a:latin typeface="Arial" pitchFamily="34" charset="0"/>
              </a:rPr>
              <a:pPr>
                <a:defRPr/>
              </a:pPr>
              <a:t>67</a:t>
            </a:fld>
            <a:endParaRPr lang="en-US" sz="13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68</a:t>
            </a:fld>
            <a:endParaRPr lang="en-US" sz="13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69</a:t>
            </a:fld>
            <a:endParaRPr 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7</a:t>
            </a:fld>
            <a:endParaRPr lang="en-US" sz="13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70</a:t>
            </a:fld>
            <a:endParaRPr lang="en-US" sz="13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71</a:t>
            </a:fld>
            <a:endParaRPr lang="en-US" sz="13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700">
                <a:solidFill>
                  <a:schemeClr val="tx1"/>
                </a:solidFill>
                <a:latin typeface="Times New Roman" pitchFamily="18" charset="0"/>
                <a:ea typeface="ＭＳ Ｐゴシック" charset="-128"/>
              </a:defRPr>
            </a:lvl1pPr>
            <a:lvl2pPr marL="785372" indent="-302066" eaLnBrk="0" hangingPunct="0">
              <a:defRPr sz="1700">
                <a:solidFill>
                  <a:schemeClr val="tx1"/>
                </a:solidFill>
                <a:latin typeface="Times New Roman" pitchFamily="18" charset="0"/>
                <a:ea typeface="ＭＳ Ｐゴシック" charset="-128"/>
              </a:defRPr>
            </a:lvl2pPr>
            <a:lvl3pPr marL="1208265" indent="-241653" eaLnBrk="0" hangingPunct="0">
              <a:defRPr sz="1700">
                <a:solidFill>
                  <a:schemeClr val="tx1"/>
                </a:solidFill>
                <a:latin typeface="Times New Roman" pitchFamily="18" charset="0"/>
                <a:ea typeface="ＭＳ Ｐゴシック" charset="-128"/>
              </a:defRPr>
            </a:lvl3pPr>
            <a:lvl4pPr marL="1691571" indent="-241653" eaLnBrk="0" hangingPunct="0">
              <a:defRPr sz="1700">
                <a:solidFill>
                  <a:schemeClr val="tx1"/>
                </a:solidFill>
                <a:latin typeface="Times New Roman" pitchFamily="18" charset="0"/>
                <a:ea typeface="ＭＳ Ｐゴシック" charset="-128"/>
              </a:defRPr>
            </a:lvl4pPr>
            <a:lvl5pPr marL="2174878" indent="-241653" eaLnBrk="0" hangingPunct="0">
              <a:defRPr sz="1700">
                <a:solidFill>
                  <a:schemeClr val="tx1"/>
                </a:solidFill>
                <a:latin typeface="Times New Roman" pitchFamily="18" charset="0"/>
                <a:ea typeface="ＭＳ Ｐゴシック" charset="-128"/>
              </a:defRPr>
            </a:lvl5pPr>
            <a:lvl6pPr marL="2658184" indent="-241653" eaLnBrk="0" fontAlgn="base" hangingPunct="0">
              <a:spcBef>
                <a:spcPct val="0"/>
              </a:spcBef>
              <a:spcAft>
                <a:spcPct val="0"/>
              </a:spcAft>
              <a:defRPr sz="1700">
                <a:solidFill>
                  <a:schemeClr val="tx1"/>
                </a:solidFill>
                <a:latin typeface="Times New Roman" pitchFamily="18" charset="0"/>
                <a:ea typeface="ＭＳ Ｐゴシック" charset="-128"/>
              </a:defRPr>
            </a:lvl6pPr>
            <a:lvl7pPr marL="3141490" indent="-241653" eaLnBrk="0" fontAlgn="base" hangingPunct="0">
              <a:spcBef>
                <a:spcPct val="0"/>
              </a:spcBef>
              <a:spcAft>
                <a:spcPct val="0"/>
              </a:spcAft>
              <a:defRPr sz="1700">
                <a:solidFill>
                  <a:schemeClr val="tx1"/>
                </a:solidFill>
                <a:latin typeface="Times New Roman" pitchFamily="18" charset="0"/>
                <a:ea typeface="ＭＳ Ｐゴシック" charset="-128"/>
              </a:defRPr>
            </a:lvl7pPr>
            <a:lvl8pPr marL="3624796" indent="-241653" eaLnBrk="0" fontAlgn="base" hangingPunct="0">
              <a:spcBef>
                <a:spcPct val="0"/>
              </a:spcBef>
              <a:spcAft>
                <a:spcPct val="0"/>
              </a:spcAft>
              <a:defRPr sz="1700">
                <a:solidFill>
                  <a:schemeClr val="tx1"/>
                </a:solidFill>
                <a:latin typeface="Times New Roman" pitchFamily="18" charset="0"/>
                <a:ea typeface="ＭＳ Ｐゴシック" charset="-128"/>
              </a:defRPr>
            </a:lvl8pPr>
            <a:lvl9pPr marL="4108102" indent="-241653" eaLnBrk="0" fontAlgn="base" hangingPunct="0">
              <a:spcBef>
                <a:spcPct val="0"/>
              </a:spcBef>
              <a:spcAft>
                <a:spcPct val="0"/>
              </a:spcAft>
              <a:defRPr sz="1700">
                <a:solidFill>
                  <a:schemeClr val="tx1"/>
                </a:solidFill>
                <a:latin typeface="Times New Roman" pitchFamily="18" charset="0"/>
                <a:ea typeface="ＭＳ Ｐゴシック" charset="-128"/>
              </a:defRPr>
            </a:lvl9pPr>
          </a:lstStyle>
          <a:p>
            <a:pPr>
              <a:defRPr/>
            </a:pPr>
            <a:fld id="{311D6394-ECC7-41F0-B973-23799080610A}" type="slidenum">
              <a:rPr lang="en-US" sz="1300">
                <a:latin typeface="Arial" pitchFamily="34" charset="0"/>
              </a:rPr>
              <a:pPr>
                <a:defRPr/>
              </a:pPr>
              <a:t>72</a:t>
            </a:fld>
            <a:endParaRPr lang="en-US" sz="13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73</a:t>
            </a:fld>
            <a:endParaRPr lang="en-US" sz="13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74</a:t>
            </a:fld>
            <a:endParaRPr lang="en-US" sz="13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75</a:t>
            </a:fld>
            <a:endParaRPr lang="en-US" sz="13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76</a:t>
            </a:fld>
            <a:endParaRPr lang="en-US" sz="13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77</a:t>
            </a:fld>
            <a:endParaRPr lang="en-US" sz="13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78</a:t>
            </a:fld>
            <a:endParaRPr lang="en-US" sz="13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79</a:t>
            </a:fld>
            <a:endParaRPr 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8</a:t>
            </a:fld>
            <a:endParaRPr lang="en-US" sz="13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80</a:t>
            </a:fld>
            <a:endParaRPr lang="en-US" sz="13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81</a:t>
            </a:fld>
            <a:endParaRPr lang="en-US" sz="13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82</a:t>
            </a:fld>
            <a:endParaRPr lang="en-US" sz="13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83</a:t>
            </a:fld>
            <a:endParaRPr lang="en-US" sz="13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84</a:t>
            </a:fld>
            <a:endParaRPr lang="en-US" sz="13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85</a:t>
            </a:fld>
            <a:endParaRPr 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ea typeface="ヒラギノ角ゴ Pro W3" pitchFamily="127" charset="-128"/>
              </a:defRPr>
            </a:lvl1pPr>
            <a:lvl2pPr marL="785372" indent="-302066">
              <a:defRPr sz="2500">
                <a:solidFill>
                  <a:schemeClr val="tx1"/>
                </a:solidFill>
                <a:latin typeface="Times" pitchFamily="18" charset="0"/>
                <a:ea typeface="ヒラギノ角ゴ Pro W3" pitchFamily="127" charset="-128"/>
              </a:defRPr>
            </a:lvl2pPr>
            <a:lvl3pPr marL="1208265" indent="-241653">
              <a:defRPr sz="2500">
                <a:solidFill>
                  <a:schemeClr val="tx1"/>
                </a:solidFill>
                <a:latin typeface="Times" pitchFamily="18" charset="0"/>
                <a:ea typeface="ヒラギノ角ゴ Pro W3" pitchFamily="127" charset="-128"/>
              </a:defRPr>
            </a:lvl3pPr>
            <a:lvl4pPr marL="1691571" indent="-241653">
              <a:defRPr sz="2500">
                <a:solidFill>
                  <a:schemeClr val="tx1"/>
                </a:solidFill>
                <a:latin typeface="Times" pitchFamily="18" charset="0"/>
                <a:ea typeface="ヒラギノ角ゴ Pro W3" pitchFamily="127" charset="-128"/>
              </a:defRPr>
            </a:lvl4pPr>
            <a:lvl5pPr marL="2174878" indent="-241653">
              <a:defRPr sz="2500">
                <a:solidFill>
                  <a:schemeClr val="tx1"/>
                </a:solidFill>
                <a:latin typeface="Times" pitchFamily="18" charset="0"/>
                <a:ea typeface="ヒラギノ角ゴ Pro W3" pitchFamily="127" charset="-128"/>
              </a:defRPr>
            </a:lvl5pPr>
            <a:lvl6pPr marL="2658184"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6pPr>
            <a:lvl7pPr marL="3141490"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7pPr>
            <a:lvl8pPr marL="3624796"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8pPr>
            <a:lvl9pPr marL="4108102" indent="-241653" eaLnBrk="0" fontAlgn="base" hangingPunct="0">
              <a:spcBef>
                <a:spcPct val="0"/>
              </a:spcBef>
              <a:spcAft>
                <a:spcPct val="0"/>
              </a:spcAft>
              <a:defRPr sz="2500">
                <a:solidFill>
                  <a:schemeClr val="tx1"/>
                </a:solidFill>
                <a:latin typeface="Times" pitchFamily="18" charset="0"/>
                <a:ea typeface="ヒラギノ角ゴ Pro W3" pitchFamily="127" charset="-128"/>
              </a:defRPr>
            </a:lvl9pPr>
          </a:lstStyle>
          <a:p>
            <a:fld id="{59FD5ECB-3D15-48D5-A556-4D0C3F9D2304}" type="slidenum">
              <a:rPr lang="en-US" sz="1300"/>
              <a:pPr/>
              <a:t>9</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33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7" name="Content Placeholder 6"/>
          <p:cNvSpPr>
            <a:spLocks noGrp="1"/>
          </p:cNvSpPr>
          <p:nvPr>
            <p:ph sz="quarter" idx="10"/>
          </p:nvPr>
        </p:nvSpPr>
        <p:spPr>
          <a:xfrm>
            <a:off x="1295400" y="16764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289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968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11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458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65125" y="1141413"/>
            <a:ext cx="8229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ChangeArrowheads="1"/>
          </p:cNvSpPr>
          <p:nvPr userDrawn="1"/>
        </p:nvSpPr>
        <p:spPr bwMode="gray">
          <a:xfrm>
            <a:off x="315913" y="655320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cs typeface="Arial" pitchFamily="34" charset="0"/>
              </a:rPr>
              <a:t>© 2018 Pearson Education, Inc.</a:t>
            </a:r>
          </a:p>
        </p:txBody>
      </p:sp>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24" r:id="rId1"/>
    <p:sldLayoutId id="2147484022" r:id="rId2"/>
    <p:sldLayoutId id="2147484023" r:id="rId3"/>
    <p:sldLayoutId id="2147484025" r:id="rId4"/>
  </p:sldLayoutIdLst>
  <p:hf sldNum="0" hdr="0" dt="0"/>
  <p:txStyles>
    <p:titleStyle>
      <a:lvl1pPr algn="l" rtl="0" eaLnBrk="0" fontAlgn="base" hangingPunct="0">
        <a:spcBef>
          <a:spcPct val="50000"/>
        </a:spcBef>
        <a:spcAft>
          <a:spcPct val="0"/>
        </a:spcAft>
        <a:defRPr sz="3200" b="1">
          <a:solidFill>
            <a:schemeClr val="bg1"/>
          </a:solidFill>
          <a:latin typeface="+mj-lt"/>
          <a:ea typeface="ヒラギノ角ゴ Pro W3" charset="0"/>
          <a:cs typeface="+mj-cs"/>
        </a:defRPr>
      </a:lvl1pPr>
      <a:lvl2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2pPr>
      <a:lvl3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3pPr>
      <a:lvl4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4pPr>
      <a:lvl5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5pPr>
      <a:lvl6pPr marL="457200" algn="l" rtl="0" fontAlgn="base">
        <a:spcBef>
          <a:spcPct val="50000"/>
        </a:spcBef>
        <a:spcAft>
          <a:spcPct val="0"/>
        </a:spcAft>
        <a:defRPr sz="3200" b="1">
          <a:solidFill>
            <a:schemeClr val="bg1"/>
          </a:solidFill>
          <a:latin typeface="Arial" pitchFamily="34" charset="0"/>
          <a:cs typeface="Times New Roman" pitchFamily="18" charset="0"/>
        </a:defRPr>
      </a:lvl6pPr>
      <a:lvl7pPr marL="914400" algn="l" rtl="0" fontAlgn="base">
        <a:spcBef>
          <a:spcPct val="50000"/>
        </a:spcBef>
        <a:spcAft>
          <a:spcPct val="0"/>
        </a:spcAft>
        <a:defRPr sz="3200" b="1">
          <a:solidFill>
            <a:schemeClr val="bg1"/>
          </a:solidFill>
          <a:latin typeface="Arial" pitchFamily="34" charset="0"/>
          <a:cs typeface="Times New Roman" pitchFamily="18" charset="0"/>
        </a:defRPr>
      </a:lvl7pPr>
      <a:lvl8pPr marL="1371600" algn="l" rtl="0" fontAlgn="base">
        <a:spcBef>
          <a:spcPct val="50000"/>
        </a:spcBef>
        <a:spcAft>
          <a:spcPct val="0"/>
        </a:spcAft>
        <a:defRPr sz="3200" b="1">
          <a:solidFill>
            <a:schemeClr val="bg1"/>
          </a:solidFill>
          <a:latin typeface="Arial" pitchFamily="34" charset="0"/>
          <a:cs typeface="Times New Roman" pitchFamily="18" charset="0"/>
        </a:defRPr>
      </a:lvl8pPr>
      <a:lvl9pPr marL="1828800" algn="l" rtl="0" fontAlgn="base">
        <a:spcBef>
          <a:spcPct val="50000"/>
        </a:spcBef>
        <a:spcAft>
          <a:spcPct val="0"/>
        </a:spcAft>
        <a:defRPr sz="3200" b="1">
          <a:solidFill>
            <a:schemeClr val="bg1"/>
          </a:solidFill>
          <a:latin typeface="Arial"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51.jpg"/></Relationships>
</file>

<file path=ppt/slides/_rels/slide5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54.jpg"/><Relationship Id="rId4" Type="http://schemas.openxmlformats.org/officeDocument/2006/relationships/image" Target="../media/image53.jpg"/></Relationships>
</file>

<file path=ppt/slides/_rels/slide5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61.jp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76.xml"/><Relationship Id="rId1" Type="http://schemas.openxmlformats.org/officeDocument/2006/relationships/slideLayout" Target="../slideLayouts/slideLayout3.xml"/><Relationship Id="rId5" Type="http://schemas.openxmlformats.org/officeDocument/2006/relationships/image" Target="../media/image70.jpg"/><Relationship Id="rId4" Type="http://schemas.openxmlformats.org/officeDocument/2006/relationships/image" Target="../media/image69.jp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9.xml"/><Relationship Id="rId1" Type="http://schemas.openxmlformats.org/officeDocument/2006/relationships/slideLayout" Target="../slideLayouts/slideLayout3.xml"/><Relationship Id="rId5" Type="http://schemas.openxmlformats.org/officeDocument/2006/relationships/image" Target="../media/image74.jpeg"/><Relationship Id="rId4" Type="http://schemas.openxmlformats.org/officeDocument/2006/relationships/image" Target="../media/image7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685800" y="1600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endParaRPr lang="en-US" sz="3000">
              <a:solidFill>
                <a:schemeClr val="tx2"/>
              </a:solidFill>
              <a:latin typeface="Arial" charset="0"/>
              <a:ea typeface="ＭＳ Ｐゴシック" charset="0"/>
            </a:endParaRPr>
          </a:p>
        </p:txBody>
      </p:sp>
      <p:sp>
        <p:nvSpPr>
          <p:cNvPr id="3075" name="Rectangle 3"/>
          <p:cNvSpPr>
            <a:spLocks noChangeArrowheads="1"/>
          </p:cNvSpPr>
          <p:nvPr/>
        </p:nvSpPr>
        <p:spPr bwMode="auto">
          <a:xfrm>
            <a:off x="5105400" y="5410200"/>
            <a:ext cx="4038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pPr>
            <a:endParaRPr lang="en-US" sz="2100">
              <a:latin typeface="Arial" pitchFamily="34" charset="0"/>
            </a:endParaRPr>
          </a:p>
        </p:txBody>
      </p:sp>
      <p:sp>
        <p:nvSpPr>
          <p:cNvPr id="6" name="Rectangle 11"/>
          <p:cNvSpPr>
            <a:spLocks noChangeArrowheads="1"/>
          </p:cNvSpPr>
          <p:nvPr/>
        </p:nvSpPr>
        <p:spPr bwMode="auto">
          <a:xfrm>
            <a:off x="5105400" y="522027"/>
            <a:ext cx="4038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800" dirty="0">
                <a:solidFill>
                  <a:srgbClr val="000000"/>
                </a:solidFill>
                <a:latin typeface="Arial"/>
                <a:ea typeface="ＭＳ Ｐゴシック" charset="0"/>
              </a:rPr>
              <a:t>Lecture Presentation</a:t>
            </a:r>
          </a:p>
        </p:txBody>
      </p:sp>
      <p:sp>
        <p:nvSpPr>
          <p:cNvPr id="3077" name="Title 1"/>
          <p:cNvSpPr>
            <a:spLocks noGrp="1"/>
          </p:cNvSpPr>
          <p:nvPr/>
        </p:nvSpPr>
        <p:spPr bwMode="auto">
          <a:xfrm>
            <a:off x="5105400" y="1363568"/>
            <a:ext cx="4038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400" b="1" dirty="0">
                <a:latin typeface="Arial" pitchFamily="34" charset="0"/>
              </a:rPr>
              <a:t>Chapter 11</a:t>
            </a:r>
          </a:p>
          <a:p>
            <a:pPr algn="ctr"/>
            <a:br>
              <a:rPr lang="en-US" sz="3400" b="1" dirty="0">
                <a:latin typeface="Arial" pitchFamily="34" charset="0"/>
              </a:rPr>
            </a:br>
            <a:r>
              <a:rPr lang="en-US" sz="3400" b="1" dirty="0">
                <a:latin typeface="Arial" pitchFamily="34" charset="0"/>
              </a:rPr>
              <a:t>Gases</a:t>
            </a:r>
            <a:endParaRPr lang="en-US" sz="3400" dirty="0">
              <a:latin typeface="Arial" pitchFamily="34" charset="0"/>
            </a:endParaRPr>
          </a:p>
        </p:txBody>
      </p:sp>
      <p:sp>
        <p:nvSpPr>
          <p:cNvPr id="7" name="Rectangle 3"/>
          <p:cNvSpPr>
            <a:spLocks noChangeArrowheads="1"/>
          </p:cNvSpPr>
          <p:nvPr/>
        </p:nvSpPr>
        <p:spPr bwMode="auto">
          <a:xfrm>
            <a:off x="5329987" y="5201640"/>
            <a:ext cx="374182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gn="ctr" eaLnBrk="1" hangingPunct="1">
              <a:spcBef>
                <a:spcPct val="20000"/>
              </a:spcBef>
              <a:defRPr/>
            </a:pPr>
            <a:endParaRPr lang="en-US" sz="2000" dirty="0">
              <a:solidFill>
                <a:sysClr val="windowText" lastClr="000000"/>
              </a:solidFill>
              <a:latin typeface="Arial" charset="0"/>
              <a:ea typeface="ＭＳ Ｐゴシック" charset="0"/>
              <a:cs typeface="ＭＳ Ｐゴシック" charset="0"/>
            </a:endParaRPr>
          </a:p>
        </p:txBody>
      </p:sp>
      <p:pic>
        <p:nvPicPr>
          <p:cNvPr id="2" name="Picture 1" descr="TRO2386_06_webde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04" y="589464"/>
            <a:ext cx="4883721" cy="55287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Kinetic Molecular Theory: </a:t>
            </a:r>
            <a:br>
              <a:rPr lang="en-US" altLang="en-US" dirty="0">
                <a:solidFill>
                  <a:srgbClr val="ED6B06"/>
                </a:solidFill>
              </a:rPr>
            </a:br>
            <a:r>
              <a:rPr lang="en-US" altLang="en-US" dirty="0">
                <a:solidFill>
                  <a:srgbClr val="ED6B06"/>
                </a:solidFill>
              </a:rPr>
              <a:t>A Model for Gases</a:t>
            </a:r>
          </a:p>
        </p:txBody>
      </p:sp>
      <p:sp>
        <p:nvSpPr>
          <p:cNvPr id="4099" name="Content Placeholder 2"/>
          <p:cNvSpPr>
            <a:spLocks noGrp="1"/>
          </p:cNvSpPr>
          <p:nvPr>
            <p:ph sz="half" idx="1"/>
          </p:nvPr>
        </p:nvSpPr>
        <p:spPr>
          <a:xfrm>
            <a:off x="342899" y="1079773"/>
            <a:ext cx="8428121" cy="5521512"/>
          </a:xfrm>
        </p:spPr>
        <p:txBody>
          <a:bodyPr/>
          <a:lstStyle/>
          <a:p>
            <a:pPr marL="403225" indent="-403225" eaLnBrk="1" hangingPunct="1">
              <a:buFont typeface="Arial" charset="0"/>
              <a:buNone/>
            </a:pPr>
            <a:r>
              <a:rPr lang="en-US" b="1" dirty="0"/>
              <a:t>1.</a:t>
            </a:r>
            <a:r>
              <a:rPr lang="en-US" dirty="0"/>
              <a:t>	A gas is a collection of particles in constant, straight-line motion.</a:t>
            </a:r>
            <a:endParaRPr lang="en-US" b="1" dirty="0"/>
          </a:p>
          <a:p>
            <a:pPr marL="403225" indent="-403225" eaLnBrk="1" hangingPunct="1">
              <a:buFont typeface="Arial" charset="0"/>
              <a:buNone/>
            </a:pPr>
            <a:r>
              <a:rPr lang="en-US" b="1" dirty="0"/>
              <a:t>2.</a:t>
            </a:r>
            <a:r>
              <a:rPr lang="en-US" dirty="0"/>
              <a:t>	Gas particles do not attract or repel each other—they do not interact.</a:t>
            </a:r>
          </a:p>
          <a:p>
            <a:pPr marL="403225" indent="-403225" eaLnBrk="1" hangingPunct="1">
              <a:buFont typeface="Arial" charset="0"/>
              <a:buNone/>
            </a:pPr>
            <a:r>
              <a:rPr lang="en-US" b="1" dirty="0"/>
              <a:t>3.</a:t>
            </a:r>
            <a:r>
              <a:rPr lang="en-US" dirty="0"/>
              <a:t>	There is a lot of space between gas particles compared with the size of the particles themselves.</a:t>
            </a:r>
            <a:endParaRPr lang="en-US" b="1" dirty="0"/>
          </a:p>
          <a:p>
            <a:pPr marL="403225" indent="-403225" eaLnBrk="1" hangingPunct="1">
              <a:buFont typeface="Arial" charset="0"/>
              <a:buNone/>
            </a:pPr>
            <a:r>
              <a:rPr lang="en-US" b="1" dirty="0"/>
              <a:t>4.</a:t>
            </a:r>
            <a:r>
              <a:rPr lang="en-US" dirty="0"/>
              <a:t>	The average kinetic energy—energy due to motion—of gas particles is proportional to the temperature of the gas in kelvins. This means that as the temperature increases, the particles move faster and therefore have more energy.</a:t>
            </a:r>
            <a:endParaRPr lang="en-US" b="1" dirty="0"/>
          </a:p>
        </p:txBody>
      </p:sp>
    </p:spTree>
    <p:extLst>
      <p:ext uri="{BB962C8B-B14F-4D97-AF65-F5344CB8AC3E}">
        <p14:creationId xmlns:p14="http://schemas.microsoft.com/office/powerpoint/2010/main" val="4092433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Kinetic Molecular Theory: </a:t>
            </a:r>
            <a:br>
              <a:rPr lang="en-US" altLang="en-US" dirty="0">
                <a:solidFill>
                  <a:srgbClr val="ED6B06"/>
                </a:solidFill>
              </a:rPr>
            </a:br>
            <a:r>
              <a:rPr lang="en-US" altLang="en-US" dirty="0">
                <a:solidFill>
                  <a:srgbClr val="ED6B06"/>
                </a:solidFill>
              </a:rPr>
              <a:t>A Model for Gases</a:t>
            </a:r>
          </a:p>
        </p:txBody>
      </p:sp>
      <p:sp>
        <p:nvSpPr>
          <p:cNvPr id="4099" name="Content Placeholder 2"/>
          <p:cNvSpPr>
            <a:spLocks noGrp="1"/>
          </p:cNvSpPr>
          <p:nvPr>
            <p:ph sz="half" idx="1"/>
          </p:nvPr>
        </p:nvSpPr>
        <p:spPr>
          <a:xfrm>
            <a:off x="342899" y="1335550"/>
            <a:ext cx="8428121" cy="4425827"/>
          </a:xfrm>
        </p:spPr>
        <p:txBody>
          <a:bodyPr/>
          <a:lstStyle/>
          <a:p>
            <a:pPr marL="0" indent="0" eaLnBrk="1" hangingPunct="1">
              <a:buFont typeface="Arial" charset="0"/>
              <a:buNone/>
            </a:pPr>
            <a:r>
              <a:rPr lang="en-US" sz="3200" dirty="0"/>
              <a:t>Kinetic molecular theory is consistent with the properties of gases.</a:t>
            </a:r>
          </a:p>
          <a:p>
            <a:pPr eaLnBrk="1" hangingPunct="1">
              <a:buFont typeface="Arial" charset="0"/>
              <a:buNone/>
            </a:pPr>
            <a:endParaRPr lang="en-US" sz="3200" b="1" dirty="0"/>
          </a:p>
          <a:p>
            <a:pPr eaLnBrk="1" hangingPunct="1">
              <a:buFont typeface="Arial" charset="0"/>
              <a:buNone/>
            </a:pPr>
            <a:r>
              <a:rPr lang="en-US" sz="3200" dirty="0"/>
              <a:t>•	Gases are compressible.</a:t>
            </a:r>
            <a:endParaRPr lang="en-US" sz="3200" b="1" dirty="0"/>
          </a:p>
          <a:p>
            <a:pPr eaLnBrk="1" hangingPunct="1">
              <a:buFont typeface="Arial" charset="0"/>
              <a:buNone/>
            </a:pPr>
            <a:r>
              <a:rPr lang="en-US" sz="3200" dirty="0"/>
              <a:t>•	Gases assume the shape and volume of their container.</a:t>
            </a:r>
            <a:endParaRPr lang="en-US" sz="3200" b="1" dirty="0"/>
          </a:p>
          <a:p>
            <a:pPr eaLnBrk="1" hangingPunct="1">
              <a:buFont typeface="Arial" charset="0"/>
              <a:buNone/>
            </a:pPr>
            <a:r>
              <a:rPr lang="en-US" sz="3200" dirty="0"/>
              <a:t>•	Gases have low densities in comparison with liquids and solids.</a:t>
            </a:r>
          </a:p>
        </p:txBody>
      </p:sp>
    </p:spTree>
    <p:extLst>
      <p:ext uri="{BB962C8B-B14F-4D97-AF65-F5344CB8AC3E}">
        <p14:creationId xmlns:p14="http://schemas.microsoft.com/office/powerpoint/2010/main" val="1221808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Kinetic Molecular Theory:</a:t>
            </a:r>
            <a:br>
              <a:rPr lang="en-US" altLang="en-US" dirty="0">
                <a:solidFill>
                  <a:srgbClr val="ED6B06"/>
                </a:solidFill>
              </a:rPr>
            </a:br>
            <a:r>
              <a:rPr lang="en-US" altLang="en-US" dirty="0">
                <a:solidFill>
                  <a:srgbClr val="ED6B06"/>
                </a:solidFill>
              </a:rPr>
              <a:t>A Model for Gases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224"/>
          <a:stretch/>
        </p:blipFill>
        <p:spPr>
          <a:xfrm>
            <a:off x="891250" y="3064480"/>
            <a:ext cx="2766349" cy="3432681"/>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2400"/>
          <a:stretch/>
        </p:blipFill>
        <p:spPr>
          <a:xfrm>
            <a:off x="5188674" y="3176939"/>
            <a:ext cx="2784043" cy="2922919"/>
          </a:xfrm>
          <a:prstGeom prst="rect">
            <a:avLst/>
          </a:prstGeom>
        </p:spPr>
      </p:pic>
      <p:sp>
        <p:nvSpPr>
          <p:cNvPr id="2" name="TextBox 1"/>
          <p:cNvSpPr txBox="1"/>
          <p:nvPr/>
        </p:nvSpPr>
        <p:spPr>
          <a:xfrm>
            <a:off x="347472" y="1223829"/>
            <a:ext cx="7735454" cy="1815882"/>
          </a:xfrm>
          <a:prstGeom prst="rect">
            <a:avLst/>
          </a:prstGeom>
          <a:noFill/>
        </p:spPr>
        <p:txBody>
          <a:bodyPr wrap="square" rtlCol="0">
            <a:spAutoFit/>
          </a:bodyPr>
          <a:lstStyle/>
          <a:p>
            <a:pPr marL="342900" indent="-342900">
              <a:buFont typeface="Arial"/>
              <a:buChar char="•"/>
            </a:pPr>
            <a:r>
              <a:rPr lang="en-US" altLang="en-US" sz="2800" dirty="0">
                <a:latin typeface="+mn-lt"/>
              </a:rPr>
              <a:t>Gases are compressible because there is so much empty space between gas particles.</a:t>
            </a:r>
          </a:p>
          <a:p>
            <a:pPr marL="342900" indent="-342900">
              <a:buFont typeface="Arial"/>
              <a:buChar char="•"/>
            </a:pPr>
            <a:r>
              <a:rPr lang="en-US" altLang="en-US" sz="2800" dirty="0">
                <a:latin typeface="+mn-lt"/>
              </a:rPr>
              <a:t>Liquids are not compressible because there is so little space between the liquid particles. </a:t>
            </a:r>
            <a:endParaRPr lang="en-US" sz="2800" dirty="0">
              <a:latin typeface="+mn-lt"/>
            </a:endParaRPr>
          </a:p>
        </p:txBody>
      </p:sp>
    </p:spTree>
    <p:extLst>
      <p:ext uri="{BB962C8B-B14F-4D97-AF65-F5344CB8AC3E}">
        <p14:creationId xmlns:p14="http://schemas.microsoft.com/office/powerpoint/2010/main" val="41661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Kinetic Molecular Theory:</a:t>
            </a:r>
            <a:br>
              <a:rPr lang="en-US" altLang="en-US" dirty="0">
                <a:solidFill>
                  <a:srgbClr val="ED6B06"/>
                </a:solidFill>
              </a:rPr>
            </a:br>
            <a:r>
              <a:rPr lang="en-US" altLang="en-US" dirty="0">
                <a:solidFill>
                  <a:srgbClr val="ED6B06"/>
                </a:solidFill>
              </a:rPr>
              <a:t>A Model for Gases</a:t>
            </a:r>
          </a:p>
        </p:txBody>
      </p:sp>
      <p:sp>
        <p:nvSpPr>
          <p:cNvPr id="4099" name="Content Placeholder 2"/>
          <p:cNvSpPr>
            <a:spLocks noGrp="1"/>
          </p:cNvSpPr>
          <p:nvPr>
            <p:ph sz="half" idx="1"/>
          </p:nvPr>
        </p:nvSpPr>
        <p:spPr>
          <a:xfrm>
            <a:off x="342899" y="1371600"/>
            <a:ext cx="4587009" cy="4056495"/>
          </a:xfrm>
        </p:spPr>
        <p:txBody>
          <a:bodyPr/>
          <a:lstStyle/>
          <a:p>
            <a:pPr eaLnBrk="1" hangingPunct="1"/>
            <a:r>
              <a:rPr lang="en-US" altLang="en-US" dirty="0"/>
              <a:t>A gas assumes the shape of its container.</a:t>
            </a:r>
            <a:endParaRPr lang="en-US" dirty="0"/>
          </a:p>
          <a:p>
            <a:pPr eaLnBrk="1" hangingPunct="1"/>
            <a:r>
              <a:rPr lang="en-US" dirty="0"/>
              <a:t>Since the attractions between molecules in a gas are negligible, and since the particles are in constant motion, a gas expands to fill the volume of its container.</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224"/>
          <a:stretch/>
        </p:blipFill>
        <p:spPr>
          <a:xfrm>
            <a:off x="5412791" y="1385455"/>
            <a:ext cx="3134920" cy="5054070"/>
          </a:xfrm>
          <a:prstGeom prst="rect">
            <a:avLst/>
          </a:prstGeom>
        </p:spPr>
      </p:pic>
    </p:spTree>
    <p:extLst>
      <p:ext uri="{BB962C8B-B14F-4D97-AF65-F5344CB8AC3E}">
        <p14:creationId xmlns:p14="http://schemas.microsoft.com/office/powerpoint/2010/main" val="2641789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Kinetic Molecular Theory: </a:t>
            </a:r>
            <a:br>
              <a:rPr lang="en-US" altLang="en-US" dirty="0">
                <a:solidFill>
                  <a:srgbClr val="ED6B06"/>
                </a:solidFill>
              </a:rPr>
            </a:br>
            <a:r>
              <a:rPr lang="en-US" altLang="en-US" dirty="0">
                <a:solidFill>
                  <a:srgbClr val="ED6B06"/>
                </a:solidFill>
              </a:rPr>
              <a:t>A Model for Gases</a:t>
            </a:r>
          </a:p>
        </p:txBody>
      </p:sp>
      <p:sp>
        <p:nvSpPr>
          <p:cNvPr id="4099" name="Content Placeholder 2"/>
          <p:cNvSpPr>
            <a:spLocks noGrp="1"/>
          </p:cNvSpPr>
          <p:nvPr>
            <p:ph sz="half" idx="1"/>
          </p:nvPr>
        </p:nvSpPr>
        <p:spPr>
          <a:xfrm>
            <a:off x="342899" y="994079"/>
            <a:ext cx="8283743" cy="2973122"/>
          </a:xfrm>
        </p:spPr>
        <p:txBody>
          <a:bodyPr/>
          <a:lstStyle/>
          <a:p>
            <a:pPr eaLnBrk="1" hangingPunct="1"/>
            <a:r>
              <a:rPr lang="en-US" sz="2200" dirty="0"/>
              <a:t>Gases have a low density in comparison with solids and liquids because there is so much empty space between the atoms or molecules in a gas. </a:t>
            </a:r>
          </a:p>
          <a:p>
            <a:pPr eaLnBrk="1" hangingPunct="1"/>
            <a:r>
              <a:rPr lang="en-US" sz="2200" dirty="0"/>
              <a:t>If the liquid water in a 350 mL (12 </a:t>
            </a:r>
            <a:r>
              <a:rPr lang="en-US" sz="2200" dirty="0" err="1"/>
              <a:t>oz</a:t>
            </a:r>
            <a:r>
              <a:rPr lang="en-US" sz="2200" dirty="0"/>
              <a:t>) can of soda were converted to steam (gaseous water), the steam would occupy a volume of 595 L (the equivalent of 1700 soda cans).</a:t>
            </a:r>
          </a:p>
          <a:p>
            <a:pPr eaLnBrk="1" hangingPunct="1"/>
            <a:r>
              <a:rPr lang="en-US" sz="2200" dirty="0"/>
              <a:t>The density of steam at 1 </a:t>
            </a:r>
            <a:r>
              <a:rPr lang="en-US" sz="2200" dirty="0" err="1"/>
              <a:t>atm</a:t>
            </a:r>
            <a:r>
              <a:rPr lang="en-US" sz="2200" dirty="0"/>
              <a:t> pressure and 100 </a:t>
            </a:r>
            <a:r>
              <a:rPr lang="en-US" sz="2000" dirty="0">
                <a:ea typeface="Calibri"/>
              </a:rPr>
              <a:t>°</a:t>
            </a:r>
            <a:r>
              <a:rPr lang="en-US" sz="2200" dirty="0"/>
              <a:t>C is about </a:t>
            </a:r>
            <a:br>
              <a:rPr lang="en-US" sz="2200" dirty="0"/>
            </a:br>
            <a:r>
              <a:rPr lang="en-US" sz="2200" dirty="0"/>
              <a:t>0.0006</a:t>
            </a:r>
            <a:r>
              <a:rPr lang="en-US" sz="2200" baseline="30000" dirty="0"/>
              <a:t> </a:t>
            </a:r>
            <a:r>
              <a:rPr lang="en-US" sz="2200" dirty="0"/>
              <a:t>g/cm</a:t>
            </a:r>
            <a:r>
              <a:rPr lang="en-US" sz="2200" baseline="30000" dirty="0"/>
              <a:t>3</a:t>
            </a:r>
            <a:r>
              <a:rPr lang="en-US" sz="2200" dirty="0"/>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730"/>
          <a:stretch/>
        </p:blipFill>
        <p:spPr>
          <a:xfrm>
            <a:off x="1230775" y="4260055"/>
            <a:ext cx="6512689" cy="2083059"/>
          </a:xfrm>
          <a:prstGeom prst="rect">
            <a:avLst/>
          </a:prstGeom>
        </p:spPr>
      </p:pic>
    </p:spTree>
    <p:extLst>
      <p:ext uri="{BB962C8B-B14F-4D97-AF65-F5344CB8AC3E}">
        <p14:creationId xmlns:p14="http://schemas.microsoft.com/office/powerpoint/2010/main" val="3680156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Pressure: The Result of Constant Molecular Collisions</a:t>
            </a:r>
          </a:p>
        </p:txBody>
      </p:sp>
      <p:sp>
        <p:nvSpPr>
          <p:cNvPr id="4099" name="Content Placeholder 2"/>
          <p:cNvSpPr>
            <a:spLocks noGrp="1"/>
          </p:cNvSpPr>
          <p:nvPr>
            <p:ph sz="half" idx="1"/>
          </p:nvPr>
        </p:nvSpPr>
        <p:spPr>
          <a:xfrm>
            <a:off x="342899" y="1376060"/>
            <a:ext cx="8656722" cy="4721292"/>
          </a:xfrm>
        </p:spPr>
        <p:txBody>
          <a:bodyPr/>
          <a:lstStyle/>
          <a:p>
            <a:pPr eaLnBrk="1" hangingPunct="1">
              <a:lnSpc>
                <a:spcPct val="90000"/>
              </a:lnSpc>
            </a:pPr>
            <a:r>
              <a:rPr lang="en-US" sz="3200" b="1" dirty="0"/>
              <a:t>Pressure</a:t>
            </a:r>
            <a:r>
              <a:rPr lang="en-US" sz="3200" dirty="0"/>
              <a:t> is the result of the constant collisions between the atoms or molecules in a gas and the surfaces around them.</a:t>
            </a:r>
          </a:p>
          <a:p>
            <a:pPr eaLnBrk="1" hangingPunct="1">
              <a:lnSpc>
                <a:spcPct val="90000"/>
              </a:lnSpc>
            </a:pPr>
            <a:r>
              <a:rPr lang="en-US" sz="3200" dirty="0"/>
              <a:t>Because of pressure, we can drink from straws, inflate basketballs, and move air into and out of our lungs.</a:t>
            </a:r>
          </a:p>
          <a:p>
            <a:pPr eaLnBrk="1" hangingPunct="1">
              <a:lnSpc>
                <a:spcPct val="90000"/>
              </a:lnSpc>
            </a:pPr>
            <a:r>
              <a:rPr lang="en-US" sz="3200" dirty="0"/>
              <a:t>Variation in pressure in Earth</a:t>
            </a:r>
            <a:r>
              <a:rPr lang="en-US" altLang="ja-JP" sz="3200" dirty="0"/>
              <a:t>’s atmosphere creates wind, and changes in pressure help predict weather. Pressure is all around us and even inside us.</a:t>
            </a:r>
            <a:endParaRPr lang="en-US" sz="3200" dirty="0"/>
          </a:p>
        </p:txBody>
      </p:sp>
    </p:spTree>
    <p:extLst>
      <p:ext uri="{BB962C8B-B14F-4D97-AF65-F5344CB8AC3E}">
        <p14:creationId xmlns:p14="http://schemas.microsoft.com/office/powerpoint/2010/main" val="30463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Pressure: The Result of Constant Molecular Collisions</a:t>
            </a:r>
          </a:p>
        </p:txBody>
      </p:sp>
      <p:sp>
        <p:nvSpPr>
          <p:cNvPr id="4099" name="Content Placeholder 2"/>
          <p:cNvSpPr>
            <a:spLocks noGrp="1"/>
          </p:cNvSpPr>
          <p:nvPr>
            <p:ph sz="half" idx="1"/>
          </p:nvPr>
        </p:nvSpPr>
        <p:spPr>
          <a:xfrm>
            <a:off x="342899" y="1145895"/>
            <a:ext cx="8349688" cy="4308872"/>
          </a:xfrm>
        </p:spPr>
        <p:txBody>
          <a:bodyPr/>
          <a:lstStyle/>
          <a:p>
            <a:pPr eaLnBrk="1" hangingPunct="1">
              <a:spcBef>
                <a:spcPts val="600"/>
              </a:spcBef>
            </a:pPr>
            <a:r>
              <a:rPr lang="en-US" sz="2200" dirty="0"/>
              <a:t>As we climb a mountain or ascend in an airplane, there are fewer molecules per unit volume in air and the pressure drops.</a:t>
            </a:r>
            <a:endParaRPr lang="en-US" sz="2200" b="1" dirty="0"/>
          </a:p>
          <a:p>
            <a:pPr eaLnBrk="1" hangingPunct="1">
              <a:spcBef>
                <a:spcPts val="600"/>
              </a:spcBef>
            </a:pPr>
            <a:r>
              <a:rPr lang="en-US" sz="2200" dirty="0"/>
              <a:t>You may feel the effect of a drop in pressure as a pain in your ears. The external pressure drops, while the pressure of the air within your ear cavities remains the same. This creates an imbalance—the lower external pressure causes your eardrum to bulge outward, causing pain. </a:t>
            </a:r>
          </a:p>
          <a:p>
            <a:pPr eaLnBrk="1" hangingPunct="1">
              <a:spcBef>
                <a:spcPts val="600"/>
              </a:spcBef>
            </a:pPr>
            <a:r>
              <a:rPr lang="en-US" sz="2200" dirty="0"/>
              <a:t>With time, the excess air within </a:t>
            </a:r>
            <a:br>
              <a:rPr lang="en-US" sz="2200" dirty="0"/>
            </a:br>
            <a:r>
              <a:rPr lang="en-US" sz="2200" dirty="0"/>
              <a:t>your ears’ </a:t>
            </a:r>
            <a:r>
              <a:rPr lang="en-US" altLang="ja-JP" sz="2200" dirty="0"/>
              <a:t>cavities escapes, </a:t>
            </a:r>
            <a:br>
              <a:rPr lang="en-US" altLang="ja-JP" sz="2200" dirty="0"/>
            </a:br>
            <a:r>
              <a:rPr lang="en-US" altLang="ja-JP" sz="2200" dirty="0"/>
              <a:t>equalizing the internal and </a:t>
            </a:r>
            <a:br>
              <a:rPr lang="en-US" altLang="ja-JP" sz="2200" dirty="0"/>
            </a:br>
            <a:r>
              <a:rPr lang="en-US" altLang="ja-JP" sz="2200" dirty="0"/>
              <a:t>external pressure and relieving</a:t>
            </a:r>
            <a:br>
              <a:rPr lang="en-US" altLang="ja-JP" sz="2200" dirty="0"/>
            </a:br>
            <a:r>
              <a:rPr lang="en-US" altLang="ja-JP" sz="2200" dirty="0"/>
              <a:t>the pain.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578"/>
          <a:stretch/>
        </p:blipFill>
        <p:spPr>
          <a:xfrm>
            <a:off x="4826644" y="3687657"/>
            <a:ext cx="4217042" cy="3004947"/>
          </a:xfrm>
          <a:prstGeom prst="rect">
            <a:avLst/>
          </a:prstGeom>
        </p:spPr>
      </p:pic>
    </p:spTree>
    <p:extLst>
      <p:ext uri="{BB962C8B-B14F-4D97-AF65-F5344CB8AC3E}">
        <p14:creationId xmlns:p14="http://schemas.microsoft.com/office/powerpoint/2010/main" val="4165806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Pressure: The Result of Constant Molecular Collisions</a:t>
            </a:r>
          </a:p>
        </p:txBody>
      </p:sp>
      <p:sp>
        <p:nvSpPr>
          <p:cNvPr id="4099" name="Content Placeholder 2"/>
          <p:cNvSpPr>
            <a:spLocks noGrp="1"/>
          </p:cNvSpPr>
          <p:nvPr>
            <p:ph sz="half" idx="1"/>
          </p:nvPr>
        </p:nvSpPr>
        <p:spPr>
          <a:xfrm>
            <a:off x="342898" y="1260310"/>
            <a:ext cx="8558033" cy="4832092"/>
          </a:xfrm>
        </p:spPr>
        <p:txBody>
          <a:bodyPr/>
          <a:lstStyle/>
          <a:p>
            <a:pPr eaLnBrk="1" hangingPunct="1"/>
            <a:r>
              <a:rPr lang="en-US" dirty="0"/>
              <a:t>The pressure exerted by a gas sample is defined as the force per unit area</a:t>
            </a:r>
          </a:p>
          <a:p>
            <a:endParaRPr lang="en-US" b="1" dirty="0">
              <a:solidFill>
                <a:srgbClr val="F79646"/>
              </a:solidFill>
            </a:endParaRPr>
          </a:p>
          <a:p>
            <a:pPr eaLnBrk="1" hangingPunct="1"/>
            <a:endParaRPr lang="en-US" b="1" dirty="0">
              <a:solidFill>
                <a:srgbClr val="F79646"/>
              </a:solidFill>
            </a:endParaRPr>
          </a:p>
          <a:p>
            <a:pPr eaLnBrk="1" hangingPunct="1"/>
            <a:endParaRPr lang="en-US" dirty="0"/>
          </a:p>
          <a:p>
            <a:pPr eaLnBrk="1" hangingPunct="1">
              <a:buFont typeface="Arial" charset="0"/>
              <a:buNone/>
            </a:pPr>
            <a:r>
              <a:rPr lang="en-US" dirty="0"/>
              <a:t>	that results from the collisions of gas particles with surrounding surfaces.</a:t>
            </a:r>
          </a:p>
          <a:p>
            <a:pPr eaLnBrk="1" hangingPunct="1"/>
            <a:r>
              <a:rPr lang="en-US" dirty="0"/>
              <a:t>The pressure exerted by a gas depends on several factors, including the number of gas particles in a given volume.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205" y="2529896"/>
            <a:ext cx="3007591" cy="836487"/>
          </a:xfrm>
          <a:prstGeom prst="rect">
            <a:avLst/>
          </a:prstGeom>
        </p:spPr>
      </p:pic>
    </p:spTree>
    <p:extLst>
      <p:ext uri="{BB962C8B-B14F-4D97-AF65-F5344CB8AC3E}">
        <p14:creationId xmlns:p14="http://schemas.microsoft.com/office/powerpoint/2010/main" val="368304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Pressure</a:t>
            </a:r>
          </a:p>
        </p:txBody>
      </p:sp>
      <p:sp>
        <p:nvSpPr>
          <p:cNvPr id="4099" name="Content Placeholder 2"/>
          <p:cNvSpPr>
            <a:spLocks noGrp="1"/>
          </p:cNvSpPr>
          <p:nvPr>
            <p:ph sz="half" idx="1"/>
          </p:nvPr>
        </p:nvSpPr>
        <p:spPr>
          <a:xfrm>
            <a:off x="342899" y="717631"/>
            <a:ext cx="4055481" cy="5780044"/>
          </a:xfrm>
        </p:spPr>
        <p:txBody>
          <a:bodyPr/>
          <a:lstStyle/>
          <a:p>
            <a:pPr eaLnBrk="1" hangingPunct="1"/>
            <a:r>
              <a:rPr lang="en-US" dirty="0"/>
              <a:t>Since pressure is a result of collisions between gas particles and the surfaces around them, the amount of pressure increases when the number of particles in a given volume increases.</a:t>
            </a:r>
          </a:p>
          <a:p>
            <a:pPr eaLnBrk="1" hangingPunct="1"/>
            <a:r>
              <a:rPr lang="en-US" dirty="0"/>
              <a:t>The fewer the gas particles, the lower the pressure.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400"/>
          <a:stretch/>
        </p:blipFill>
        <p:spPr>
          <a:xfrm>
            <a:off x="4774788" y="345504"/>
            <a:ext cx="3721030" cy="6206127"/>
          </a:xfrm>
          <a:prstGeom prst="rect">
            <a:avLst/>
          </a:prstGeom>
        </p:spPr>
      </p:pic>
    </p:spTree>
    <p:extLst>
      <p:ext uri="{BB962C8B-B14F-4D97-AF65-F5344CB8AC3E}">
        <p14:creationId xmlns:p14="http://schemas.microsoft.com/office/powerpoint/2010/main" val="4267227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Units of Pressure</a:t>
            </a:r>
          </a:p>
        </p:txBody>
      </p:sp>
      <p:sp>
        <p:nvSpPr>
          <p:cNvPr id="4099" name="Content Placeholder 2"/>
          <p:cNvSpPr>
            <a:spLocks noGrp="1"/>
          </p:cNvSpPr>
          <p:nvPr>
            <p:ph sz="half" idx="1"/>
          </p:nvPr>
        </p:nvSpPr>
        <p:spPr>
          <a:xfrm>
            <a:off x="342899" y="918850"/>
            <a:ext cx="8656722" cy="3884140"/>
          </a:xfrm>
        </p:spPr>
        <p:txBody>
          <a:bodyPr/>
          <a:lstStyle/>
          <a:p>
            <a:pPr eaLnBrk="1" hangingPunct="1"/>
            <a:r>
              <a:rPr lang="en-US" dirty="0"/>
              <a:t>The simplest unit of pressure is the </a:t>
            </a:r>
            <a:r>
              <a:rPr lang="en-US" b="1" dirty="0"/>
              <a:t>atmosphere (</a:t>
            </a:r>
            <a:r>
              <a:rPr lang="en-US" b="1" dirty="0" err="1"/>
              <a:t>atm</a:t>
            </a:r>
            <a:r>
              <a:rPr lang="en-US" b="1" dirty="0"/>
              <a:t>),</a:t>
            </a:r>
            <a:r>
              <a:rPr lang="en-US" dirty="0"/>
              <a:t> the average pressure at sea level.</a:t>
            </a:r>
          </a:p>
          <a:p>
            <a:pPr eaLnBrk="1" hangingPunct="1"/>
            <a:r>
              <a:rPr lang="en-US" dirty="0"/>
              <a:t>The SI unit of pressure is the </a:t>
            </a:r>
            <a:r>
              <a:rPr lang="en-US" b="1" dirty="0" err="1"/>
              <a:t>pascal</a:t>
            </a:r>
            <a:r>
              <a:rPr lang="en-US" b="1" dirty="0"/>
              <a:t> (Pa),</a:t>
            </a:r>
            <a:r>
              <a:rPr lang="en-US" dirty="0"/>
              <a:t> defined as 1 newton (N) per square meter.</a:t>
            </a:r>
          </a:p>
          <a:p>
            <a:pPr eaLnBrk="1" hangingPunct="1">
              <a:buFont typeface="Arial" charset="0"/>
              <a:buNone/>
            </a:pPr>
            <a:endParaRPr lang="en-US" b="1" dirty="0">
              <a:solidFill>
                <a:srgbClr val="F79646"/>
              </a:solidFill>
            </a:endParaRPr>
          </a:p>
          <a:p>
            <a:pPr marL="0" indent="0" eaLnBrk="1" hangingPunct="1">
              <a:buNone/>
            </a:pPr>
            <a:endParaRPr lang="en-US" b="1" dirty="0">
              <a:solidFill>
                <a:srgbClr val="F79646"/>
              </a:solidFill>
            </a:endParaRPr>
          </a:p>
          <a:p>
            <a:pPr eaLnBrk="1" hangingPunct="1"/>
            <a:r>
              <a:rPr lang="en-US" dirty="0"/>
              <a:t>The </a:t>
            </a:r>
            <a:r>
              <a:rPr lang="en-US" dirty="0" err="1"/>
              <a:t>pascal</a:t>
            </a:r>
            <a:r>
              <a:rPr lang="en-US" dirty="0"/>
              <a:t> is a much smaller unit of pressure; </a:t>
            </a:r>
            <a:br>
              <a:rPr lang="en-US" dirty="0"/>
            </a:br>
            <a:r>
              <a:rPr lang="en-US" dirty="0"/>
              <a:t>1 </a:t>
            </a:r>
            <a:r>
              <a:rPr lang="en-US" dirty="0" err="1"/>
              <a:t>atm</a:t>
            </a:r>
            <a:r>
              <a:rPr lang="en-US" dirty="0"/>
              <a:t> is equal to 101,325 Pa.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853" y="3155950"/>
            <a:ext cx="2810294" cy="4346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700" y="5305376"/>
            <a:ext cx="3530600" cy="357027"/>
          </a:xfrm>
          <a:prstGeom prst="rect">
            <a:avLst/>
          </a:prstGeom>
        </p:spPr>
      </p:pic>
    </p:spTree>
    <p:extLst>
      <p:ext uri="{BB962C8B-B14F-4D97-AF65-F5344CB8AC3E}">
        <p14:creationId xmlns:p14="http://schemas.microsoft.com/office/powerpoint/2010/main" val="237708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Extra-Long Straws</a:t>
            </a:r>
          </a:p>
        </p:txBody>
      </p:sp>
      <p:sp>
        <p:nvSpPr>
          <p:cNvPr id="4099" name="Content Placeholder 2"/>
          <p:cNvSpPr>
            <a:spLocks noGrp="1"/>
          </p:cNvSpPr>
          <p:nvPr>
            <p:ph sz="half" idx="1"/>
          </p:nvPr>
        </p:nvSpPr>
        <p:spPr>
          <a:xfrm>
            <a:off x="354476" y="1266099"/>
            <a:ext cx="4865706" cy="4696670"/>
          </a:xfrm>
        </p:spPr>
        <p:txBody>
          <a:bodyPr/>
          <a:lstStyle/>
          <a:p>
            <a:pPr eaLnBrk="1" hangingPunct="1">
              <a:lnSpc>
                <a:spcPct val="80000"/>
              </a:lnSpc>
            </a:pPr>
            <a:r>
              <a:rPr lang="en-US" sz="2200" dirty="0"/>
              <a:t>How long is too long when making long straws for drinking soda?</a:t>
            </a:r>
          </a:p>
          <a:p>
            <a:pPr eaLnBrk="1" hangingPunct="1">
              <a:lnSpc>
                <a:spcPct val="80000"/>
              </a:lnSpc>
            </a:pPr>
            <a:r>
              <a:rPr lang="en-US" sz="2200" dirty="0"/>
              <a:t>We need to know how a </a:t>
            </a:r>
            <a:br>
              <a:rPr lang="en-US" sz="2200" dirty="0"/>
            </a:br>
            <a:r>
              <a:rPr lang="en-US" sz="2200" dirty="0"/>
              <a:t>straw works.</a:t>
            </a:r>
          </a:p>
          <a:p>
            <a:pPr eaLnBrk="1" hangingPunct="1">
              <a:lnSpc>
                <a:spcPct val="80000"/>
              </a:lnSpc>
            </a:pPr>
            <a:r>
              <a:rPr lang="en-US" sz="2200" dirty="0"/>
              <a:t>When you drink from a straw, you remove some of the molecules from inside the straw.</a:t>
            </a:r>
          </a:p>
          <a:p>
            <a:pPr eaLnBrk="1" hangingPunct="1">
              <a:lnSpc>
                <a:spcPct val="80000"/>
              </a:lnSpc>
            </a:pPr>
            <a:r>
              <a:rPr lang="en-US" sz="2200" dirty="0"/>
              <a:t>This creates a pressure difference between the inside of the straw and the outside of the straw that results in the liquid being pushed up the straw.</a:t>
            </a:r>
          </a:p>
          <a:p>
            <a:pPr eaLnBrk="1" hangingPunct="1">
              <a:lnSpc>
                <a:spcPct val="80000"/>
              </a:lnSpc>
            </a:pPr>
            <a:r>
              <a:rPr lang="en-US" sz="2200" dirty="0"/>
              <a:t>The pushing is done by molecules in the atmosphere—primarily nitrogen and oxygen—as </a:t>
            </a:r>
            <a:br>
              <a:rPr lang="en-US" sz="2200" dirty="0"/>
            </a:br>
            <a:r>
              <a:rPr lang="en-US" sz="2200" dirty="0"/>
              <a:t>shown here.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400"/>
          <a:stretch/>
        </p:blipFill>
        <p:spPr>
          <a:xfrm>
            <a:off x="5384396" y="1323974"/>
            <a:ext cx="3567503" cy="47064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Units of Pressure</a:t>
            </a:r>
          </a:p>
        </p:txBody>
      </p:sp>
      <p:sp>
        <p:nvSpPr>
          <p:cNvPr id="4099" name="Content Placeholder 2"/>
          <p:cNvSpPr>
            <a:spLocks noGrp="1"/>
          </p:cNvSpPr>
          <p:nvPr>
            <p:ph sz="half" idx="1"/>
          </p:nvPr>
        </p:nvSpPr>
        <p:spPr>
          <a:xfrm>
            <a:off x="342899" y="965150"/>
            <a:ext cx="5201374" cy="5115246"/>
          </a:xfrm>
        </p:spPr>
        <p:txBody>
          <a:bodyPr/>
          <a:lstStyle/>
          <a:p>
            <a:pPr eaLnBrk="1" hangingPunct="1">
              <a:lnSpc>
                <a:spcPct val="110000"/>
              </a:lnSpc>
              <a:defRPr/>
            </a:pPr>
            <a:r>
              <a:rPr lang="en-US" sz="2400" dirty="0"/>
              <a:t>A third unit of pressure, the </a:t>
            </a:r>
            <a:r>
              <a:rPr lang="en-US" sz="2400" b="1" dirty="0"/>
              <a:t>millimeter of mercury (mm Hg),</a:t>
            </a:r>
            <a:r>
              <a:rPr lang="en-US" sz="2400" dirty="0"/>
              <a:t> originates from how pressure is measured with a barometer.</a:t>
            </a:r>
          </a:p>
          <a:p>
            <a:pPr eaLnBrk="1" hangingPunct="1">
              <a:lnSpc>
                <a:spcPct val="110000"/>
              </a:lnSpc>
              <a:defRPr/>
            </a:pPr>
            <a:r>
              <a:rPr lang="en-US" sz="2400" dirty="0"/>
              <a:t>Average atmospheric pressure at sea level pushes a column of mercury to a height of 760 mm (29.92 in.).</a:t>
            </a:r>
          </a:p>
          <a:p>
            <a:pPr eaLnBrk="1" hangingPunct="1">
              <a:lnSpc>
                <a:spcPct val="110000"/>
              </a:lnSpc>
              <a:defRPr/>
            </a:pPr>
            <a:r>
              <a:rPr lang="en-US" sz="2400" dirty="0"/>
              <a:t>Since mercury is 13.5 times as dense as water, it is pushed up (1/13.5) times as high as water by atmospheric pressure.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576"/>
          <a:stretch/>
        </p:blipFill>
        <p:spPr>
          <a:xfrm>
            <a:off x="5636871" y="1039985"/>
            <a:ext cx="3368233" cy="4854794"/>
          </a:xfrm>
          <a:prstGeom prst="rect">
            <a:avLst/>
          </a:prstGeom>
        </p:spPr>
      </p:pic>
    </p:spTree>
    <p:extLst>
      <p:ext uri="{BB962C8B-B14F-4D97-AF65-F5344CB8AC3E}">
        <p14:creationId xmlns:p14="http://schemas.microsoft.com/office/powerpoint/2010/main" val="1945417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Units of Pressure</a:t>
            </a:r>
          </a:p>
        </p:txBody>
      </p:sp>
      <p:sp>
        <p:nvSpPr>
          <p:cNvPr id="4099" name="Content Placeholder 2"/>
          <p:cNvSpPr>
            <a:spLocks noGrp="1"/>
          </p:cNvSpPr>
          <p:nvPr>
            <p:ph sz="half" idx="1"/>
          </p:nvPr>
        </p:nvSpPr>
        <p:spPr>
          <a:xfrm>
            <a:off x="342899" y="702581"/>
            <a:ext cx="8656722" cy="4967514"/>
          </a:xfrm>
        </p:spPr>
        <p:txBody>
          <a:bodyPr/>
          <a:lstStyle/>
          <a:p>
            <a:pPr eaLnBrk="1" hangingPunct="1"/>
            <a:r>
              <a:rPr lang="en-US" sz="2400" dirty="0"/>
              <a:t>Since 1 </a:t>
            </a:r>
            <a:r>
              <a:rPr lang="en-US" sz="2400" dirty="0" err="1"/>
              <a:t>atm</a:t>
            </a:r>
            <a:r>
              <a:rPr lang="en-US" sz="2400" dirty="0"/>
              <a:t> of pressure pushes a column of mercury in a barometer to a height of 760 mm, 1 </a:t>
            </a:r>
            <a:r>
              <a:rPr lang="en-US" sz="2400" dirty="0" err="1"/>
              <a:t>atm</a:t>
            </a:r>
            <a:r>
              <a:rPr lang="en-US" sz="2400" dirty="0"/>
              <a:t> and 760 mm Hg are equal.</a:t>
            </a:r>
            <a:endParaRPr lang="en-US" sz="2400" b="1" dirty="0"/>
          </a:p>
          <a:p>
            <a:pPr algn="ctr" eaLnBrk="1" hangingPunct="1">
              <a:buFont typeface="Arial" charset="0"/>
              <a:buNone/>
            </a:pPr>
            <a:endParaRPr lang="en-US" sz="2400" b="1" dirty="0"/>
          </a:p>
          <a:p>
            <a:pPr algn="ctr" eaLnBrk="1" hangingPunct="1">
              <a:buFont typeface="Arial" charset="0"/>
              <a:buNone/>
            </a:pPr>
            <a:endParaRPr lang="en-US" sz="2400" b="1" dirty="0"/>
          </a:p>
          <a:p>
            <a:pPr eaLnBrk="1" hangingPunct="1"/>
            <a:r>
              <a:rPr lang="en-US" sz="2400" dirty="0"/>
              <a:t>A millimeter of mercury is also called a </a:t>
            </a:r>
            <a:r>
              <a:rPr lang="en-US" sz="2400" b="1" dirty="0" err="1"/>
              <a:t>torr</a:t>
            </a:r>
            <a:r>
              <a:rPr lang="en-US" sz="2400" dirty="0"/>
              <a:t> after Italian physicist Evangelista Torricelli (1608–1647), who invented the barometer.</a:t>
            </a:r>
            <a:r>
              <a:rPr lang="en-US" sz="2400" b="1" dirty="0"/>
              <a:t> </a:t>
            </a:r>
          </a:p>
          <a:p>
            <a:pPr algn="ctr" eaLnBrk="1" hangingPunct="1">
              <a:buFont typeface="Arial" charset="0"/>
              <a:buNone/>
            </a:pPr>
            <a:endParaRPr lang="en-US" sz="2400" b="1" dirty="0"/>
          </a:p>
          <a:p>
            <a:pPr algn="ctr" eaLnBrk="1" hangingPunct="1">
              <a:buFont typeface="Arial" charset="0"/>
              <a:buNone/>
            </a:pPr>
            <a:endParaRPr lang="en-US" sz="2400" b="1" dirty="0"/>
          </a:p>
          <a:p>
            <a:pPr eaLnBrk="1" hangingPunct="1"/>
            <a:r>
              <a:rPr lang="en-US" sz="2400" dirty="0"/>
              <a:t>Other common units of pressure include inches of mercury (in. Hg) and </a:t>
            </a:r>
            <a:r>
              <a:rPr lang="en-US" sz="2400" b="1" dirty="0"/>
              <a:t>pounds per square inch (psi).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746" y="1962357"/>
            <a:ext cx="3934508" cy="43601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0282" y="4136865"/>
            <a:ext cx="3283436" cy="41043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878" y="5912066"/>
            <a:ext cx="8484243" cy="445396"/>
          </a:xfrm>
          <a:prstGeom prst="rect">
            <a:avLst/>
          </a:prstGeom>
        </p:spPr>
      </p:pic>
    </p:spTree>
    <p:extLst>
      <p:ext uri="{BB962C8B-B14F-4D97-AF65-F5344CB8AC3E}">
        <p14:creationId xmlns:p14="http://schemas.microsoft.com/office/powerpoint/2010/main" val="2887608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Units of Pressure</a:t>
            </a:r>
          </a:p>
        </p:txBody>
      </p:sp>
      <p:sp>
        <p:nvSpPr>
          <p:cNvPr id="4099" name="Content Placeholder 2"/>
          <p:cNvSpPr>
            <a:spLocks noGrp="1"/>
          </p:cNvSpPr>
          <p:nvPr>
            <p:ph sz="half" idx="1"/>
          </p:nvPr>
        </p:nvSpPr>
        <p:spPr>
          <a:xfrm>
            <a:off x="342899" y="1372103"/>
            <a:ext cx="4229101" cy="4241619"/>
          </a:xfrm>
        </p:spPr>
        <p:txBody>
          <a:bodyPr/>
          <a:lstStyle/>
          <a:p>
            <a:pPr marL="0" indent="0" eaLnBrk="1" hangingPunct="1">
              <a:buFont typeface="Arial" charset="0"/>
              <a:buNone/>
            </a:pPr>
            <a:r>
              <a:rPr lang="en-US" b="1" dirty="0"/>
              <a:t>Common Units of Pressure</a:t>
            </a:r>
          </a:p>
          <a:p>
            <a:pPr eaLnBrk="1" hangingPunct="1"/>
            <a:r>
              <a:rPr lang="en-US" dirty="0"/>
              <a:t>The units of pressure are summarized in </a:t>
            </a:r>
            <a:br>
              <a:rPr lang="en-US" dirty="0"/>
            </a:br>
            <a:r>
              <a:rPr lang="en-US" dirty="0"/>
              <a:t>Table 11.1 and inside the back cover of the textbook.</a:t>
            </a:r>
          </a:p>
          <a:p>
            <a:pPr eaLnBrk="1" hangingPunct="1"/>
            <a:r>
              <a:rPr lang="en-US" dirty="0"/>
              <a:t>They are useful when completing homework problems.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224"/>
          <a:stretch/>
        </p:blipFill>
        <p:spPr>
          <a:xfrm>
            <a:off x="4891016" y="1016836"/>
            <a:ext cx="3685652" cy="4816805"/>
          </a:xfrm>
          <a:prstGeom prst="rect">
            <a:avLst/>
          </a:prstGeom>
        </p:spPr>
      </p:pic>
    </p:spTree>
    <p:extLst>
      <p:ext uri="{BB962C8B-B14F-4D97-AF65-F5344CB8AC3E}">
        <p14:creationId xmlns:p14="http://schemas.microsoft.com/office/powerpoint/2010/main" val="3266522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83574" y="692850"/>
            <a:ext cx="8698378" cy="5090624"/>
          </a:xfrm>
        </p:spPr>
        <p:txBody>
          <a:bodyPr/>
          <a:lstStyle/>
          <a:p>
            <a:pPr marL="0" indent="0" eaLnBrk="1" hangingPunct="1">
              <a:buFont typeface="Arial" charset="0"/>
              <a:buNone/>
            </a:pPr>
            <a:r>
              <a:rPr lang="en-US" dirty="0"/>
              <a:t>Convert 0.311 </a:t>
            </a:r>
            <a:r>
              <a:rPr lang="en-US" dirty="0" err="1"/>
              <a:t>atm</a:t>
            </a:r>
            <a:r>
              <a:rPr lang="en-US" dirty="0"/>
              <a:t> to millimeters of mercury (mm Hg).</a:t>
            </a:r>
          </a:p>
          <a:p>
            <a:pPr eaLnBrk="1" hangingPunct="1">
              <a:buFont typeface="Arial" charset="0"/>
              <a:buNone/>
            </a:pPr>
            <a:r>
              <a:rPr lang="en-US" b="1" dirty="0"/>
              <a:t>SOLUTION MAP:</a:t>
            </a:r>
          </a:p>
          <a:p>
            <a:endParaRPr lang="en-US" b="1" dirty="0">
              <a:solidFill>
                <a:srgbClr val="F79646"/>
              </a:solidFill>
            </a:endParaRPr>
          </a:p>
          <a:p>
            <a:pPr eaLnBrk="1" hangingPunct="1">
              <a:buFont typeface="Arial" charset="0"/>
              <a:buNone/>
            </a:pPr>
            <a:endParaRPr lang="en-US" b="1" dirty="0">
              <a:solidFill>
                <a:srgbClr val="F79646"/>
              </a:solidFill>
            </a:endParaRPr>
          </a:p>
          <a:p>
            <a:pPr eaLnBrk="1" hangingPunct="1">
              <a:buFont typeface="Arial" charset="0"/>
              <a:buNone/>
            </a:pPr>
            <a:endParaRPr lang="en-US" b="1" dirty="0">
              <a:solidFill>
                <a:srgbClr val="F79646"/>
              </a:solidFill>
            </a:endParaRPr>
          </a:p>
          <a:p>
            <a:pPr eaLnBrk="1" hangingPunct="1">
              <a:buFont typeface="Arial" charset="0"/>
              <a:buNone/>
            </a:pPr>
            <a:endParaRPr lang="en-US" b="1" dirty="0">
              <a:solidFill>
                <a:srgbClr val="F79646"/>
              </a:solidFill>
            </a:endParaRPr>
          </a:p>
          <a:p>
            <a:pPr eaLnBrk="1" hangingPunct="1">
              <a:buFont typeface="Arial" charset="0"/>
              <a:buNone/>
            </a:pPr>
            <a:endParaRPr lang="en-US" b="1" dirty="0">
              <a:solidFill>
                <a:srgbClr val="F79646"/>
              </a:solidFill>
            </a:endParaRPr>
          </a:p>
          <a:p>
            <a:pPr eaLnBrk="1" hangingPunct="1">
              <a:buFont typeface="Arial" charset="0"/>
              <a:buNone/>
            </a:pPr>
            <a:r>
              <a:rPr lang="en-US" b="1" dirty="0"/>
              <a:t>SOLUTION:</a:t>
            </a:r>
          </a:p>
          <a:p>
            <a:pPr eaLnBrk="1" hangingPunct="1">
              <a:buFont typeface="Arial" charset="0"/>
              <a:buNone/>
            </a:pPr>
            <a:r>
              <a:rPr lang="en-US" dirty="0"/>
              <a:t>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465"/>
          <a:stretch/>
        </p:blipFill>
        <p:spPr>
          <a:xfrm>
            <a:off x="2595137" y="1988985"/>
            <a:ext cx="3953725" cy="169164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062" y="5004487"/>
            <a:ext cx="8179876" cy="1069848"/>
          </a:xfrm>
          <a:prstGeom prst="rect">
            <a:avLst/>
          </a:prstGeom>
        </p:spPr>
      </p:pic>
      <p:sp>
        <p:nvSpPr>
          <p:cNvPr id="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Pressure Unit Conversion</a:t>
            </a:r>
          </a:p>
        </p:txBody>
      </p:sp>
    </p:spTree>
    <p:extLst>
      <p:ext uri="{BB962C8B-B14F-4D97-AF65-F5344CB8AC3E}">
        <p14:creationId xmlns:p14="http://schemas.microsoft.com/office/powerpoint/2010/main" val="383874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Everyday Chemistry:</a:t>
            </a:r>
            <a:br>
              <a:rPr lang="en-US" altLang="en-US" dirty="0">
                <a:solidFill>
                  <a:srgbClr val="ED6B06"/>
                </a:solidFill>
              </a:rPr>
            </a:br>
            <a:r>
              <a:rPr lang="en-US" altLang="en-US" dirty="0">
                <a:solidFill>
                  <a:srgbClr val="ED6B06"/>
                </a:solidFill>
              </a:rPr>
              <a:t>Why Airplane Cabins Are Pressurized</a:t>
            </a:r>
          </a:p>
        </p:txBody>
      </p:sp>
      <p:sp>
        <p:nvSpPr>
          <p:cNvPr id="4099" name="Content Placeholder 2"/>
          <p:cNvSpPr>
            <a:spLocks noGrp="1"/>
          </p:cNvSpPr>
          <p:nvPr>
            <p:ph sz="half" idx="1"/>
          </p:nvPr>
        </p:nvSpPr>
        <p:spPr>
          <a:xfrm>
            <a:off x="342899" y="1208225"/>
            <a:ext cx="8548438" cy="2529923"/>
          </a:xfrm>
        </p:spPr>
        <p:txBody>
          <a:bodyPr/>
          <a:lstStyle/>
          <a:p>
            <a:pPr eaLnBrk="1" hangingPunct="1"/>
            <a:r>
              <a:rPr lang="en-US" sz="2200" dirty="0"/>
              <a:t>Most commercial airplanes fly at elevations between 25,000 and 40,000 </a:t>
            </a:r>
            <a:r>
              <a:rPr lang="en-US" sz="2200" dirty="0" err="1"/>
              <a:t>ft</a:t>
            </a:r>
            <a:r>
              <a:rPr lang="en-US" sz="2200" dirty="0"/>
              <a:t>, where atmospheric pressure is below 0.50 </a:t>
            </a:r>
            <a:r>
              <a:rPr lang="en-US" sz="2200" dirty="0" err="1"/>
              <a:t>atm</a:t>
            </a:r>
            <a:r>
              <a:rPr lang="en-US" sz="2200" dirty="0"/>
              <a:t>, which is much less than the normal atmospheric pressure to which our bodies are accustomed.</a:t>
            </a:r>
          </a:p>
          <a:p>
            <a:pPr eaLnBrk="1" hangingPunct="1"/>
            <a:r>
              <a:rPr lang="en-US" sz="2200" dirty="0"/>
              <a:t>The physiological effects of these lowered pressures—and the correspondingly lowered oxygen levels—include dizziness, headache, shortness of breath, and even unconsciousness.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6048" y="3831220"/>
            <a:ext cx="4117406" cy="2696901"/>
          </a:xfrm>
          <a:prstGeom prst="rect">
            <a:avLst/>
          </a:prstGeom>
        </p:spPr>
      </p:pic>
      <p:sp>
        <p:nvSpPr>
          <p:cNvPr id="3" name="TextBox 2"/>
          <p:cNvSpPr txBox="1"/>
          <p:nvPr/>
        </p:nvSpPr>
        <p:spPr>
          <a:xfrm>
            <a:off x="636608" y="4003017"/>
            <a:ext cx="3622875" cy="2554545"/>
          </a:xfrm>
          <a:prstGeom prst="rect">
            <a:avLst/>
          </a:prstGeom>
          <a:noFill/>
        </p:spPr>
        <p:txBody>
          <a:bodyPr wrap="square" rtlCol="0">
            <a:spAutoFit/>
          </a:bodyPr>
          <a:lstStyle/>
          <a:p>
            <a:r>
              <a:rPr lang="en-US" sz="2000" dirty="0">
                <a:latin typeface="+mn-lt"/>
              </a:rPr>
              <a:t>Commercial airplanes pressurize the air in their cabins. If, for some reason, an airplane cabin should lose its pressurization, passengers are directed to breathe oxygen through an oxygen mask.</a:t>
            </a:r>
          </a:p>
        </p:txBody>
      </p:sp>
    </p:spTree>
    <p:extLst>
      <p:ext uri="{BB962C8B-B14F-4D97-AF65-F5344CB8AC3E}">
        <p14:creationId xmlns:p14="http://schemas.microsoft.com/office/powerpoint/2010/main" val="755863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Everyday Chemistry:</a:t>
            </a:r>
            <a:br>
              <a:rPr lang="en-US" altLang="en-US" dirty="0">
                <a:solidFill>
                  <a:srgbClr val="ED6B06"/>
                </a:solidFill>
              </a:rPr>
            </a:br>
            <a:r>
              <a:rPr lang="en-US" altLang="en-US" dirty="0">
                <a:solidFill>
                  <a:srgbClr val="ED6B06"/>
                </a:solidFill>
              </a:rPr>
              <a:t>How Airplane Cabins Are Pressurized</a:t>
            </a:r>
          </a:p>
        </p:txBody>
      </p:sp>
      <p:sp>
        <p:nvSpPr>
          <p:cNvPr id="4099" name="Content Placeholder 2"/>
          <p:cNvSpPr>
            <a:spLocks noGrp="1"/>
          </p:cNvSpPr>
          <p:nvPr>
            <p:ph sz="half" idx="1"/>
          </p:nvPr>
        </p:nvSpPr>
        <p:spPr>
          <a:xfrm>
            <a:off x="342898" y="1017249"/>
            <a:ext cx="8708505" cy="5406700"/>
          </a:xfrm>
        </p:spPr>
        <p:txBody>
          <a:bodyPr/>
          <a:lstStyle/>
          <a:p>
            <a:pPr eaLnBrk="1" hangingPunct="1"/>
            <a:r>
              <a:rPr lang="en-US" sz="2000" dirty="0"/>
              <a:t>Cabin air pressurization is accomplished as part of the cabin’s </a:t>
            </a:r>
            <a:r>
              <a:rPr lang="en-US" altLang="ja-JP" sz="2000" dirty="0"/>
              <a:t>overall air circulation system. </a:t>
            </a:r>
          </a:p>
          <a:p>
            <a:pPr eaLnBrk="1" hangingPunct="1"/>
            <a:r>
              <a:rPr lang="en-US" sz="2000" dirty="0"/>
              <a:t>As air flows into the plane’s j</a:t>
            </a:r>
            <a:r>
              <a:rPr lang="en-US" altLang="ja-JP" sz="2000" dirty="0"/>
              <a:t>et engines, the large turbines at the front of the engines compress it. </a:t>
            </a:r>
          </a:p>
          <a:p>
            <a:pPr eaLnBrk="1" hangingPunct="1"/>
            <a:r>
              <a:rPr lang="en-US" sz="2000" dirty="0"/>
              <a:t>Most of this compressed (pressurized) air exits out the back of the engines, creating the thrust that drives the plane forward. </a:t>
            </a:r>
          </a:p>
          <a:p>
            <a:pPr eaLnBrk="1" hangingPunct="1"/>
            <a:r>
              <a:rPr lang="en-US" sz="2000" dirty="0"/>
              <a:t>Some of the pressurized air is directed into the cabin, where it is cooled and mixed with existing cabin air. </a:t>
            </a:r>
          </a:p>
          <a:p>
            <a:pPr eaLnBrk="1" hangingPunct="1"/>
            <a:r>
              <a:rPr lang="en-US" sz="2000" dirty="0"/>
              <a:t>The air leaves the cabin through ducts that direct it into the lower portion of the airplane. About half of this exiting air is mixed with incoming, pressurized air to circulate again. The other half is vented out of the plane through an outflow valve. This valve is adjusted to maintain the desired cabin pressure. </a:t>
            </a:r>
          </a:p>
          <a:p>
            <a:pPr eaLnBrk="1" hangingPunct="1"/>
            <a:r>
              <a:rPr lang="en-US" sz="2000" dirty="0"/>
              <a:t>Federal regulations require that cabin pressure in commercial airliners be greater than the equivalent of outside air pressure at 8000 ft.</a:t>
            </a:r>
            <a:r>
              <a:rPr lang="en-US" sz="2000" i="1" dirty="0"/>
              <a:t> </a:t>
            </a:r>
          </a:p>
          <a:p>
            <a:pPr eaLnBrk="1" hangingPunct="1"/>
            <a:r>
              <a:rPr lang="en-US" sz="2000" i="1" dirty="0"/>
              <a:t>Atmospheric pressure at elevations of 8000 </a:t>
            </a:r>
            <a:r>
              <a:rPr lang="en-US" sz="2000" i="1" dirty="0" err="1"/>
              <a:t>ft</a:t>
            </a:r>
            <a:r>
              <a:rPr lang="en-US" sz="2000" i="1" dirty="0"/>
              <a:t> averages about 0.72 atm. </a:t>
            </a:r>
            <a:endParaRPr lang="en-US" sz="2000" dirty="0"/>
          </a:p>
        </p:txBody>
      </p:sp>
    </p:spTree>
    <p:extLst>
      <p:ext uri="{BB962C8B-B14F-4D97-AF65-F5344CB8AC3E}">
        <p14:creationId xmlns:p14="http://schemas.microsoft.com/office/powerpoint/2010/main" val="241469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Boyle’s Law: Pressure and Volume</a:t>
            </a:r>
          </a:p>
        </p:txBody>
      </p:sp>
      <p:sp>
        <p:nvSpPr>
          <p:cNvPr id="4099" name="Content Placeholder 2"/>
          <p:cNvSpPr>
            <a:spLocks noGrp="1"/>
          </p:cNvSpPr>
          <p:nvPr>
            <p:ph sz="half" idx="1"/>
          </p:nvPr>
        </p:nvSpPr>
        <p:spPr>
          <a:xfrm>
            <a:off x="342899" y="866774"/>
            <a:ext cx="8548438" cy="3145476"/>
          </a:xfrm>
        </p:spPr>
        <p:txBody>
          <a:bodyPr/>
          <a:lstStyle/>
          <a:p>
            <a:pPr eaLnBrk="1" hangingPunct="1"/>
            <a:r>
              <a:rPr lang="en-US" sz="3200" dirty="0"/>
              <a:t>The pressure of a gas sample depends, in part, on its volume.</a:t>
            </a:r>
          </a:p>
          <a:p>
            <a:pPr eaLnBrk="1" hangingPunct="1"/>
            <a:r>
              <a:rPr lang="en-US" sz="3200" dirty="0"/>
              <a:t>If the temperature and the amount of gas are constant, the pressure of a gas sample </a:t>
            </a:r>
            <a:r>
              <a:rPr lang="en-US" sz="3200" i="1" dirty="0"/>
              <a:t>increases</a:t>
            </a:r>
            <a:r>
              <a:rPr lang="en-US" sz="3200" dirty="0"/>
              <a:t> for a </a:t>
            </a:r>
            <a:r>
              <a:rPr lang="en-US" sz="3200" i="1" dirty="0"/>
              <a:t>decrease</a:t>
            </a:r>
            <a:r>
              <a:rPr lang="en-US" sz="3200" dirty="0"/>
              <a:t> in volume and </a:t>
            </a:r>
            <a:r>
              <a:rPr lang="en-US" sz="3200" i="1" dirty="0"/>
              <a:t>decreases</a:t>
            </a:r>
            <a:r>
              <a:rPr lang="en-US" sz="3200" dirty="0"/>
              <a:t> for an </a:t>
            </a:r>
            <a:r>
              <a:rPr lang="en-US" sz="3200" i="1" dirty="0"/>
              <a:t>increase</a:t>
            </a:r>
            <a:r>
              <a:rPr lang="en-US" sz="3200" dirty="0"/>
              <a:t> in volume.</a:t>
            </a:r>
          </a:p>
        </p:txBody>
      </p:sp>
    </p:spTree>
    <p:extLst>
      <p:ext uri="{BB962C8B-B14F-4D97-AF65-F5344CB8AC3E}">
        <p14:creationId xmlns:p14="http://schemas.microsoft.com/office/powerpoint/2010/main" val="381503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576"/>
          <a:stretch/>
        </p:blipFill>
        <p:spPr>
          <a:xfrm>
            <a:off x="4236334" y="1323974"/>
            <a:ext cx="4737363" cy="4820673"/>
          </a:xfrm>
          <a:prstGeom prst="rect">
            <a:avLst/>
          </a:prstGeom>
        </p:spPr>
      </p:pic>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Boyle’s Law: Pressure and Volume</a:t>
            </a:r>
          </a:p>
        </p:txBody>
      </p:sp>
      <p:sp>
        <p:nvSpPr>
          <p:cNvPr id="4099" name="Content Placeholder 2"/>
          <p:cNvSpPr>
            <a:spLocks noGrp="1"/>
          </p:cNvSpPr>
          <p:nvPr>
            <p:ph sz="half" idx="1"/>
          </p:nvPr>
        </p:nvSpPr>
        <p:spPr>
          <a:xfrm>
            <a:off x="342899" y="866773"/>
            <a:ext cx="4229101" cy="5576911"/>
          </a:xfrm>
        </p:spPr>
        <p:txBody>
          <a:bodyPr/>
          <a:lstStyle/>
          <a:p>
            <a:pPr eaLnBrk="1" hangingPunct="1"/>
            <a:r>
              <a:rPr lang="en-US" sz="2200" dirty="0"/>
              <a:t>On the upstroke, the </a:t>
            </a:r>
            <a:r>
              <a:rPr lang="en-US" sz="2200" i="1" dirty="0"/>
              <a:t>increasing</a:t>
            </a:r>
            <a:r>
              <a:rPr lang="en-US" sz="2200" dirty="0"/>
              <a:t> volume causes a </a:t>
            </a:r>
            <a:r>
              <a:rPr lang="en-US" sz="2200" i="1" dirty="0"/>
              <a:t>decrease</a:t>
            </a:r>
            <a:r>
              <a:rPr lang="en-US" sz="2200" dirty="0"/>
              <a:t> in the internal pressure (the pressure within the pump’s </a:t>
            </a:r>
            <a:r>
              <a:rPr lang="en-US" altLang="ja-JP" sz="2200" dirty="0"/>
              <a:t>cylinder). This draws air into the pump’s cylinder through a one-way valve. </a:t>
            </a:r>
          </a:p>
          <a:p>
            <a:pPr eaLnBrk="1" hangingPunct="1"/>
            <a:r>
              <a:rPr lang="en-US" sz="2200" dirty="0"/>
              <a:t>On the </a:t>
            </a:r>
            <a:r>
              <a:rPr lang="en-US" sz="2200" dirty="0" err="1"/>
              <a:t>downstroke</a:t>
            </a:r>
            <a:r>
              <a:rPr lang="en-US" sz="2200" dirty="0"/>
              <a:t>, the </a:t>
            </a:r>
            <a:r>
              <a:rPr lang="en-US" sz="2200" i="1" dirty="0"/>
              <a:t>decreasing</a:t>
            </a:r>
            <a:r>
              <a:rPr lang="en-US" sz="2200" dirty="0"/>
              <a:t> volume causes an </a:t>
            </a:r>
            <a:r>
              <a:rPr lang="en-US" sz="2200" i="1" dirty="0"/>
              <a:t>increase</a:t>
            </a:r>
            <a:r>
              <a:rPr lang="en-US" sz="2200" dirty="0"/>
              <a:t> in the internal pressure. This increase forces the air out of the pump, through a different one-way valve, and into what is being inflated.</a:t>
            </a:r>
          </a:p>
        </p:txBody>
      </p:sp>
    </p:spTree>
    <p:extLst>
      <p:ext uri="{BB962C8B-B14F-4D97-AF65-F5344CB8AC3E}">
        <p14:creationId xmlns:p14="http://schemas.microsoft.com/office/powerpoint/2010/main" val="732410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Boyle’s Law: Pressure and Volume</a:t>
            </a:r>
          </a:p>
        </p:txBody>
      </p:sp>
      <p:sp>
        <p:nvSpPr>
          <p:cNvPr id="4099" name="Content Placeholder 2"/>
          <p:cNvSpPr>
            <a:spLocks noGrp="1"/>
          </p:cNvSpPr>
          <p:nvPr>
            <p:ph sz="half" idx="1"/>
          </p:nvPr>
        </p:nvSpPr>
        <p:spPr>
          <a:xfrm>
            <a:off x="342899" y="918850"/>
            <a:ext cx="8548438" cy="4228850"/>
          </a:xfrm>
        </p:spPr>
        <p:txBody>
          <a:bodyPr/>
          <a:lstStyle/>
          <a:p>
            <a:pPr eaLnBrk="1" hangingPunct="1"/>
            <a:r>
              <a:rPr lang="en-US" dirty="0"/>
              <a:t>The relationships between gas properties are described by gas laws. </a:t>
            </a:r>
          </a:p>
          <a:p>
            <a:pPr eaLnBrk="1" hangingPunct="1"/>
            <a:r>
              <a:rPr lang="en-US" dirty="0"/>
              <a:t>The relationship between volume and pressure was discovered by Robert Boyle (1627–1691) and is called </a:t>
            </a:r>
            <a:r>
              <a:rPr lang="en-US" b="1" dirty="0"/>
              <a:t>Boyle</a:t>
            </a:r>
            <a:r>
              <a:rPr lang="ja-JP" altLang="en-US" b="1" dirty="0"/>
              <a:t>’</a:t>
            </a:r>
            <a:r>
              <a:rPr lang="en-US" altLang="ja-JP" b="1" dirty="0"/>
              <a:t>s law.</a:t>
            </a:r>
            <a:endParaRPr lang="en-US" altLang="ja-JP" dirty="0"/>
          </a:p>
          <a:p>
            <a:pPr eaLnBrk="1" hangingPunct="1"/>
            <a:r>
              <a:rPr lang="en-US" dirty="0"/>
              <a:t>Boyle</a:t>
            </a:r>
            <a:r>
              <a:rPr lang="ja-JP" altLang="en-US" dirty="0"/>
              <a:t>’</a:t>
            </a:r>
            <a:r>
              <a:rPr lang="en-US" altLang="ja-JP" dirty="0"/>
              <a:t>s law assumes constant temperature and a constant number of gas particles.</a:t>
            </a:r>
          </a:p>
          <a:p>
            <a:pPr eaLnBrk="1" hangingPunct="1"/>
            <a:r>
              <a:rPr lang="en-US" b="1" dirty="0"/>
              <a:t>Boyle</a:t>
            </a:r>
            <a:r>
              <a:rPr lang="ja-JP" altLang="en-US" b="1" dirty="0"/>
              <a:t>’</a:t>
            </a:r>
            <a:r>
              <a:rPr lang="en-US" altLang="ja-JP" b="1" dirty="0"/>
              <a:t>s law: </a:t>
            </a:r>
            <a:r>
              <a:rPr lang="en-US" altLang="ja-JP" dirty="0"/>
              <a:t>The volume of a gas and its pressure are inversely proportional.</a:t>
            </a:r>
            <a:endParaRPr lang="en-US"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599" y="5304180"/>
            <a:ext cx="6400801" cy="1057442"/>
          </a:xfrm>
          <a:prstGeom prst="rect">
            <a:avLst/>
          </a:prstGeom>
        </p:spPr>
      </p:pic>
    </p:spTree>
    <p:extLst>
      <p:ext uri="{BB962C8B-B14F-4D97-AF65-F5344CB8AC3E}">
        <p14:creationId xmlns:p14="http://schemas.microsoft.com/office/powerpoint/2010/main" val="1839909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Volume Versus Pressure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118"/>
          <a:stretch/>
        </p:blipFill>
        <p:spPr>
          <a:xfrm>
            <a:off x="2044978" y="3284849"/>
            <a:ext cx="5054045" cy="3112739"/>
          </a:xfrm>
          <a:prstGeom prst="rect">
            <a:avLst/>
          </a:prstGeom>
        </p:spPr>
      </p:pic>
      <p:sp>
        <p:nvSpPr>
          <p:cNvPr id="2" name="TextBox 1"/>
          <p:cNvSpPr txBox="1"/>
          <p:nvPr/>
        </p:nvSpPr>
        <p:spPr>
          <a:xfrm>
            <a:off x="338328" y="981364"/>
            <a:ext cx="8532091" cy="2246769"/>
          </a:xfrm>
          <a:prstGeom prst="rect">
            <a:avLst/>
          </a:prstGeom>
          <a:noFill/>
        </p:spPr>
        <p:txBody>
          <a:bodyPr wrap="square" rtlCol="0">
            <a:spAutoFit/>
          </a:bodyPr>
          <a:lstStyle/>
          <a:p>
            <a:pPr marL="342900" indent="-342900">
              <a:buFont typeface="Arial"/>
              <a:buChar char="•"/>
            </a:pPr>
            <a:r>
              <a:rPr lang="en-US" altLang="en-US" sz="2800" dirty="0">
                <a:latin typeface="+mn-lt"/>
              </a:rPr>
              <a:t>(a) Adding mercury to the J-tube causes the pressure on the gas sample to increase and its volume to decrease. </a:t>
            </a:r>
          </a:p>
          <a:p>
            <a:pPr marL="342900" indent="-342900">
              <a:buFont typeface="Arial"/>
              <a:buChar char="•"/>
            </a:pPr>
            <a:r>
              <a:rPr lang="en-US" altLang="en-US" sz="2800" dirty="0">
                <a:latin typeface="+mn-lt"/>
              </a:rPr>
              <a:t>(b) A plot of the volume of a gas as a function of pressure. </a:t>
            </a:r>
            <a:endParaRPr lang="en-US" sz="2800" dirty="0">
              <a:latin typeface="+mn-lt"/>
            </a:endParaRPr>
          </a:p>
        </p:txBody>
      </p:sp>
    </p:spTree>
    <p:extLst>
      <p:ext uri="{BB962C8B-B14F-4D97-AF65-F5344CB8AC3E}">
        <p14:creationId xmlns:p14="http://schemas.microsoft.com/office/powerpoint/2010/main" val="386758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Extra-Long Straws</a:t>
            </a:r>
          </a:p>
        </p:txBody>
      </p:sp>
      <p:sp>
        <p:nvSpPr>
          <p:cNvPr id="4099" name="Content Placeholder 2"/>
          <p:cNvSpPr>
            <a:spLocks noGrp="1"/>
          </p:cNvSpPr>
          <p:nvPr>
            <p:ph sz="half" idx="1"/>
          </p:nvPr>
        </p:nvSpPr>
        <p:spPr>
          <a:xfrm>
            <a:off x="342900" y="864762"/>
            <a:ext cx="8307805" cy="4721292"/>
          </a:xfrm>
        </p:spPr>
        <p:txBody>
          <a:bodyPr/>
          <a:lstStyle/>
          <a:p>
            <a:pPr eaLnBrk="1" hangingPunct="1">
              <a:buFont typeface="Arial" pitchFamily="34" charset="0"/>
              <a:buChar char="•"/>
              <a:defRPr/>
            </a:pPr>
            <a:r>
              <a:rPr lang="en-US" altLang="en-US" sz="3200" dirty="0">
                <a:ea typeface="ヒラギノ角ゴ Pro W3" pitchFamily="-84" charset="-128"/>
              </a:rPr>
              <a:t>If we had the perfect straw material and there were perfect seals between the straws, how long could the straw be?</a:t>
            </a:r>
          </a:p>
          <a:p>
            <a:pPr eaLnBrk="1" hangingPunct="1">
              <a:buFont typeface="Arial" pitchFamily="34" charset="0"/>
              <a:buChar char="•"/>
              <a:defRPr/>
            </a:pPr>
            <a:r>
              <a:rPr lang="en-US" altLang="en-US" sz="3200" dirty="0">
                <a:ea typeface="ヒラギノ角ゴ Pro W3" pitchFamily="-84" charset="-128"/>
              </a:rPr>
              <a:t>Even if the extended straw had perfect seals and rigid walls, and even if there were a perfect vacuum (the absence of all air), a straw longer than about 10.3 m </a:t>
            </a:r>
            <a:br>
              <a:rPr lang="en-US" altLang="en-US" sz="3200" dirty="0">
                <a:ea typeface="ヒラギノ角ゴ Pro W3" pitchFamily="-84" charset="-128"/>
              </a:rPr>
            </a:br>
            <a:r>
              <a:rPr lang="en-US" altLang="en-US" sz="3200" dirty="0">
                <a:ea typeface="ヒラギノ角ゴ Pro W3" pitchFamily="-84" charset="-128"/>
              </a:rPr>
              <a:t>(34 </a:t>
            </a:r>
            <a:r>
              <a:rPr lang="en-US" altLang="en-US" sz="3200" dirty="0" err="1">
                <a:ea typeface="ヒラギノ角ゴ Pro W3" pitchFamily="-84" charset="-128"/>
              </a:rPr>
              <a:t>ft</a:t>
            </a:r>
            <a:r>
              <a:rPr lang="en-US" altLang="en-US" sz="3200" dirty="0">
                <a:ea typeface="ヒラギノ角ゴ Pro W3" pitchFamily="-84" charset="-128"/>
              </a:rPr>
              <a:t>) would not work.</a:t>
            </a:r>
          </a:p>
          <a:p>
            <a:pPr eaLnBrk="1" hangingPunct="1">
              <a:buFont typeface="Arial" pitchFamily="34" charset="0"/>
              <a:buChar char="•"/>
              <a:defRPr/>
            </a:pPr>
            <a:r>
              <a:rPr lang="en-US" altLang="en-US" sz="3200" dirty="0">
                <a:ea typeface="ヒラギノ角ゴ Pro W3" pitchFamily="-84" charset="-128"/>
              </a:rPr>
              <a:t>Why?</a:t>
            </a:r>
          </a:p>
        </p:txBody>
      </p:sp>
    </p:spTree>
    <p:extLst>
      <p:ext uri="{BB962C8B-B14F-4D97-AF65-F5344CB8AC3E}">
        <p14:creationId xmlns:p14="http://schemas.microsoft.com/office/powerpoint/2010/main" val="3784659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Volume Versus Pressure: A Molecular View</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680"/>
          <a:stretch/>
        </p:blipFill>
        <p:spPr>
          <a:xfrm>
            <a:off x="2636397" y="3929897"/>
            <a:ext cx="3871206" cy="2588790"/>
          </a:xfrm>
          <a:prstGeom prst="rect">
            <a:avLst/>
          </a:prstGeom>
        </p:spPr>
      </p:pic>
      <p:sp>
        <p:nvSpPr>
          <p:cNvPr id="2" name="TextBox 1"/>
          <p:cNvSpPr txBox="1"/>
          <p:nvPr/>
        </p:nvSpPr>
        <p:spPr>
          <a:xfrm>
            <a:off x="338328" y="992909"/>
            <a:ext cx="8451273" cy="2677656"/>
          </a:xfrm>
          <a:prstGeom prst="rect">
            <a:avLst/>
          </a:prstGeom>
          <a:noFill/>
        </p:spPr>
        <p:txBody>
          <a:bodyPr wrap="square" rtlCol="0">
            <a:spAutoFit/>
          </a:bodyPr>
          <a:lstStyle/>
          <a:p>
            <a:pPr marL="342900" indent="-342900">
              <a:buFont typeface="Arial"/>
              <a:buChar char="•"/>
            </a:pPr>
            <a:r>
              <a:rPr lang="en-US" altLang="en-US" sz="2800" dirty="0">
                <a:latin typeface="+mj-lt"/>
              </a:rPr>
              <a:t>Kinetic molecular theory explains the observed change in pressure. If the volume of a gas sample is decreased, the same number of gas particles is crowded into a smaller volume, causing more collisions with the walls of the container and therefore increasing the pressure.</a:t>
            </a:r>
            <a:endParaRPr lang="en-US" sz="2800" dirty="0">
              <a:latin typeface="+mj-lt"/>
            </a:endParaRPr>
          </a:p>
        </p:txBody>
      </p:sp>
    </p:spTree>
    <p:extLst>
      <p:ext uri="{BB962C8B-B14F-4D97-AF65-F5344CB8AC3E}">
        <p14:creationId xmlns:p14="http://schemas.microsoft.com/office/powerpoint/2010/main" val="2299282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half" idx="1"/>
          </p:nvPr>
        </p:nvSpPr>
        <p:spPr>
          <a:xfrm>
            <a:off x="342899" y="996696"/>
            <a:ext cx="4692088" cy="3545585"/>
          </a:xfrm>
        </p:spPr>
        <p:txBody>
          <a:bodyPr/>
          <a:lstStyle/>
          <a:p>
            <a:pPr eaLnBrk="1" hangingPunct="1"/>
            <a:r>
              <a:rPr lang="en-US" sz="2200" dirty="0"/>
              <a:t>Scuba divers learn about Boyle</a:t>
            </a:r>
            <a:r>
              <a:rPr lang="en-US" altLang="ja-JP" sz="2200" dirty="0"/>
              <a:t>’s law because it explains why ascending too quickly toward the surface is dangerous. </a:t>
            </a:r>
          </a:p>
          <a:p>
            <a:pPr eaLnBrk="1" hangingPunct="1"/>
            <a:r>
              <a:rPr lang="en-US" sz="2200" dirty="0"/>
              <a:t>The pressure regulator used in scuba diving delivers air at a pressure that matches the external pressure at depth; otherwise, the diver could not inhale the air.</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400"/>
          <a:stretch/>
        </p:blipFill>
        <p:spPr>
          <a:xfrm>
            <a:off x="5046562" y="1197160"/>
            <a:ext cx="3929257" cy="4711901"/>
          </a:xfrm>
          <a:prstGeom prst="rect">
            <a:avLst/>
          </a:prstGeom>
        </p:spPr>
      </p:pic>
      <p:sp>
        <p:nvSpPr>
          <p:cNvPr id="4"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Pressure at Depth</a:t>
            </a:r>
          </a:p>
        </p:txBody>
      </p:sp>
    </p:spTree>
    <p:extLst>
      <p:ext uri="{BB962C8B-B14F-4D97-AF65-F5344CB8AC3E}">
        <p14:creationId xmlns:p14="http://schemas.microsoft.com/office/powerpoint/2010/main" val="1406771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half" idx="1"/>
          </p:nvPr>
        </p:nvSpPr>
        <p:spPr>
          <a:xfrm>
            <a:off x="342899" y="996696"/>
            <a:ext cx="4692088" cy="2800766"/>
          </a:xfrm>
        </p:spPr>
        <p:txBody>
          <a:bodyPr/>
          <a:lstStyle/>
          <a:p>
            <a:pPr eaLnBrk="1" hangingPunct="1"/>
            <a:r>
              <a:rPr lang="en-US" sz="2200" dirty="0"/>
              <a:t>When a diver is at 20 m of depth, the regulator delivers air at a pressure of 3 </a:t>
            </a:r>
            <a:r>
              <a:rPr lang="en-US" sz="2200" dirty="0" err="1"/>
              <a:t>atm</a:t>
            </a:r>
            <a:r>
              <a:rPr lang="en-US" sz="2200" dirty="0"/>
              <a:t> to match the </a:t>
            </a:r>
            <a:br>
              <a:rPr lang="en-US" sz="2200" dirty="0"/>
            </a:br>
            <a:r>
              <a:rPr lang="en-US" sz="2200" dirty="0"/>
              <a:t>3 </a:t>
            </a:r>
            <a:r>
              <a:rPr lang="en-US" sz="2200" dirty="0" err="1"/>
              <a:t>atm</a:t>
            </a:r>
            <a:r>
              <a:rPr lang="en-US" sz="2200" dirty="0"/>
              <a:t> of pressure around the diver—1 </a:t>
            </a:r>
            <a:r>
              <a:rPr lang="en-US" sz="2200" dirty="0" err="1"/>
              <a:t>atm</a:t>
            </a:r>
            <a:r>
              <a:rPr lang="en-US" sz="2200" dirty="0"/>
              <a:t> due to normal atmospheric pressure and </a:t>
            </a:r>
            <a:br>
              <a:rPr lang="en-US" sz="2200" dirty="0"/>
            </a:br>
            <a:r>
              <a:rPr lang="en-US" sz="2200" dirty="0"/>
              <a:t>2 additional atmospheres due to the weight of the water at 20 m.</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400"/>
          <a:stretch/>
        </p:blipFill>
        <p:spPr>
          <a:xfrm>
            <a:off x="5046562" y="1197160"/>
            <a:ext cx="3929257" cy="4711901"/>
          </a:xfrm>
          <a:prstGeom prst="rect">
            <a:avLst/>
          </a:prstGeom>
        </p:spPr>
      </p:pic>
      <p:sp>
        <p:nvSpPr>
          <p:cNvPr id="4"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Pressure at Depth</a:t>
            </a:r>
          </a:p>
        </p:txBody>
      </p:sp>
    </p:spTree>
    <p:extLst>
      <p:ext uri="{BB962C8B-B14F-4D97-AF65-F5344CB8AC3E}">
        <p14:creationId xmlns:p14="http://schemas.microsoft.com/office/powerpoint/2010/main" val="2489722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Dangers of Decompression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820"/>
          <a:stretch/>
        </p:blipFill>
        <p:spPr>
          <a:xfrm>
            <a:off x="4490231" y="1795418"/>
            <a:ext cx="4565834" cy="3134491"/>
          </a:xfrm>
          <a:prstGeom prst="rect">
            <a:avLst/>
          </a:prstGeom>
        </p:spPr>
      </p:pic>
      <p:sp>
        <p:nvSpPr>
          <p:cNvPr id="2" name="TextBox 1"/>
          <p:cNvSpPr txBox="1"/>
          <p:nvPr/>
        </p:nvSpPr>
        <p:spPr>
          <a:xfrm>
            <a:off x="357909" y="912091"/>
            <a:ext cx="4179455" cy="5262980"/>
          </a:xfrm>
          <a:prstGeom prst="rect">
            <a:avLst/>
          </a:prstGeom>
          <a:noFill/>
        </p:spPr>
        <p:txBody>
          <a:bodyPr wrap="square" rtlCol="0">
            <a:spAutoFit/>
          </a:bodyPr>
          <a:lstStyle/>
          <a:p>
            <a:pPr marL="342900" indent="-342900">
              <a:buFont typeface="Arial"/>
              <a:buChar char="•"/>
            </a:pPr>
            <a:r>
              <a:rPr lang="en-US" altLang="en-US" sz="2800" dirty="0">
                <a:latin typeface="+mn-lt"/>
              </a:rPr>
              <a:t>(a) A diver at 20 m experiences an external pressure of 3 </a:t>
            </a:r>
            <a:r>
              <a:rPr lang="en-US" altLang="en-US" sz="2800" dirty="0" err="1">
                <a:latin typeface="+mn-lt"/>
              </a:rPr>
              <a:t>atm</a:t>
            </a:r>
            <a:r>
              <a:rPr lang="en-US" altLang="en-US" sz="2800" dirty="0">
                <a:latin typeface="+mn-lt"/>
              </a:rPr>
              <a:t> and breathes air pressurized at 3 atm. </a:t>
            </a:r>
          </a:p>
          <a:p>
            <a:pPr marL="342900" indent="-342900">
              <a:buFont typeface="Arial"/>
              <a:buChar char="•"/>
            </a:pPr>
            <a:r>
              <a:rPr lang="en-US" altLang="en-US" sz="2800" dirty="0">
                <a:latin typeface="+mn-lt"/>
              </a:rPr>
              <a:t>(b) If the diver shoots toward the surface with lungs full of 3 </a:t>
            </a:r>
            <a:r>
              <a:rPr lang="en-US" altLang="en-US" sz="2800" dirty="0" err="1">
                <a:latin typeface="+mn-lt"/>
              </a:rPr>
              <a:t>atm</a:t>
            </a:r>
            <a:r>
              <a:rPr lang="en-US" altLang="en-US" sz="2800" dirty="0">
                <a:latin typeface="+mn-lt"/>
              </a:rPr>
              <a:t> air, his lungs will expand as the external pressure drops to </a:t>
            </a:r>
            <a:br>
              <a:rPr lang="en-US" altLang="en-US" sz="2800" dirty="0">
                <a:latin typeface="+mn-lt"/>
              </a:rPr>
            </a:br>
            <a:r>
              <a:rPr lang="en-US" altLang="en-US" sz="2800" dirty="0">
                <a:latin typeface="+mn-lt"/>
              </a:rPr>
              <a:t>1 atm. </a:t>
            </a:r>
            <a:endParaRPr lang="en-US" sz="2800" dirty="0">
              <a:latin typeface="+mn-lt"/>
            </a:endParaRPr>
          </a:p>
        </p:txBody>
      </p:sp>
    </p:spTree>
    <p:extLst>
      <p:ext uri="{BB962C8B-B14F-4D97-AF65-F5344CB8AC3E}">
        <p14:creationId xmlns:p14="http://schemas.microsoft.com/office/powerpoint/2010/main" val="1488311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Boyle’s Law Can Be Used to Calculate the Volume of a Gas Following a Pressure Change</a:t>
            </a:r>
          </a:p>
        </p:txBody>
      </p:sp>
      <p:sp>
        <p:nvSpPr>
          <p:cNvPr id="4099" name="Content Placeholder 2"/>
          <p:cNvSpPr>
            <a:spLocks noGrp="1"/>
          </p:cNvSpPr>
          <p:nvPr>
            <p:ph sz="half" idx="1"/>
          </p:nvPr>
        </p:nvSpPr>
        <p:spPr>
          <a:xfrm>
            <a:off x="342899" y="1656432"/>
            <a:ext cx="8716880" cy="4376583"/>
          </a:xfrm>
        </p:spPr>
        <p:txBody>
          <a:bodyPr/>
          <a:lstStyle/>
          <a:p>
            <a:pPr eaLnBrk="1" hangingPunct="1"/>
            <a:r>
              <a:rPr lang="en-US" sz="2400" dirty="0"/>
              <a:t>A diver inhaled a lungful of 3 </a:t>
            </a:r>
            <a:r>
              <a:rPr lang="en-US" sz="2400" dirty="0" err="1"/>
              <a:t>atm</a:t>
            </a:r>
            <a:r>
              <a:rPr lang="en-US" sz="2400" dirty="0"/>
              <a:t> air and swam quickly to the surface (where the pressure drops to 1 </a:t>
            </a:r>
            <a:r>
              <a:rPr lang="en-US" sz="2400" dirty="0" err="1"/>
              <a:t>atm</a:t>
            </a:r>
            <a:r>
              <a:rPr lang="en-US" sz="2400" dirty="0"/>
              <a:t>) while holding his breath.</a:t>
            </a:r>
          </a:p>
          <a:p>
            <a:pPr eaLnBrk="1" hangingPunct="1"/>
            <a:r>
              <a:rPr lang="en-US" sz="2400" dirty="0"/>
              <a:t>What happens to the volume of air in his lungs? </a:t>
            </a:r>
          </a:p>
          <a:p>
            <a:pPr eaLnBrk="1" hangingPunct="1"/>
            <a:r>
              <a:rPr lang="en-US" sz="2400" dirty="0"/>
              <a:t>Boyle’s </a:t>
            </a:r>
            <a:r>
              <a:rPr lang="en-US" altLang="ja-JP" sz="2400" dirty="0"/>
              <a:t>law tells us that since the pressure decreases by a factor of 3, the volume of the air in his lungs would increase by a factor of 3, severely damaging his lungs and possibly killing him.</a:t>
            </a:r>
          </a:p>
          <a:p>
            <a:pPr eaLnBrk="1" hangingPunct="1"/>
            <a:r>
              <a:rPr lang="en-US" sz="2400" dirty="0"/>
              <a:t>Divers must ascend slowly and breathe continuously, allowing the regulator to bring the air pressure in their lungs back to 1 </a:t>
            </a:r>
            <a:r>
              <a:rPr lang="en-US" sz="2400" dirty="0" err="1"/>
              <a:t>atm</a:t>
            </a:r>
            <a:r>
              <a:rPr lang="en-US" sz="2400" dirty="0"/>
              <a:t> by the time they reach the surface.</a:t>
            </a:r>
          </a:p>
        </p:txBody>
      </p:sp>
    </p:spTree>
    <p:extLst>
      <p:ext uri="{BB962C8B-B14F-4D97-AF65-F5344CB8AC3E}">
        <p14:creationId xmlns:p14="http://schemas.microsoft.com/office/powerpoint/2010/main" val="521865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31003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11.2  </a:t>
            </a:r>
            <a:r>
              <a:rPr lang="en-US" sz="2000" b="1" dirty="0">
                <a:latin typeface="Arial" charset="0"/>
                <a:ea typeface="ＭＳ Ｐゴシック" charset="0"/>
                <a:cs typeface="ＭＳ Ｐゴシック" charset="0"/>
              </a:rPr>
              <a:t>Boyle’s Law</a:t>
            </a:r>
          </a:p>
        </p:txBody>
      </p:sp>
      <p:sp>
        <p:nvSpPr>
          <p:cNvPr id="2054" name="Line 7"/>
          <p:cNvSpPr>
            <a:spLocks noChangeShapeType="1"/>
          </p:cNvSpPr>
          <p:nvPr/>
        </p:nvSpPr>
        <p:spPr bwMode="auto">
          <a:xfrm>
            <a:off x="304800" y="285749"/>
            <a:ext cx="0" cy="583027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1" y="705733"/>
            <a:ext cx="8218266" cy="52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A cylinder equipped with a moveable piston has an applied pressure of 4.0 </a:t>
            </a:r>
            <a:r>
              <a:rPr lang="en-US" sz="1400" dirty="0" err="1"/>
              <a:t>atm</a:t>
            </a:r>
            <a:r>
              <a:rPr lang="en-US" sz="1400" dirty="0"/>
              <a:t> and a volume of 6.0 L. What is the volume of the cylinder if the applied pressure is decreased to 1.0 </a:t>
            </a:r>
            <a:r>
              <a:rPr lang="en-US" sz="1400" dirty="0" err="1"/>
              <a:t>atm</a:t>
            </a:r>
            <a:r>
              <a:rPr lang="en-US" sz="1400" dirty="0"/>
              <a:t>?</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611602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1" name="Text Box 4"/>
          <p:cNvSpPr txBox="1">
            <a:spLocks noChangeArrowheads="1"/>
          </p:cNvSpPr>
          <p:nvPr/>
        </p:nvSpPr>
        <p:spPr bwMode="auto">
          <a:xfrm>
            <a:off x="304799" y="1320053"/>
            <a:ext cx="8839201" cy="476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SORT</a:t>
            </a:r>
            <a:r>
              <a:rPr lang="en-US" sz="1400" b="1" dirty="0"/>
              <a:t>   </a:t>
            </a:r>
            <a:r>
              <a:rPr lang="en-US" sz="1400" dirty="0"/>
              <a:t>You are given an initial pressure, an initial volume, and a final pressure. You are asked to find the final volume.</a:t>
            </a:r>
          </a:p>
          <a:p>
            <a:endParaRPr lang="en-US" sz="1400" dirty="0"/>
          </a:p>
          <a:p>
            <a:pPr>
              <a:defRPr/>
            </a:pPr>
            <a:r>
              <a:rPr lang="en-US" sz="1400" b="1" dirty="0">
                <a:latin typeface="Arial" charset="0"/>
                <a:cs typeface="Arial" charset="0"/>
              </a:rPr>
              <a:t>GIVEN   </a:t>
            </a:r>
            <a:r>
              <a:rPr lang="en-US" sz="1400" i="1" dirty="0"/>
              <a:t>P</a:t>
            </a:r>
            <a:r>
              <a:rPr lang="en-US" sz="1400" baseline="-25000" dirty="0"/>
              <a:t>1</a:t>
            </a:r>
            <a:r>
              <a:rPr lang="en-US" sz="1400" dirty="0"/>
              <a:t> = 4.0 </a:t>
            </a:r>
            <a:r>
              <a:rPr lang="en-US" sz="1400" dirty="0" err="1"/>
              <a:t>atm</a:t>
            </a:r>
            <a:endParaRPr lang="en-US" sz="1400" dirty="0"/>
          </a:p>
          <a:p>
            <a:pPr marL="687388">
              <a:defRPr/>
            </a:pPr>
            <a:r>
              <a:rPr lang="en-US" sz="1400" i="1" dirty="0"/>
              <a:t>V</a:t>
            </a:r>
            <a:r>
              <a:rPr lang="en-US" sz="1400" baseline="-25000" dirty="0"/>
              <a:t>1</a:t>
            </a:r>
            <a:r>
              <a:rPr lang="en-US" sz="1400" dirty="0"/>
              <a:t> = 6.0 L</a:t>
            </a:r>
          </a:p>
          <a:p>
            <a:pPr marL="687388">
              <a:defRPr/>
            </a:pPr>
            <a:r>
              <a:rPr lang="en-US" sz="1400" i="1" dirty="0"/>
              <a:t>P</a:t>
            </a:r>
            <a:r>
              <a:rPr lang="en-US" sz="1400" baseline="-25000" dirty="0"/>
              <a:t>2</a:t>
            </a:r>
            <a:r>
              <a:rPr lang="en-US" sz="1400" dirty="0"/>
              <a:t> = 1.0 </a:t>
            </a:r>
            <a:r>
              <a:rPr lang="en-US" sz="1400" dirty="0" err="1"/>
              <a:t>atm</a:t>
            </a:r>
            <a:endParaRPr lang="en-US" sz="1400" baseline="-25000" dirty="0"/>
          </a:p>
          <a:p>
            <a:pPr>
              <a:defRPr/>
            </a:pPr>
            <a:endParaRPr lang="en-US" sz="1400" baseline="-25000" dirty="0"/>
          </a:p>
          <a:p>
            <a:pPr>
              <a:defRPr/>
            </a:pPr>
            <a:r>
              <a:rPr lang="en-US" sz="1400" b="1" dirty="0">
                <a:latin typeface="Arial" charset="0"/>
                <a:cs typeface="Arial" charset="0"/>
              </a:rPr>
              <a:t>FIND</a:t>
            </a:r>
            <a:r>
              <a:rPr lang="en-US" sz="1400" b="1" dirty="0"/>
              <a:t>   </a:t>
            </a:r>
            <a:r>
              <a:rPr lang="en-US" sz="1400" i="1" dirty="0"/>
              <a:t>V</a:t>
            </a:r>
            <a:r>
              <a:rPr lang="en-US" sz="1400" baseline="-25000" dirty="0"/>
              <a:t>2</a:t>
            </a:r>
          </a:p>
          <a:p>
            <a:endParaRPr lang="en-US" sz="1400" dirty="0"/>
          </a:p>
          <a:p>
            <a:r>
              <a:rPr lang="en-US" sz="1400" b="1" dirty="0">
                <a:latin typeface="Arial" charset="0"/>
                <a:cs typeface="Arial" charset="0"/>
              </a:rPr>
              <a:t>STRATEGIZE</a:t>
            </a:r>
            <a:r>
              <a:rPr lang="en-US" sz="1400" b="1" dirty="0"/>
              <a:t>   </a:t>
            </a:r>
            <a:r>
              <a:rPr lang="en-US" sz="1400" dirty="0"/>
              <a:t>Draw a solution map beginning with the given quantities. Boyle’s law shows the relationship necessary to determine the quantity you need to find.</a:t>
            </a:r>
          </a:p>
          <a:p>
            <a:endParaRPr lang="en-US" sz="1400" dirty="0"/>
          </a:p>
          <a:p>
            <a:r>
              <a:rPr lang="en-US" sz="1400" b="1" dirty="0">
                <a:latin typeface="Arial" charset="0"/>
                <a:cs typeface="Arial" charset="0"/>
              </a:rPr>
              <a:t>SOLUTION MAP</a:t>
            </a: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r>
              <a:rPr lang="en-US" sz="1400" b="1" dirty="0">
                <a:latin typeface="Arial" charset="0"/>
                <a:cs typeface="Arial" charset="0"/>
              </a:rPr>
              <a:t>RELATIONSHIPS USED</a:t>
            </a:r>
          </a:p>
          <a:p>
            <a:r>
              <a:rPr lang="en-US" sz="1400" i="1" dirty="0"/>
              <a:t>P</a:t>
            </a:r>
            <a:r>
              <a:rPr lang="en-US" sz="1400" baseline="-25000" dirty="0"/>
              <a:t>1</a:t>
            </a:r>
            <a:r>
              <a:rPr lang="en-US" sz="1400" i="1" dirty="0"/>
              <a:t>V</a:t>
            </a:r>
            <a:r>
              <a:rPr lang="en-US" sz="1400" baseline="-25000" dirty="0"/>
              <a:t>1</a:t>
            </a:r>
            <a:r>
              <a:rPr lang="en-US" sz="1400" dirty="0">
                <a:cs typeface="Arial" charset="0"/>
              </a:rPr>
              <a:t> = </a:t>
            </a:r>
            <a:r>
              <a:rPr lang="en-US" sz="1400" i="1" dirty="0"/>
              <a:t>P</a:t>
            </a:r>
            <a:r>
              <a:rPr lang="en-US" sz="1400" baseline="-25000" dirty="0"/>
              <a:t>2</a:t>
            </a:r>
            <a:r>
              <a:rPr lang="en-US" sz="1400" i="1" dirty="0"/>
              <a:t>V</a:t>
            </a:r>
            <a:r>
              <a:rPr lang="en-US" sz="1400" baseline="-25000" dirty="0"/>
              <a:t>2</a:t>
            </a:r>
            <a:r>
              <a:rPr lang="en-US" sz="1400" dirty="0">
                <a:cs typeface="Arial" charset="0"/>
              </a:rPr>
              <a:t> (Boyle’s law, presented in this section)</a:t>
            </a:r>
          </a:p>
          <a:p>
            <a:endParaRPr lang="en-US" sz="1400" dirty="0">
              <a:cs typeface="Arial" charset="0"/>
            </a:endParaRPr>
          </a:p>
          <a:p>
            <a:r>
              <a:rPr lang="en-US" sz="1400" b="1" dirty="0">
                <a:latin typeface="Arial" charset="0"/>
                <a:cs typeface="Arial" charset="0"/>
              </a:rPr>
              <a:t>SOLVE</a:t>
            </a:r>
            <a:r>
              <a:rPr lang="en-US" sz="1400" b="1" dirty="0"/>
              <a:t>   </a:t>
            </a:r>
            <a:r>
              <a:rPr lang="en-US" sz="1400" dirty="0" err="1"/>
              <a:t>Solve</a:t>
            </a:r>
            <a:r>
              <a:rPr lang="en-US" sz="1400" dirty="0"/>
              <a:t> the equation for the quantity you are trying to find (</a:t>
            </a:r>
            <a:r>
              <a:rPr lang="en-US" sz="1400" i="1" dirty="0"/>
              <a:t>V</a:t>
            </a:r>
            <a:r>
              <a:rPr lang="en-US" sz="1400" baseline="-25000" dirty="0"/>
              <a:t>2</a:t>
            </a:r>
            <a:r>
              <a:rPr lang="en-US" sz="1400" dirty="0"/>
              <a:t>), and substitute the numerical quantities into the equation to calculate the answer.</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4667"/>
          <a:stretch/>
        </p:blipFill>
        <p:spPr>
          <a:xfrm>
            <a:off x="3034376" y="3917800"/>
            <a:ext cx="2797215" cy="931427"/>
          </a:xfrm>
          <a:prstGeom prst="rect">
            <a:avLst/>
          </a:prstGeom>
        </p:spPr>
      </p:pic>
    </p:spTree>
    <p:extLst>
      <p:ext uri="{BB962C8B-B14F-4D97-AF65-F5344CB8AC3E}">
        <p14:creationId xmlns:p14="http://schemas.microsoft.com/office/powerpoint/2010/main" val="235571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7" end="1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08505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11.2	  </a:t>
            </a:r>
            <a:r>
              <a:rPr lang="en-US" sz="2000" b="1" dirty="0">
                <a:latin typeface="Arial" charset="0"/>
                <a:ea typeface="ＭＳ Ｐゴシック" charset="0"/>
                <a:cs typeface="ＭＳ Ｐゴシック" charset="0"/>
              </a:rPr>
              <a:t>Boyle’s Law</a:t>
            </a:r>
          </a:p>
        </p:txBody>
      </p:sp>
      <p:sp>
        <p:nvSpPr>
          <p:cNvPr id="2054" name="Line 7"/>
          <p:cNvSpPr>
            <a:spLocks noChangeShapeType="1"/>
          </p:cNvSpPr>
          <p:nvPr/>
        </p:nvSpPr>
        <p:spPr bwMode="auto">
          <a:xfrm>
            <a:off x="304800" y="285750"/>
            <a:ext cx="0" cy="56953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705733"/>
            <a:ext cx="8206539" cy="256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598113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9" name="Text Box 4"/>
          <p:cNvSpPr txBox="1">
            <a:spLocks noChangeArrowheads="1"/>
          </p:cNvSpPr>
          <p:nvPr/>
        </p:nvSpPr>
        <p:spPr bwMode="auto">
          <a:xfrm>
            <a:off x="304799" y="1100128"/>
            <a:ext cx="8721969" cy="489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SOLUTION</a:t>
            </a: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r>
              <a:rPr lang="en-US" sz="1400" b="1" dirty="0">
                <a:latin typeface="Arial" charset="0"/>
                <a:cs typeface="Arial" charset="0"/>
              </a:rPr>
              <a:t>CHECK</a:t>
            </a:r>
            <a:r>
              <a:rPr lang="en-US" sz="1400" dirty="0"/>
              <a:t> </a:t>
            </a:r>
            <a:r>
              <a:rPr lang="en-US" sz="1400" dirty="0" err="1"/>
              <a:t>Check</a:t>
            </a:r>
            <a:r>
              <a:rPr lang="en-US" sz="1400" dirty="0"/>
              <a:t> your answer. Are the units correct? Does the answer make physical sense?</a:t>
            </a:r>
          </a:p>
          <a:p>
            <a:endParaRPr lang="en-US" sz="1400" dirty="0"/>
          </a:p>
          <a:p>
            <a:r>
              <a:rPr lang="en-US" sz="1400" dirty="0"/>
              <a:t>The answer has units of volume (L) as expected. The answer is reasonable because you expect the volume to increase as the pressure decreases.</a:t>
            </a:r>
          </a:p>
          <a:p>
            <a:endParaRPr lang="en-US" sz="1400" dirty="0"/>
          </a:p>
          <a:p>
            <a:pPr marL="0" indent="0">
              <a:spcAft>
                <a:spcPts val="0"/>
              </a:spcAft>
            </a:pPr>
            <a:r>
              <a:rPr lang="en-US" b="1" dirty="0" err="1">
                <a:solidFill>
                  <a:srgbClr val="3366FF"/>
                </a:solidFill>
                <a:latin typeface="Arial" pitchFamily="34" charset="0"/>
                <a:cs typeface="Arial" pitchFamily="34" charset="0"/>
              </a:rPr>
              <a:t>Skillbuilder</a:t>
            </a:r>
            <a:r>
              <a:rPr lang="en-US" b="1" dirty="0">
                <a:solidFill>
                  <a:srgbClr val="3366FF"/>
                </a:solidFill>
                <a:latin typeface="Arial" pitchFamily="34" charset="0"/>
                <a:cs typeface="Arial" pitchFamily="34" charset="0"/>
              </a:rPr>
              <a:t> 11.2</a:t>
            </a:r>
            <a:r>
              <a:rPr lang="en-US" b="1" dirty="0">
                <a:latin typeface="Arial" pitchFamily="34" charset="0"/>
                <a:cs typeface="Arial" pitchFamily="34" charset="0"/>
              </a:rPr>
              <a:t> | </a:t>
            </a:r>
            <a:r>
              <a:rPr lang="en-US" b="1" dirty="0">
                <a:solidFill>
                  <a:srgbClr val="3366FF"/>
                </a:solidFill>
                <a:latin typeface="Arial" pitchFamily="34" charset="0"/>
                <a:cs typeface="Arial" pitchFamily="34" charset="0"/>
              </a:rPr>
              <a:t>Boyle’s Law</a:t>
            </a:r>
          </a:p>
          <a:p>
            <a:r>
              <a:rPr lang="en-US" sz="1400" dirty="0"/>
              <a:t>A snorkeler takes a syringe filled with 16 mL of air from the surface, where the pressure is 1.0 </a:t>
            </a:r>
            <a:r>
              <a:rPr lang="en-US" sz="1400" dirty="0" err="1"/>
              <a:t>atm</a:t>
            </a:r>
            <a:r>
              <a:rPr lang="en-US" sz="1400" dirty="0"/>
              <a:t>, to an unknown depth. The volume of the air in the syringe at this depth is 7.5 </a:t>
            </a:r>
            <a:r>
              <a:rPr lang="en-US" sz="1400" dirty="0" err="1"/>
              <a:t>mL.</a:t>
            </a:r>
            <a:r>
              <a:rPr lang="en-US" sz="1400" dirty="0"/>
              <a:t> What is the pressure at this depth? If pressure increases by an additional 1 </a:t>
            </a:r>
            <a:r>
              <a:rPr lang="en-US" sz="1400" dirty="0" err="1"/>
              <a:t>atm</a:t>
            </a:r>
            <a:r>
              <a:rPr lang="en-US" sz="1400" dirty="0"/>
              <a:t> for every 10 m of depth, how deep is the snorkeler?</a:t>
            </a:r>
          </a:p>
          <a:p>
            <a:endParaRPr lang="en-US" sz="1400" dirty="0"/>
          </a:p>
          <a:p>
            <a:r>
              <a:rPr lang="en-US" b="1" dirty="0">
                <a:solidFill>
                  <a:srgbClr val="3366FF"/>
                </a:solidFill>
                <a:latin typeface="Arial" pitchFamily="34" charset="0"/>
                <a:cs typeface="Arial" pitchFamily="34" charset="0"/>
              </a:rPr>
              <a:t>For More Practice</a:t>
            </a:r>
            <a:endParaRPr lang="en-US" dirty="0"/>
          </a:p>
          <a:p>
            <a:r>
              <a:rPr lang="en-US" sz="1400" dirty="0"/>
              <a:t>Example 11.14; Problems 33, 34, 35, 36.</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588" y="1388138"/>
            <a:ext cx="2009885" cy="1745305"/>
          </a:xfrm>
          <a:prstGeom prst="rect">
            <a:avLst/>
          </a:prstGeom>
        </p:spPr>
      </p:pic>
    </p:spTree>
    <p:extLst>
      <p:ext uri="{BB962C8B-B14F-4D97-AF65-F5344CB8AC3E}">
        <p14:creationId xmlns:p14="http://schemas.microsoft.com/office/powerpoint/2010/main" val="401837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17" end="1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Everyday Chemistry: Extra-Long Snorkels</a:t>
            </a:r>
          </a:p>
        </p:txBody>
      </p:sp>
      <p:sp>
        <p:nvSpPr>
          <p:cNvPr id="4099" name="Content Placeholder 2"/>
          <p:cNvSpPr>
            <a:spLocks noGrp="1"/>
          </p:cNvSpPr>
          <p:nvPr>
            <p:ph sz="half" idx="1"/>
          </p:nvPr>
        </p:nvSpPr>
        <p:spPr>
          <a:xfrm>
            <a:off x="342899" y="913839"/>
            <a:ext cx="8404059" cy="4487382"/>
          </a:xfrm>
        </p:spPr>
        <p:txBody>
          <a:bodyPr/>
          <a:lstStyle/>
          <a:p>
            <a:pPr eaLnBrk="1" hangingPunct="1"/>
            <a:r>
              <a:rPr lang="en-US" dirty="0"/>
              <a:t>Several episodes of </a:t>
            </a:r>
            <a:r>
              <a:rPr lang="en-US" i="1" dirty="0"/>
              <a:t>The Flintstones</a:t>
            </a:r>
            <a:r>
              <a:rPr lang="en-US" dirty="0"/>
              <a:t> featured Fred Flintstone and Barney Rubble snorkeling. Their snorkels were long reeds that stretched from the surface of the water down to many meters of depth. Fred and Barney swam around in deep water while breathing air provided to them by these extra-long snorkels.</a:t>
            </a:r>
          </a:p>
          <a:p>
            <a:pPr eaLnBrk="1" hangingPunct="1"/>
            <a:r>
              <a:rPr lang="en-US" dirty="0"/>
              <a:t>Would this work? Why do people bother with scuba diving equipment if they could simply use 10-m snorkels the way Fred and Barney did?</a:t>
            </a:r>
          </a:p>
        </p:txBody>
      </p:sp>
    </p:spTree>
    <p:extLst>
      <p:ext uri="{BB962C8B-B14F-4D97-AF65-F5344CB8AC3E}">
        <p14:creationId xmlns:p14="http://schemas.microsoft.com/office/powerpoint/2010/main" val="2377305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half" idx="1"/>
          </p:nvPr>
        </p:nvSpPr>
        <p:spPr>
          <a:xfrm>
            <a:off x="342899" y="892068"/>
            <a:ext cx="8534883" cy="1938992"/>
          </a:xfrm>
        </p:spPr>
        <p:txBody>
          <a:bodyPr/>
          <a:lstStyle/>
          <a:p>
            <a:pPr eaLnBrk="1" hangingPunct="1"/>
            <a:r>
              <a:rPr lang="en-US" sz="2400" dirty="0"/>
              <a:t>A diver at 10 m experiences a pressure of 2 </a:t>
            </a:r>
            <a:r>
              <a:rPr lang="en-US" sz="2400" dirty="0" err="1"/>
              <a:t>atm</a:t>
            </a:r>
            <a:r>
              <a:rPr lang="en-US" sz="2400" dirty="0"/>
              <a:t> that compresses the air in his lungs to a pressure of 2 atm. If the diver had a snorkel that went to the surface—where the air pressure is 1 </a:t>
            </a:r>
            <a:r>
              <a:rPr lang="en-US" sz="2400" dirty="0" err="1"/>
              <a:t>atm</a:t>
            </a:r>
            <a:r>
              <a:rPr lang="en-US" sz="2400" dirty="0"/>
              <a:t>—air would flow out of his lungs, not into them. It would be impossible to breathe.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224"/>
          <a:stretch/>
        </p:blipFill>
        <p:spPr>
          <a:xfrm>
            <a:off x="1621725" y="3140364"/>
            <a:ext cx="2529009" cy="322924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2224"/>
          <a:stretch/>
        </p:blipFill>
        <p:spPr>
          <a:xfrm>
            <a:off x="5474825" y="2805545"/>
            <a:ext cx="1991322" cy="3564064"/>
          </a:xfrm>
          <a:prstGeom prst="rect">
            <a:avLst/>
          </a:prstGeom>
        </p:spPr>
      </p:pic>
      <p:sp>
        <p:nvSpPr>
          <p:cNvPr id="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Extra-Long Snorkels</a:t>
            </a:r>
          </a:p>
        </p:txBody>
      </p:sp>
    </p:spTree>
    <p:extLst>
      <p:ext uri="{BB962C8B-B14F-4D97-AF65-F5344CB8AC3E}">
        <p14:creationId xmlns:p14="http://schemas.microsoft.com/office/powerpoint/2010/main" val="3605718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Charles’s Law: Volume and Temperature</a:t>
            </a:r>
          </a:p>
        </p:txBody>
      </p:sp>
      <p:sp>
        <p:nvSpPr>
          <p:cNvPr id="4099" name="Content Placeholder 2"/>
          <p:cNvSpPr>
            <a:spLocks noGrp="1"/>
          </p:cNvSpPr>
          <p:nvPr>
            <p:ph sz="half" idx="1"/>
          </p:nvPr>
        </p:nvSpPr>
        <p:spPr>
          <a:xfrm>
            <a:off x="342899" y="961202"/>
            <a:ext cx="8569607" cy="4228850"/>
          </a:xfrm>
        </p:spPr>
        <p:txBody>
          <a:bodyPr/>
          <a:lstStyle/>
          <a:p>
            <a:pPr eaLnBrk="1" hangingPunct="1">
              <a:lnSpc>
                <a:spcPct val="90000"/>
              </a:lnSpc>
            </a:pPr>
            <a:r>
              <a:rPr lang="en-US" dirty="0"/>
              <a:t>Why does hot air rise?</a:t>
            </a:r>
          </a:p>
          <a:p>
            <a:pPr eaLnBrk="1" hangingPunct="1">
              <a:lnSpc>
                <a:spcPct val="90000"/>
              </a:lnSpc>
            </a:pPr>
            <a:r>
              <a:rPr lang="en-US" dirty="0"/>
              <a:t>Hot air rises because the volume of a gas sample at constant pressure increases with increasing temperature.</a:t>
            </a:r>
          </a:p>
          <a:p>
            <a:pPr eaLnBrk="1" hangingPunct="1">
              <a:lnSpc>
                <a:spcPct val="90000"/>
              </a:lnSpc>
            </a:pPr>
            <a:r>
              <a:rPr lang="en-US" dirty="0"/>
              <a:t>As long as the amount of gas (and therefore its mass) remains constant, warming a gas decreases its density because density is mass divided by volume.</a:t>
            </a:r>
          </a:p>
          <a:p>
            <a:pPr eaLnBrk="1" hangingPunct="1">
              <a:lnSpc>
                <a:spcPct val="90000"/>
              </a:lnSpc>
            </a:pPr>
            <a:r>
              <a:rPr lang="en-US" dirty="0"/>
              <a:t>A lower-density gas floats in a higher-density gas just as wood floats in water.</a:t>
            </a:r>
          </a:p>
        </p:txBody>
      </p:sp>
    </p:spTree>
    <p:extLst>
      <p:ext uri="{BB962C8B-B14F-4D97-AF65-F5344CB8AC3E}">
        <p14:creationId xmlns:p14="http://schemas.microsoft.com/office/powerpoint/2010/main" val="360779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Extra-Long Straws</a:t>
            </a:r>
          </a:p>
        </p:txBody>
      </p:sp>
      <p:sp>
        <p:nvSpPr>
          <p:cNvPr id="4099" name="Content Placeholder 2"/>
          <p:cNvSpPr>
            <a:spLocks noGrp="1"/>
          </p:cNvSpPr>
          <p:nvPr>
            <p:ph sz="half" idx="1"/>
          </p:nvPr>
        </p:nvSpPr>
        <p:spPr>
          <a:xfrm>
            <a:off x="342901" y="957668"/>
            <a:ext cx="4634214" cy="5041380"/>
          </a:xfrm>
        </p:spPr>
        <p:txBody>
          <a:bodyPr/>
          <a:lstStyle/>
          <a:p>
            <a:pPr eaLnBrk="1" hangingPunct="1"/>
            <a:r>
              <a:rPr lang="en-US" sz="2400" dirty="0"/>
              <a:t>Pressure is the force exerted per unit area by gas molecules as they collide with the surfaces around them.</a:t>
            </a:r>
          </a:p>
          <a:p>
            <a:pPr eaLnBrk="1" hangingPunct="1"/>
            <a:r>
              <a:rPr lang="en-US" sz="2400" dirty="0"/>
              <a:t>A molecule exerts a force when it collides with a surface. The result of many of these collisions is pressure.</a:t>
            </a:r>
          </a:p>
          <a:p>
            <a:pPr eaLnBrk="1" hangingPunct="1"/>
            <a:r>
              <a:rPr lang="en-US" sz="2400" dirty="0"/>
              <a:t>On Earth at sea level, the gas molecules in our atmosphere exert an average pressure of 101,325 N/m</a:t>
            </a:r>
            <a:r>
              <a:rPr lang="en-US" sz="2400" baseline="30000" dirty="0"/>
              <a:t>2</a:t>
            </a:r>
            <a:r>
              <a:rPr lang="en-US" sz="2400" dirty="0"/>
              <a:t> or, in English units, 14.7 </a:t>
            </a:r>
            <a:r>
              <a:rPr lang="en-US" sz="2400" dirty="0" err="1"/>
              <a:t>lb</a:t>
            </a:r>
            <a:r>
              <a:rPr lang="en-US" sz="2400" dirty="0"/>
              <a:t>/in.</a:t>
            </a:r>
            <a:r>
              <a:rPr lang="en-US" sz="2400" baseline="30000" dirty="0"/>
              <a:t>2 </a:t>
            </a:r>
            <a:r>
              <a:rPr lang="en-US" sz="2400" dirty="0"/>
              <a:t>(psi).</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400"/>
          <a:stretch/>
        </p:blipFill>
        <p:spPr>
          <a:xfrm>
            <a:off x="5082456" y="1416572"/>
            <a:ext cx="4003669" cy="4382344"/>
          </a:xfrm>
          <a:prstGeom prst="rect">
            <a:avLst/>
          </a:prstGeom>
        </p:spPr>
      </p:pic>
    </p:spTree>
    <p:extLst>
      <p:ext uri="{BB962C8B-B14F-4D97-AF65-F5344CB8AC3E}">
        <p14:creationId xmlns:p14="http://schemas.microsoft.com/office/powerpoint/2010/main" val="2418946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Charles’s Law: Volume and Temperature</a:t>
            </a:r>
          </a:p>
        </p:txBody>
      </p:sp>
      <p:sp>
        <p:nvSpPr>
          <p:cNvPr id="4099" name="Content Placeholder 2"/>
          <p:cNvSpPr>
            <a:spLocks noGrp="1"/>
          </p:cNvSpPr>
          <p:nvPr>
            <p:ph sz="half" idx="1"/>
          </p:nvPr>
        </p:nvSpPr>
        <p:spPr>
          <a:xfrm>
            <a:off x="342899" y="960120"/>
            <a:ext cx="4229101" cy="4487382"/>
          </a:xfrm>
        </p:spPr>
        <p:txBody>
          <a:bodyPr/>
          <a:lstStyle/>
          <a:p>
            <a:pPr eaLnBrk="1" hangingPunct="1"/>
            <a:r>
              <a:rPr lang="en-US" dirty="0"/>
              <a:t>Heating the air in a balloon makes it expand (Charles’s </a:t>
            </a:r>
            <a:r>
              <a:rPr lang="en-US" altLang="ja-JP" dirty="0"/>
              <a:t>law). </a:t>
            </a:r>
          </a:p>
          <a:p>
            <a:pPr eaLnBrk="1" hangingPunct="1"/>
            <a:r>
              <a:rPr lang="en-US" dirty="0"/>
              <a:t>As the volume occupied by the hot air increases, its density decreases, allowing the balloon to float in the cooler, denser air that surrounds 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604" y="1051561"/>
            <a:ext cx="3915261" cy="5175620"/>
          </a:xfrm>
          <a:prstGeom prst="rect">
            <a:avLst/>
          </a:prstGeom>
        </p:spPr>
      </p:pic>
    </p:spTree>
    <p:extLst>
      <p:ext uri="{BB962C8B-B14F-4D97-AF65-F5344CB8AC3E}">
        <p14:creationId xmlns:p14="http://schemas.microsoft.com/office/powerpoint/2010/main" val="563473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Volume Versus Temperature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752"/>
          <a:stretch/>
        </p:blipFill>
        <p:spPr>
          <a:xfrm>
            <a:off x="2017410" y="2447636"/>
            <a:ext cx="4224800" cy="3902589"/>
          </a:xfrm>
          <a:prstGeom prst="rect">
            <a:avLst/>
          </a:prstGeom>
        </p:spPr>
      </p:pic>
      <p:sp>
        <p:nvSpPr>
          <p:cNvPr id="2" name="TextBox 1"/>
          <p:cNvSpPr txBox="1"/>
          <p:nvPr/>
        </p:nvSpPr>
        <p:spPr>
          <a:xfrm>
            <a:off x="311727" y="854364"/>
            <a:ext cx="8509000" cy="1384995"/>
          </a:xfrm>
          <a:prstGeom prst="rect">
            <a:avLst/>
          </a:prstGeom>
          <a:noFill/>
        </p:spPr>
        <p:txBody>
          <a:bodyPr wrap="square" rtlCol="0">
            <a:spAutoFit/>
          </a:bodyPr>
          <a:lstStyle/>
          <a:p>
            <a:pPr marL="457200" indent="-457200">
              <a:buFont typeface="Arial"/>
              <a:buChar char="•"/>
            </a:pPr>
            <a:r>
              <a:rPr lang="en-US" altLang="en-US" sz="2800" dirty="0">
                <a:latin typeface="+mn-lt"/>
              </a:rPr>
              <a:t>Keep the pressure of a gas sample constant and measure its volume at a number of different temperatures. </a:t>
            </a:r>
            <a:endParaRPr lang="en-US" sz="2800" dirty="0">
              <a:latin typeface="+mn-lt"/>
            </a:endParaRPr>
          </a:p>
        </p:txBody>
      </p:sp>
    </p:spTree>
    <p:extLst>
      <p:ext uri="{BB962C8B-B14F-4D97-AF65-F5344CB8AC3E}">
        <p14:creationId xmlns:p14="http://schemas.microsoft.com/office/powerpoint/2010/main" val="3745149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815882"/>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sz="2800" dirty="0">
                <a:solidFill>
                  <a:srgbClr val="ED6B06"/>
                </a:solidFill>
              </a:rPr>
              <a:t>The volume of a gas </a:t>
            </a:r>
            <a:r>
              <a:rPr lang="en-US" altLang="en-US" sz="2800" i="1" dirty="0">
                <a:solidFill>
                  <a:srgbClr val="ED6B06"/>
                </a:solidFill>
              </a:rPr>
              <a:t>increases</a:t>
            </a:r>
            <a:r>
              <a:rPr lang="en-US" altLang="en-US" sz="2800" dirty="0">
                <a:solidFill>
                  <a:srgbClr val="ED6B06"/>
                </a:solidFill>
              </a:rPr>
              <a:t> linearly with increasing temperature. </a:t>
            </a:r>
            <a:br>
              <a:rPr lang="en-US" altLang="en-US" sz="2800" dirty="0">
                <a:solidFill>
                  <a:srgbClr val="ED6B06"/>
                </a:solidFill>
              </a:rPr>
            </a:br>
            <a:r>
              <a:rPr lang="en-US" altLang="en-US" sz="2800" dirty="0">
                <a:solidFill>
                  <a:srgbClr val="ED6B06"/>
                </a:solidFill>
              </a:rPr>
              <a:t>The volume of a gas </a:t>
            </a:r>
            <a:r>
              <a:rPr lang="en-US" altLang="en-US" sz="2800" i="1" dirty="0">
                <a:solidFill>
                  <a:srgbClr val="ED6B06"/>
                </a:solidFill>
              </a:rPr>
              <a:t>decreases</a:t>
            </a:r>
            <a:r>
              <a:rPr lang="en-US" altLang="en-US" sz="2800" dirty="0">
                <a:solidFill>
                  <a:srgbClr val="ED6B06"/>
                </a:solidFill>
              </a:rPr>
              <a:t> linearly with decreasing temperature. </a:t>
            </a:r>
          </a:p>
        </p:txBody>
      </p:sp>
      <p:sp>
        <p:nvSpPr>
          <p:cNvPr id="4099" name="Content Placeholder 2"/>
          <p:cNvSpPr>
            <a:spLocks noGrp="1"/>
          </p:cNvSpPr>
          <p:nvPr>
            <p:ph sz="half" idx="1"/>
          </p:nvPr>
        </p:nvSpPr>
        <p:spPr>
          <a:xfrm>
            <a:off x="342899" y="1879929"/>
            <a:ext cx="8620627" cy="4376583"/>
          </a:xfrm>
        </p:spPr>
        <p:txBody>
          <a:bodyPr/>
          <a:lstStyle/>
          <a:p>
            <a:pPr eaLnBrk="1" hangingPunct="1"/>
            <a:r>
              <a:rPr lang="en-US" sz="2400" dirty="0"/>
              <a:t>We can predict an important property of matter by extending the line on our plot backward from the lowest measured point—a process called </a:t>
            </a:r>
            <a:r>
              <a:rPr lang="en-US" sz="2400" i="1" dirty="0"/>
              <a:t>extrapolation</a:t>
            </a:r>
            <a:r>
              <a:rPr lang="en-US" sz="2400" dirty="0"/>
              <a:t>.</a:t>
            </a:r>
          </a:p>
          <a:p>
            <a:pPr eaLnBrk="1" hangingPunct="1"/>
            <a:r>
              <a:rPr lang="en-US" sz="2400" dirty="0"/>
              <a:t>Our extrapolated line shows that the gas should have a zero volume at –273 </a:t>
            </a:r>
            <a:r>
              <a:rPr lang="en-US" sz="2400" dirty="0">
                <a:ea typeface="Calibri"/>
              </a:rPr>
              <a:t>°</a:t>
            </a:r>
            <a:r>
              <a:rPr lang="en-US" sz="2400" dirty="0"/>
              <a:t>C, which corresponds to 0 K, the coldest possible temperature.</a:t>
            </a:r>
          </a:p>
          <a:p>
            <a:pPr eaLnBrk="1" hangingPunct="1"/>
            <a:r>
              <a:rPr lang="en-US" sz="2400" dirty="0"/>
              <a:t>Our extrapolated line shows that below –273 </a:t>
            </a:r>
            <a:r>
              <a:rPr lang="en-US" sz="2400" dirty="0">
                <a:ea typeface="Calibri"/>
              </a:rPr>
              <a:t>°</a:t>
            </a:r>
            <a:r>
              <a:rPr lang="en-US" sz="2400" dirty="0"/>
              <a:t>C our gas would have a negative volume, which is physically impossible.</a:t>
            </a:r>
          </a:p>
          <a:p>
            <a:pPr eaLnBrk="1" hangingPunct="1"/>
            <a:r>
              <a:rPr lang="en-US" sz="2400" dirty="0"/>
              <a:t>For this reason, we refer to 0 K as </a:t>
            </a:r>
            <a:r>
              <a:rPr lang="en-US" sz="2400" b="1" dirty="0"/>
              <a:t>absolute zero</a:t>
            </a:r>
            <a:r>
              <a:rPr lang="en-US" sz="2400" dirty="0"/>
              <a:t>—colder temperatures do not exist.</a:t>
            </a:r>
          </a:p>
        </p:txBody>
      </p:sp>
    </p:spTree>
    <p:extLst>
      <p:ext uri="{BB962C8B-B14F-4D97-AF65-F5344CB8AC3E}">
        <p14:creationId xmlns:p14="http://schemas.microsoft.com/office/powerpoint/2010/main" val="430743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Charles’s Law: Volume and Temperature</a:t>
            </a:r>
          </a:p>
        </p:txBody>
      </p:sp>
      <p:sp>
        <p:nvSpPr>
          <p:cNvPr id="4099" name="Content Placeholder 2"/>
          <p:cNvSpPr>
            <a:spLocks noGrp="1"/>
          </p:cNvSpPr>
          <p:nvPr>
            <p:ph sz="half" idx="1"/>
          </p:nvPr>
        </p:nvSpPr>
        <p:spPr>
          <a:xfrm>
            <a:off x="342899" y="919232"/>
            <a:ext cx="8644689" cy="4333494"/>
          </a:xfrm>
        </p:spPr>
        <p:txBody>
          <a:bodyPr/>
          <a:lstStyle/>
          <a:p>
            <a:pPr eaLnBrk="1" hangingPunct="1"/>
            <a:r>
              <a:rPr lang="en-US" sz="2600" dirty="0"/>
              <a:t>J. A. C. Charles (1746–1823), a French mathematician and physicist, was the first person to carefully quantify the relationship between the volume of a gas and its temperature. Charles was among the first people to ascend in a hydrogen-filled balloon. </a:t>
            </a:r>
          </a:p>
          <a:p>
            <a:pPr eaLnBrk="1" hangingPunct="1"/>
            <a:r>
              <a:rPr lang="en-US" sz="2600" dirty="0"/>
              <a:t>The law he formulated is called </a:t>
            </a:r>
            <a:r>
              <a:rPr lang="en-US" sz="2600" b="1" dirty="0"/>
              <a:t>Charles</a:t>
            </a:r>
            <a:r>
              <a:rPr lang="en-US" altLang="ja-JP" sz="2600" b="1" dirty="0"/>
              <a:t>’s law.</a:t>
            </a:r>
          </a:p>
          <a:p>
            <a:pPr eaLnBrk="1" hangingPunct="1"/>
            <a:r>
              <a:rPr lang="en-US" sz="2600" dirty="0"/>
              <a:t>Charles’s </a:t>
            </a:r>
            <a:r>
              <a:rPr lang="en-US" altLang="ja-JP" sz="2600" dirty="0"/>
              <a:t>law assumes constant pressure and a constant amount of gas.</a:t>
            </a:r>
          </a:p>
          <a:p>
            <a:pPr eaLnBrk="1" hangingPunct="1"/>
            <a:r>
              <a:rPr lang="en-US" sz="2600" b="1" dirty="0"/>
              <a:t>Charles</a:t>
            </a:r>
            <a:r>
              <a:rPr lang="en-US" altLang="ja-JP" sz="2600" b="1" dirty="0"/>
              <a:t>’s law: </a:t>
            </a:r>
            <a:r>
              <a:rPr lang="en-US" altLang="ja-JP" sz="2600" dirty="0"/>
              <a:t>The volume (</a:t>
            </a:r>
            <a:r>
              <a:rPr lang="en-US" altLang="ja-JP" sz="2600" i="1" dirty="0"/>
              <a:t>V</a:t>
            </a:r>
            <a:r>
              <a:rPr lang="en-US" altLang="ja-JP" sz="2600" dirty="0"/>
              <a:t>) of a gas and its Kelvin temperature (</a:t>
            </a:r>
            <a:r>
              <a:rPr lang="en-US" altLang="ja-JP" sz="2600" i="1" dirty="0"/>
              <a:t>T</a:t>
            </a:r>
            <a:r>
              <a:rPr lang="en-US" altLang="ja-JP" sz="2600" dirty="0"/>
              <a:t>) are directly proportional.</a:t>
            </a:r>
          </a:p>
        </p:txBody>
      </p:sp>
      <p:pic>
        <p:nvPicPr>
          <p:cNvPr id="5" name="Picture 4" descr="ch11_pg372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050" y="5409575"/>
            <a:ext cx="2247900" cy="812800"/>
          </a:xfrm>
          <a:prstGeom prst="rect">
            <a:avLst/>
          </a:prstGeom>
        </p:spPr>
      </p:pic>
    </p:spTree>
    <p:extLst>
      <p:ext uri="{BB962C8B-B14F-4D97-AF65-F5344CB8AC3E}">
        <p14:creationId xmlns:p14="http://schemas.microsoft.com/office/powerpoint/2010/main" val="443257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Charles’s Law: Volume and Temperature</a:t>
            </a:r>
          </a:p>
        </p:txBody>
      </p:sp>
      <p:sp>
        <p:nvSpPr>
          <p:cNvPr id="4099" name="Content Placeholder 2"/>
          <p:cNvSpPr>
            <a:spLocks noGrp="1"/>
          </p:cNvSpPr>
          <p:nvPr>
            <p:ph sz="half" idx="1"/>
          </p:nvPr>
        </p:nvSpPr>
        <p:spPr>
          <a:xfrm>
            <a:off x="342899" y="955785"/>
            <a:ext cx="8187643" cy="4819781"/>
          </a:xfrm>
        </p:spPr>
        <p:txBody>
          <a:bodyPr/>
          <a:lstStyle/>
          <a:p>
            <a:pPr eaLnBrk="1" hangingPunct="1"/>
            <a:r>
              <a:rPr lang="en-US" sz="2400" dirty="0"/>
              <a:t>If two variables are directly proportional, then increasing one by some factor increases the other by the same factor.</a:t>
            </a:r>
          </a:p>
          <a:p>
            <a:pPr eaLnBrk="1" hangingPunct="1"/>
            <a:r>
              <a:rPr lang="en-US" sz="2400" dirty="0"/>
              <a:t>When the temperature of a gas sample (in kelvins) is doubled, its volume doubles.</a:t>
            </a:r>
          </a:p>
          <a:p>
            <a:pPr eaLnBrk="1" hangingPunct="1"/>
            <a:r>
              <a:rPr lang="en-US" sz="2400" dirty="0"/>
              <a:t>When the temperature is tripled, its volume triples, and so on.</a:t>
            </a:r>
          </a:p>
          <a:p>
            <a:pPr eaLnBrk="1" hangingPunct="1"/>
            <a:r>
              <a:rPr lang="en-US" sz="2400" dirty="0"/>
              <a:t>The observed relationship between the temperature and volume of a gas follows from kinetic molecular theory. </a:t>
            </a:r>
          </a:p>
          <a:p>
            <a:pPr eaLnBrk="1" hangingPunct="1"/>
            <a:r>
              <a:rPr lang="en-US" sz="2400" dirty="0"/>
              <a:t>If the temperature of a gas sample is increased, the gas particles move faster, and if the pressure is to remain constant, the volume must increase.</a:t>
            </a:r>
          </a:p>
        </p:txBody>
      </p:sp>
    </p:spTree>
    <p:extLst>
      <p:ext uri="{BB962C8B-B14F-4D97-AF65-F5344CB8AC3E}">
        <p14:creationId xmlns:p14="http://schemas.microsoft.com/office/powerpoint/2010/main" val="3921167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Volume Versus Temperature: </a:t>
            </a:r>
            <a:br>
              <a:rPr lang="en-US" altLang="en-US" dirty="0">
                <a:solidFill>
                  <a:srgbClr val="ED6B06"/>
                </a:solidFill>
              </a:rPr>
            </a:br>
            <a:r>
              <a:rPr lang="en-US" altLang="en-US" dirty="0">
                <a:solidFill>
                  <a:srgbClr val="ED6B06"/>
                </a:solidFill>
              </a:rPr>
              <a:t>A Molecular View</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3809"/>
          <a:stretch/>
        </p:blipFill>
        <p:spPr>
          <a:xfrm>
            <a:off x="2072991" y="4036861"/>
            <a:ext cx="4998018" cy="2424423"/>
          </a:xfrm>
          <a:prstGeom prst="rect">
            <a:avLst/>
          </a:prstGeom>
        </p:spPr>
      </p:pic>
      <p:sp>
        <p:nvSpPr>
          <p:cNvPr id="2" name="TextBox 1"/>
          <p:cNvSpPr txBox="1"/>
          <p:nvPr/>
        </p:nvSpPr>
        <p:spPr>
          <a:xfrm>
            <a:off x="338328" y="1166101"/>
            <a:ext cx="8462818" cy="2893100"/>
          </a:xfrm>
          <a:prstGeom prst="rect">
            <a:avLst/>
          </a:prstGeom>
          <a:noFill/>
        </p:spPr>
        <p:txBody>
          <a:bodyPr wrap="square" rtlCol="0">
            <a:spAutoFit/>
          </a:bodyPr>
          <a:lstStyle/>
          <a:p>
            <a:pPr marL="346075" indent="-346075">
              <a:buFont typeface="Arial"/>
              <a:buChar char="•"/>
            </a:pPr>
            <a:r>
              <a:rPr lang="en-US" altLang="en-US" sz="2600" dirty="0">
                <a:latin typeface="+mn-lt"/>
              </a:rPr>
              <a:t>If temperature is changed when a balloon is moved from an ice-water bath into a boiling-water bath, the gas molecules inside it move faster due to the increased temperature. </a:t>
            </a:r>
          </a:p>
          <a:p>
            <a:pPr marL="346075" indent="-346075">
              <a:buFont typeface="Arial"/>
              <a:buChar char="•"/>
            </a:pPr>
            <a:r>
              <a:rPr lang="en-US" altLang="en-US" sz="2600" dirty="0">
                <a:latin typeface="+mn-lt"/>
              </a:rPr>
              <a:t>If the external pressure remains constant, the volume will change when the molecules expand the balloon and collectively occupy a larger volume.</a:t>
            </a:r>
            <a:endParaRPr lang="en-US" sz="2600" dirty="0">
              <a:latin typeface="+mn-lt"/>
            </a:endParaRPr>
          </a:p>
        </p:txBody>
      </p:sp>
    </p:spTree>
    <p:extLst>
      <p:ext uri="{BB962C8B-B14F-4D97-AF65-F5344CB8AC3E}">
        <p14:creationId xmlns:p14="http://schemas.microsoft.com/office/powerpoint/2010/main" val="2750587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half" idx="1"/>
          </p:nvPr>
        </p:nvSpPr>
        <p:spPr>
          <a:xfrm>
            <a:off x="342899" y="1287245"/>
            <a:ext cx="8407561" cy="2986458"/>
          </a:xfrm>
        </p:spPr>
        <p:txBody>
          <a:bodyPr/>
          <a:lstStyle/>
          <a:p>
            <a:pPr eaLnBrk="1" hangingPunct="1">
              <a:lnSpc>
                <a:spcPct val="90000"/>
              </a:lnSpc>
            </a:pPr>
            <a:r>
              <a:rPr lang="en-US" b="1" dirty="0"/>
              <a:t>Charles</a:t>
            </a:r>
            <a:r>
              <a:rPr lang="en-US" altLang="ja-JP" b="1" dirty="0"/>
              <a:t>’s law </a:t>
            </a:r>
            <a:r>
              <a:rPr lang="en-US" altLang="ja-JP" dirty="0"/>
              <a:t>can be used to calculate the volume of a gas following a temperature change.</a:t>
            </a:r>
          </a:p>
          <a:p>
            <a:pPr eaLnBrk="1" hangingPunct="1">
              <a:lnSpc>
                <a:spcPct val="90000"/>
              </a:lnSpc>
            </a:pPr>
            <a:r>
              <a:rPr lang="en-US" dirty="0"/>
              <a:t>Charles’s </a:t>
            </a:r>
            <a:r>
              <a:rPr lang="en-US" altLang="ja-JP" dirty="0"/>
              <a:t>law can be used to calculate the temperature of a gas following a volume change.</a:t>
            </a:r>
          </a:p>
          <a:p>
            <a:pPr eaLnBrk="1" hangingPunct="1">
              <a:lnSpc>
                <a:spcPct val="90000"/>
              </a:lnSpc>
            </a:pPr>
            <a:r>
              <a:rPr lang="en-US" i="1" dirty="0"/>
              <a:t>The pressure and the amount of gas are constant</a:t>
            </a:r>
            <a:r>
              <a:rPr lang="en-US" dirty="0"/>
              <a:t>. </a:t>
            </a:r>
            <a:r>
              <a:rPr lang="en-US" i="1" dirty="0"/>
              <a:t>All temperatures must be expressed in kelvins</a:t>
            </a:r>
            <a:r>
              <a:rPr lang="en-US"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4687455"/>
            <a:ext cx="1787792" cy="1231590"/>
          </a:xfrm>
          <a:prstGeom prst="rect">
            <a:avLst/>
          </a:prstGeom>
        </p:spPr>
      </p:pic>
      <p:sp>
        <p:nvSpPr>
          <p:cNvPr id="4"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Charles’s Law: Volume and Temperature</a:t>
            </a:r>
          </a:p>
        </p:txBody>
      </p:sp>
    </p:spTree>
    <p:extLst>
      <p:ext uri="{BB962C8B-B14F-4D97-AF65-F5344CB8AC3E}">
        <p14:creationId xmlns:p14="http://schemas.microsoft.com/office/powerpoint/2010/main" val="1946012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69200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11.3	  </a:t>
            </a:r>
            <a:r>
              <a:rPr lang="en-US" sz="2000" b="1" dirty="0">
                <a:latin typeface="Arial" charset="0"/>
                <a:ea typeface="ＭＳ Ｐゴシック" charset="0"/>
                <a:cs typeface="ＭＳ Ｐゴシック" charset="0"/>
              </a:rPr>
              <a:t>Charles’s Law</a:t>
            </a:r>
          </a:p>
        </p:txBody>
      </p:sp>
      <p:sp>
        <p:nvSpPr>
          <p:cNvPr id="2054" name="Line 7"/>
          <p:cNvSpPr>
            <a:spLocks noChangeShapeType="1"/>
          </p:cNvSpPr>
          <p:nvPr/>
        </p:nvSpPr>
        <p:spPr bwMode="auto">
          <a:xfrm>
            <a:off x="304800" y="285749"/>
            <a:ext cx="0" cy="569137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1" y="705733"/>
            <a:ext cx="8218266" cy="52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A sample of gas has a volume of 2.80 L at an unknown temperature. When the sample is submerged in ice water at </a:t>
            </a:r>
            <a:r>
              <a:rPr lang="en-US" sz="1400" i="1" dirty="0"/>
              <a:t>t</a:t>
            </a:r>
            <a:r>
              <a:rPr lang="en-US" sz="1400" dirty="0"/>
              <a:t> = 0 </a:t>
            </a:r>
            <a:r>
              <a:rPr lang="en-US" sz="1400" dirty="0">
                <a:latin typeface="Arial"/>
                <a:ea typeface="Calibri"/>
              </a:rPr>
              <a:t>°</a:t>
            </a:r>
            <a:r>
              <a:rPr lang="en-US" sz="1400" dirty="0"/>
              <a:t>C, its volume decreases to 2.57 L. What was its initial temperature (in kelvins and in Celsius)? Assume a constant pressure. (To distinguish between the two temperature scales, use </a:t>
            </a:r>
            <a:r>
              <a:rPr lang="en-US" sz="1400" i="1" dirty="0"/>
              <a:t>t</a:t>
            </a:r>
            <a:r>
              <a:rPr lang="en-US" sz="1400" dirty="0"/>
              <a:t> for temperature in </a:t>
            </a:r>
            <a:r>
              <a:rPr lang="en-US" sz="1400" dirty="0">
                <a:latin typeface="Arial"/>
                <a:ea typeface="Calibri"/>
              </a:rPr>
              <a:t>°</a:t>
            </a:r>
            <a:r>
              <a:rPr lang="en-US" sz="1400" dirty="0"/>
              <a:t>C and </a:t>
            </a:r>
            <a:r>
              <a:rPr lang="en-US" sz="1400" i="1" dirty="0"/>
              <a:t>T</a:t>
            </a:r>
            <a:r>
              <a:rPr lang="en-US" sz="1400" dirty="0"/>
              <a:t> for</a:t>
            </a:r>
          </a:p>
          <a:p>
            <a:pPr>
              <a:defRPr/>
            </a:pPr>
            <a:r>
              <a:rPr lang="en-US" sz="1400" dirty="0"/>
              <a:t>temperature in K.)</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597712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1" name="Text Box 4"/>
          <p:cNvSpPr txBox="1">
            <a:spLocks noChangeArrowheads="1"/>
          </p:cNvSpPr>
          <p:nvPr/>
        </p:nvSpPr>
        <p:spPr bwMode="auto">
          <a:xfrm>
            <a:off x="304799" y="1702017"/>
            <a:ext cx="8721969" cy="282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SORT</a:t>
            </a:r>
            <a:r>
              <a:rPr lang="en-US" sz="1400" b="1" dirty="0"/>
              <a:t>   </a:t>
            </a:r>
            <a:r>
              <a:rPr lang="en-US" sz="1400" dirty="0"/>
              <a:t>You are given an initial volume, a final volume, and a final temperature. You are asked to find the initial temperature in both kelvins (</a:t>
            </a:r>
            <a:r>
              <a:rPr lang="en-US" sz="1400" i="1" dirty="0"/>
              <a:t>T</a:t>
            </a:r>
            <a:r>
              <a:rPr lang="en-US" sz="1400" baseline="-25000" dirty="0"/>
              <a:t>1</a:t>
            </a:r>
            <a:r>
              <a:rPr lang="en-US" sz="1400" dirty="0"/>
              <a:t>) and degrees Celsius (</a:t>
            </a:r>
            <a:r>
              <a:rPr lang="en-US" sz="1400" i="1" dirty="0"/>
              <a:t>t</a:t>
            </a:r>
            <a:r>
              <a:rPr lang="en-US" sz="1400" baseline="-25000" dirty="0"/>
              <a:t>1</a:t>
            </a:r>
            <a:r>
              <a:rPr lang="en-US" sz="1400" dirty="0"/>
              <a:t>).</a:t>
            </a:r>
          </a:p>
          <a:p>
            <a:endParaRPr lang="en-US" sz="1400" dirty="0"/>
          </a:p>
          <a:p>
            <a:pPr>
              <a:defRPr/>
            </a:pPr>
            <a:r>
              <a:rPr lang="en-US" sz="1400" b="1" dirty="0">
                <a:latin typeface="Arial" charset="0"/>
                <a:cs typeface="Arial" charset="0"/>
              </a:rPr>
              <a:t>GIVEN   </a:t>
            </a:r>
            <a:r>
              <a:rPr lang="en-US" sz="1400" i="1" dirty="0"/>
              <a:t>V</a:t>
            </a:r>
            <a:r>
              <a:rPr lang="en-US" sz="1400" baseline="-25000" dirty="0"/>
              <a:t>1</a:t>
            </a:r>
            <a:r>
              <a:rPr lang="en-US" sz="1400" dirty="0"/>
              <a:t> = 2.80 L</a:t>
            </a:r>
          </a:p>
          <a:p>
            <a:pPr marL="722376">
              <a:defRPr/>
            </a:pPr>
            <a:r>
              <a:rPr lang="en-US" sz="1400" i="1" dirty="0"/>
              <a:t>V</a:t>
            </a:r>
            <a:r>
              <a:rPr lang="en-US" sz="1400" baseline="-25000" dirty="0"/>
              <a:t>2</a:t>
            </a:r>
            <a:r>
              <a:rPr lang="en-US" sz="1400" dirty="0"/>
              <a:t> = 2.57 L</a:t>
            </a:r>
          </a:p>
          <a:p>
            <a:pPr marL="722376">
              <a:defRPr/>
            </a:pPr>
            <a:r>
              <a:rPr lang="en-US" sz="1400" i="1" dirty="0"/>
              <a:t> t</a:t>
            </a:r>
            <a:r>
              <a:rPr lang="en-US" sz="1400" baseline="-25000" dirty="0"/>
              <a:t>2</a:t>
            </a:r>
            <a:r>
              <a:rPr lang="en-US" sz="1400" dirty="0"/>
              <a:t> = 0 </a:t>
            </a:r>
            <a:r>
              <a:rPr lang="en-US" sz="1400" dirty="0">
                <a:latin typeface="Arial"/>
                <a:ea typeface="Calibri"/>
              </a:rPr>
              <a:t>°</a:t>
            </a:r>
            <a:r>
              <a:rPr lang="en-US" sz="1400" dirty="0"/>
              <a:t>C</a:t>
            </a:r>
            <a:endParaRPr lang="en-US" sz="1400" baseline="-25000" dirty="0"/>
          </a:p>
          <a:p>
            <a:pPr>
              <a:defRPr/>
            </a:pPr>
            <a:endParaRPr lang="en-US" sz="1400" baseline="-25000" dirty="0"/>
          </a:p>
          <a:p>
            <a:pPr>
              <a:defRPr/>
            </a:pPr>
            <a:r>
              <a:rPr lang="en-US" sz="1400" b="1" dirty="0">
                <a:latin typeface="Arial" charset="0"/>
                <a:cs typeface="Arial" charset="0"/>
              </a:rPr>
              <a:t>FIND</a:t>
            </a:r>
            <a:r>
              <a:rPr lang="en-US" sz="1400" b="1" dirty="0"/>
              <a:t>   </a:t>
            </a:r>
            <a:r>
              <a:rPr lang="en-US" sz="1400" i="1" dirty="0"/>
              <a:t>T</a:t>
            </a:r>
            <a:r>
              <a:rPr lang="en-US" sz="1400" baseline="-25000" dirty="0"/>
              <a:t>1</a:t>
            </a:r>
            <a:r>
              <a:rPr lang="en-US" sz="1400" dirty="0"/>
              <a:t> and </a:t>
            </a:r>
            <a:r>
              <a:rPr lang="en-US" sz="1400" i="1" dirty="0"/>
              <a:t>t</a:t>
            </a:r>
            <a:r>
              <a:rPr lang="en-US" sz="1400" baseline="-25000" dirty="0"/>
              <a:t>1</a:t>
            </a:r>
          </a:p>
          <a:p>
            <a:endParaRPr lang="en-US" sz="1400" dirty="0"/>
          </a:p>
          <a:p>
            <a:r>
              <a:rPr lang="en-US" sz="1400" b="1" dirty="0">
                <a:latin typeface="Arial" charset="0"/>
                <a:cs typeface="Arial" charset="0"/>
              </a:rPr>
              <a:t>STRATEGIZE</a:t>
            </a:r>
            <a:r>
              <a:rPr lang="en-US" sz="1400" b="1" dirty="0"/>
              <a:t>   </a:t>
            </a:r>
            <a:r>
              <a:rPr lang="en-US" sz="1400" dirty="0"/>
              <a:t>Draw a solution map beginning with the given quantities. Charles’s law shows the relationship necessary to get to the find quantity.</a:t>
            </a:r>
          </a:p>
          <a:p>
            <a:endParaRPr lang="en-US" sz="1400" dirty="0"/>
          </a:p>
          <a:p>
            <a:r>
              <a:rPr lang="en-US" sz="1400" b="1" dirty="0">
                <a:latin typeface="Arial" charset="0"/>
                <a:cs typeface="Arial" charset="0"/>
              </a:rPr>
              <a:t>SOLUTION MAP</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873"/>
          <a:stretch/>
        </p:blipFill>
        <p:spPr>
          <a:xfrm>
            <a:off x="3016460" y="4523302"/>
            <a:ext cx="2933278" cy="1282950"/>
          </a:xfrm>
          <a:prstGeom prst="rect">
            <a:avLst/>
          </a:prstGeom>
        </p:spPr>
      </p:pic>
    </p:spTree>
    <p:extLst>
      <p:ext uri="{BB962C8B-B14F-4D97-AF65-F5344CB8AC3E}">
        <p14:creationId xmlns:p14="http://schemas.microsoft.com/office/powerpoint/2010/main" val="305876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08505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11.3	  </a:t>
            </a:r>
            <a:r>
              <a:rPr lang="en-US" sz="2000" b="1" dirty="0">
                <a:latin typeface="Arial" charset="0"/>
                <a:ea typeface="ＭＳ Ｐゴシック" charset="0"/>
                <a:cs typeface="ＭＳ Ｐゴシック" charset="0"/>
              </a:rPr>
              <a:t>Charles’s Law</a:t>
            </a:r>
          </a:p>
        </p:txBody>
      </p:sp>
      <p:sp>
        <p:nvSpPr>
          <p:cNvPr id="2054" name="Line 7"/>
          <p:cNvSpPr>
            <a:spLocks noChangeShapeType="1"/>
          </p:cNvSpPr>
          <p:nvPr/>
        </p:nvSpPr>
        <p:spPr bwMode="auto">
          <a:xfrm>
            <a:off x="304800" y="285750"/>
            <a:ext cx="0" cy="581113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705733"/>
            <a:ext cx="8206539" cy="256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609688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9" name="Text Box 4"/>
          <p:cNvSpPr txBox="1">
            <a:spLocks noChangeArrowheads="1"/>
          </p:cNvSpPr>
          <p:nvPr/>
        </p:nvSpPr>
        <p:spPr bwMode="auto">
          <a:xfrm>
            <a:off x="304799" y="1100128"/>
            <a:ext cx="8526685" cy="246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RELATIONSHIPS USED</a:t>
            </a:r>
          </a:p>
          <a:p>
            <a:pPr lvl="4"/>
            <a:endParaRPr lang="en-US" sz="1400" dirty="0">
              <a:cs typeface="Arial" charset="0"/>
            </a:endParaRPr>
          </a:p>
          <a:p>
            <a:pPr lvl="4"/>
            <a:endParaRPr lang="en-US" sz="1400" dirty="0">
              <a:cs typeface="Arial" charset="0"/>
            </a:endParaRPr>
          </a:p>
          <a:p>
            <a:endParaRPr lang="en-US" sz="1400" b="1" dirty="0">
              <a:latin typeface="Arial" charset="0"/>
              <a:cs typeface="Arial" charset="0"/>
            </a:endParaRPr>
          </a:p>
          <a:p>
            <a:r>
              <a:rPr lang="en-US" sz="1400" b="1" dirty="0">
                <a:latin typeface="Arial" charset="0"/>
                <a:cs typeface="Arial" charset="0"/>
              </a:rPr>
              <a:t>SOLVE</a:t>
            </a:r>
            <a:r>
              <a:rPr lang="en-US" sz="1400" b="1" dirty="0"/>
              <a:t>   </a:t>
            </a:r>
            <a:r>
              <a:rPr lang="en-US" sz="1400" dirty="0" err="1"/>
              <a:t>Solve</a:t>
            </a:r>
            <a:r>
              <a:rPr lang="en-US" sz="1400" dirty="0"/>
              <a:t> the equation for the quantity you are trying to find (</a:t>
            </a:r>
            <a:r>
              <a:rPr lang="en-US" sz="1400" i="1" dirty="0"/>
              <a:t>T</a:t>
            </a:r>
            <a:r>
              <a:rPr lang="en-US" sz="1400" baseline="-25000" dirty="0"/>
              <a:t>1</a:t>
            </a:r>
            <a:r>
              <a:rPr lang="en-US" sz="1400" dirty="0"/>
              <a:t>).</a:t>
            </a:r>
          </a:p>
          <a:p>
            <a:endParaRPr lang="en-US" sz="1400" dirty="0"/>
          </a:p>
          <a:p>
            <a:r>
              <a:rPr lang="en-US" sz="1400" dirty="0"/>
              <a:t>Before you substitute in the numerical values, convert the temperature to kelvins. </a:t>
            </a:r>
            <a:r>
              <a:rPr lang="en-US" sz="1400" i="1" dirty="0"/>
              <a:t>Remember, you must always work gas law problems using Kelvin temperatures</a:t>
            </a:r>
            <a:r>
              <a:rPr lang="en-US" sz="1400" dirty="0"/>
              <a:t>. Once you have converted the temperature to kelvins, substitute into the equation to find </a:t>
            </a:r>
            <a:r>
              <a:rPr lang="en-US" sz="1400" i="1" dirty="0"/>
              <a:t>T</a:t>
            </a:r>
            <a:r>
              <a:rPr lang="en-US" sz="1400" baseline="-25000" dirty="0"/>
              <a:t>1</a:t>
            </a:r>
            <a:r>
              <a:rPr lang="en-US" sz="1400" dirty="0"/>
              <a:t>. Convert the temperature to degrees Celsius to find </a:t>
            </a:r>
            <a:r>
              <a:rPr lang="en-US" sz="1400" i="1" dirty="0"/>
              <a:t>t</a:t>
            </a:r>
            <a:r>
              <a:rPr lang="en-US" sz="1400" baseline="-25000" dirty="0"/>
              <a:t>1</a:t>
            </a:r>
            <a:r>
              <a:rPr lang="en-US" sz="1400" dirty="0"/>
              <a:t>.</a:t>
            </a:r>
          </a:p>
          <a:p>
            <a:endParaRPr lang="en-US" sz="1400" dirty="0"/>
          </a:p>
          <a:p>
            <a:r>
              <a:rPr lang="en-US" sz="1400" b="1" dirty="0">
                <a:latin typeface="Arial" charset="0"/>
                <a:cs typeface="Arial" charset="0"/>
              </a:rPr>
              <a:t>SOLUTION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424" y="1463487"/>
            <a:ext cx="3761772" cy="40202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2110" y="3329336"/>
            <a:ext cx="1883272" cy="2679252"/>
          </a:xfrm>
          <a:prstGeom prst="rect">
            <a:avLst/>
          </a:prstGeom>
        </p:spPr>
      </p:pic>
    </p:spTree>
    <p:extLst>
      <p:ext uri="{BB962C8B-B14F-4D97-AF65-F5344CB8AC3E}">
        <p14:creationId xmlns:p14="http://schemas.microsoft.com/office/powerpoint/2010/main" val="188261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The Combined Gas Law: Pressure, Volume, and Temperature</a:t>
            </a:r>
          </a:p>
        </p:txBody>
      </p:sp>
      <p:sp>
        <p:nvSpPr>
          <p:cNvPr id="4099" name="Content Placeholder 2"/>
          <p:cNvSpPr>
            <a:spLocks noGrp="1"/>
          </p:cNvSpPr>
          <p:nvPr>
            <p:ph sz="half" idx="1"/>
          </p:nvPr>
        </p:nvSpPr>
        <p:spPr>
          <a:xfrm>
            <a:off x="342897" y="1168096"/>
            <a:ext cx="8608597" cy="3145476"/>
          </a:xfrm>
        </p:spPr>
        <p:txBody>
          <a:bodyPr/>
          <a:lstStyle/>
          <a:p>
            <a:pPr eaLnBrk="1" hangingPunct="1"/>
            <a:r>
              <a:rPr lang="en-US" sz="3200" dirty="0"/>
              <a:t>Boyle</a:t>
            </a:r>
            <a:r>
              <a:rPr lang="en-US" altLang="ja-JP" sz="3200" dirty="0"/>
              <a:t>’s law shows how </a:t>
            </a:r>
            <a:r>
              <a:rPr lang="en-US" altLang="ja-JP" sz="3200" i="1" dirty="0"/>
              <a:t>P</a:t>
            </a:r>
            <a:r>
              <a:rPr lang="en-US" altLang="ja-JP" sz="3200" dirty="0"/>
              <a:t> and </a:t>
            </a:r>
            <a:r>
              <a:rPr lang="en-US" altLang="ja-JP" sz="3200" i="1" dirty="0"/>
              <a:t>V</a:t>
            </a:r>
            <a:r>
              <a:rPr lang="en-US" altLang="ja-JP" sz="3200" dirty="0"/>
              <a:t> are related at constant temperature, and Charles’s law shows how </a:t>
            </a:r>
            <a:r>
              <a:rPr lang="en-US" altLang="ja-JP" sz="3200" i="1" dirty="0"/>
              <a:t>V</a:t>
            </a:r>
            <a:r>
              <a:rPr lang="en-US" altLang="ja-JP" sz="3200" dirty="0"/>
              <a:t> and </a:t>
            </a:r>
            <a:r>
              <a:rPr lang="en-US" altLang="ja-JP" sz="3200" i="1" dirty="0"/>
              <a:t>T</a:t>
            </a:r>
            <a:r>
              <a:rPr lang="en-US" altLang="ja-JP" sz="3200" dirty="0"/>
              <a:t> are related at constant pressure.</a:t>
            </a:r>
          </a:p>
          <a:p>
            <a:pPr eaLnBrk="1" hangingPunct="1"/>
            <a:r>
              <a:rPr lang="en-US" sz="3200" dirty="0"/>
              <a:t>What if two of these variables change </a:t>
            </a:r>
            <a:br>
              <a:rPr lang="en-US" sz="3200" dirty="0"/>
            </a:br>
            <a:r>
              <a:rPr lang="en-US" sz="3200" dirty="0"/>
              <a:t>at once?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4516699"/>
            <a:ext cx="3200400" cy="1574800"/>
          </a:xfrm>
          <a:prstGeom prst="rect">
            <a:avLst/>
          </a:prstGeom>
        </p:spPr>
      </p:pic>
    </p:spTree>
    <p:extLst>
      <p:ext uri="{BB962C8B-B14F-4D97-AF65-F5344CB8AC3E}">
        <p14:creationId xmlns:p14="http://schemas.microsoft.com/office/powerpoint/2010/main" val="117703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Extra-Long Straws</a:t>
            </a:r>
          </a:p>
        </p:txBody>
      </p:sp>
      <p:sp>
        <p:nvSpPr>
          <p:cNvPr id="4099" name="Content Placeholder 2"/>
          <p:cNvSpPr>
            <a:spLocks noGrp="1"/>
          </p:cNvSpPr>
          <p:nvPr>
            <p:ph sz="half" idx="1"/>
          </p:nvPr>
        </p:nvSpPr>
        <p:spPr>
          <a:xfrm>
            <a:off x="342899" y="1003662"/>
            <a:ext cx="4541921" cy="4819781"/>
          </a:xfrm>
        </p:spPr>
        <p:txBody>
          <a:bodyPr/>
          <a:lstStyle/>
          <a:p>
            <a:pPr marL="514350" indent="-514350" eaLnBrk="1" hangingPunct="1">
              <a:lnSpc>
                <a:spcPct val="90000"/>
              </a:lnSpc>
              <a:buFont typeface="Arial" charset="0"/>
              <a:buAutoNum type="alphaLcParenBoth"/>
            </a:pPr>
            <a:r>
              <a:rPr lang="en-US" sz="2400" dirty="0"/>
              <a:t>When a straw is put into a glass of orange soda, the pressure inside and outside the straw is the same, so the liquid levels inside and outside the straw are the same.</a:t>
            </a:r>
          </a:p>
          <a:p>
            <a:pPr marL="514350" indent="-514350" eaLnBrk="1" hangingPunct="1">
              <a:lnSpc>
                <a:spcPct val="90000"/>
              </a:lnSpc>
              <a:buFont typeface="Arial" charset="0"/>
              <a:buAutoNum type="alphaLcParenBoth"/>
            </a:pPr>
            <a:r>
              <a:rPr lang="en-US" sz="2400" dirty="0"/>
              <a:t>When a person sucks on the straw, the pressure inside the straw is lowered. The greater pressure on the surface of the liquid outside the straw pushes the liquid up the straw.</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400"/>
          <a:stretch/>
        </p:blipFill>
        <p:spPr>
          <a:xfrm>
            <a:off x="5204230" y="333929"/>
            <a:ext cx="3774907" cy="5580734"/>
          </a:xfrm>
          <a:prstGeom prst="rect">
            <a:avLst/>
          </a:prstGeom>
        </p:spPr>
      </p:pic>
    </p:spTree>
    <p:extLst>
      <p:ext uri="{BB962C8B-B14F-4D97-AF65-F5344CB8AC3E}">
        <p14:creationId xmlns:p14="http://schemas.microsoft.com/office/powerpoint/2010/main" val="3986798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50680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11.4  </a:t>
            </a:r>
            <a:r>
              <a:rPr lang="en-US" sz="2000" b="1" dirty="0">
                <a:latin typeface="Arial" charset="0"/>
                <a:ea typeface="ＭＳ Ｐゴシック" charset="0"/>
                <a:cs typeface="ＭＳ Ｐゴシック" charset="0"/>
              </a:rPr>
              <a:t>The Combined Gas Law</a:t>
            </a:r>
          </a:p>
        </p:txBody>
      </p:sp>
      <p:sp>
        <p:nvSpPr>
          <p:cNvPr id="2054" name="Line 7"/>
          <p:cNvSpPr>
            <a:spLocks noChangeShapeType="1"/>
          </p:cNvSpPr>
          <p:nvPr/>
        </p:nvSpPr>
        <p:spPr bwMode="auto">
          <a:xfrm>
            <a:off x="304800" y="285749"/>
            <a:ext cx="0" cy="569137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1" y="705733"/>
            <a:ext cx="8484484" cy="52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A sample of gas has an initial volume of 158 mL at a pressure of 735 mm Hg and a temperature of 34 </a:t>
            </a:r>
            <a:r>
              <a:rPr lang="en-US" sz="1400" dirty="0">
                <a:latin typeface="Arial"/>
                <a:ea typeface="Calibri"/>
              </a:rPr>
              <a:t>°</a:t>
            </a:r>
            <a:r>
              <a:rPr lang="en-US" sz="1400" dirty="0"/>
              <a:t>C. If the gas is compressed to a volume of 108 mL and heated to a temperature of 85 </a:t>
            </a:r>
            <a:r>
              <a:rPr lang="en-US" sz="1400" dirty="0">
                <a:latin typeface="Arial"/>
                <a:ea typeface="Calibri"/>
              </a:rPr>
              <a:t>°</a:t>
            </a:r>
            <a:r>
              <a:rPr lang="en-US" sz="1400" dirty="0"/>
              <a:t>C, what is its final pressure in millimeters of mercury?</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597712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1" name="Text Box 4"/>
          <p:cNvSpPr txBox="1">
            <a:spLocks noChangeArrowheads="1"/>
          </p:cNvSpPr>
          <p:nvPr/>
        </p:nvSpPr>
        <p:spPr bwMode="auto">
          <a:xfrm>
            <a:off x="304799" y="1516817"/>
            <a:ext cx="8721969" cy="282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SORT</a:t>
            </a:r>
            <a:r>
              <a:rPr lang="en-US" sz="1400" b="1" dirty="0"/>
              <a:t>   </a:t>
            </a:r>
            <a:r>
              <a:rPr lang="en-US" sz="1400" dirty="0"/>
              <a:t>You are given the initial pressure, temperature, and volume as well as the final temperature and volume. You are asked to find the final pressure.</a:t>
            </a:r>
          </a:p>
          <a:p>
            <a:endParaRPr lang="en-US" sz="1400" dirty="0"/>
          </a:p>
          <a:p>
            <a:pPr>
              <a:defRPr/>
            </a:pPr>
            <a:r>
              <a:rPr lang="en-US" sz="1400" b="1" dirty="0">
                <a:latin typeface="Arial" charset="0"/>
                <a:cs typeface="Arial" charset="0"/>
              </a:rPr>
              <a:t>GIVEN     </a:t>
            </a:r>
            <a:r>
              <a:rPr lang="en-US" sz="1400" i="1" dirty="0"/>
              <a:t>P</a:t>
            </a:r>
            <a:r>
              <a:rPr lang="en-US" sz="1400" baseline="-25000" dirty="0"/>
              <a:t>1</a:t>
            </a:r>
            <a:r>
              <a:rPr lang="en-US" sz="1400" dirty="0"/>
              <a:t> = 735 mm Hg</a:t>
            </a:r>
          </a:p>
          <a:p>
            <a:pPr marL="862013">
              <a:tabLst>
                <a:tab pos="2338388" algn="l"/>
              </a:tabLst>
              <a:defRPr/>
            </a:pPr>
            <a:r>
              <a:rPr lang="en-US" sz="1400" i="1" dirty="0"/>
              <a:t>t</a:t>
            </a:r>
            <a:r>
              <a:rPr lang="en-US" sz="1400" baseline="-25000" dirty="0"/>
              <a:t>1</a:t>
            </a:r>
            <a:r>
              <a:rPr lang="en-US" sz="1400" dirty="0"/>
              <a:t> = 34 </a:t>
            </a:r>
            <a:r>
              <a:rPr lang="en-US" sz="1400" dirty="0">
                <a:latin typeface="Arial"/>
                <a:ea typeface="Calibri"/>
              </a:rPr>
              <a:t>°</a:t>
            </a:r>
            <a:r>
              <a:rPr lang="en-US" sz="1400" dirty="0"/>
              <a:t>C 	</a:t>
            </a:r>
            <a:r>
              <a:rPr lang="en-US" sz="1400" i="1" dirty="0"/>
              <a:t>t</a:t>
            </a:r>
            <a:r>
              <a:rPr lang="en-US" sz="1400" baseline="-25000" dirty="0"/>
              <a:t>2</a:t>
            </a:r>
            <a:r>
              <a:rPr lang="en-US" sz="1400" dirty="0"/>
              <a:t> = 85 </a:t>
            </a:r>
            <a:r>
              <a:rPr lang="en-US" sz="1400" dirty="0">
                <a:latin typeface="Arial"/>
                <a:ea typeface="Calibri"/>
              </a:rPr>
              <a:t>°</a:t>
            </a:r>
            <a:r>
              <a:rPr lang="en-US" sz="1400" dirty="0"/>
              <a:t>C</a:t>
            </a:r>
          </a:p>
          <a:p>
            <a:pPr marL="803275">
              <a:tabLst>
                <a:tab pos="2292350" algn="l"/>
              </a:tabLst>
              <a:defRPr/>
            </a:pPr>
            <a:r>
              <a:rPr lang="en-US" sz="1400" i="1" dirty="0"/>
              <a:t>V</a:t>
            </a:r>
            <a:r>
              <a:rPr lang="en-US" sz="1400" baseline="-25000" dirty="0"/>
              <a:t>1</a:t>
            </a:r>
            <a:r>
              <a:rPr lang="en-US" sz="1400" dirty="0"/>
              <a:t> = 158 mL 	</a:t>
            </a:r>
            <a:r>
              <a:rPr lang="en-US" sz="1400" i="1" dirty="0"/>
              <a:t>V</a:t>
            </a:r>
            <a:r>
              <a:rPr lang="en-US" sz="1400" baseline="-25000" dirty="0"/>
              <a:t>2</a:t>
            </a:r>
            <a:r>
              <a:rPr lang="en-US" sz="1400" dirty="0"/>
              <a:t> = 108 mL</a:t>
            </a:r>
            <a:endParaRPr lang="en-US" sz="1400" baseline="-25000" dirty="0"/>
          </a:p>
          <a:p>
            <a:pPr>
              <a:defRPr/>
            </a:pPr>
            <a:endParaRPr lang="en-US" sz="1400" baseline="-25000" dirty="0"/>
          </a:p>
          <a:p>
            <a:pPr>
              <a:defRPr/>
            </a:pPr>
            <a:r>
              <a:rPr lang="en-US" sz="1400" b="1" dirty="0">
                <a:latin typeface="Arial" charset="0"/>
                <a:cs typeface="Arial" charset="0"/>
              </a:rPr>
              <a:t>FIND</a:t>
            </a:r>
            <a:r>
              <a:rPr lang="en-US" sz="1400" b="1" dirty="0"/>
              <a:t>     </a:t>
            </a:r>
            <a:r>
              <a:rPr lang="en-US" sz="1400" i="1" dirty="0"/>
              <a:t>P</a:t>
            </a:r>
            <a:r>
              <a:rPr lang="en-US" sz="1400" baseline="-25000" dirty="0"/>
              <a:t>2</a:t>
            </a:r>
          </a:p>
          <a:p>
            <a:endParaRPr lang="en-US" sz="1400" dirty="0"/>
          </a:p>
          <a:p>
            <a:r>
              <a:rPr lang="en-US" sz="1400" b="1" dirty="0">
                <a:latin typeface="Arial" charset="0"/>
                <a:cs typeface="Arial" charset="0"/>
              </a:rPr>
              <a:t>STRATEGIZE</a:t>
            </a:r>
            <a:r>
              <a:rPr lang="en-US" sz="1400" b="1" dirty="0"/>
              <a:t>   </a:t>
            </a:r>
            <a:r>
              <a:rPr lang="en-US" sz="1400" dirty="0"/>
              <a:t>Draw a solution map beginning with the given quantities. The combined gas law shows the relationship necessary to get to the find quantity.</a:t>
            </a:r>
          </a:p>
          <a:p>
            <a:endParaRPr lang="en-US" sz="1400" dirty="0"/>
          </a:p>
          <a:p>
            <a:r>
              <a:rPr lang="en-US" sz="1400" b="1" dirty="0">
                <a:latin typeface="Arial" charset="0"/>
                <a:cs typeface="Arial" charset="0"/>
              </a:rPr>
              <a:t>SOLUTION MAP</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4747"/>
          <a:stretch/>
        </p:blipFill>
        <p:spPr>
          <a:xfrm>
            <a:off x="2827286" y="4439741"/>
            <a:ext cx="3311626" cy="1255004"/>
          </a:xfrm>
          <a:prstGeom prst="rect">
            <a:avLst/>
          </a:prstGeom>
        </p:spPr>
      </p:pic>
    </p:spTree>
    <p:extLst>
      <p:ext uri="{BB962C8B-B14F-4D97-AF65-F5344CB8AC3E}">
        <p14:creationId xmlns:p14="http://schemas.microsoft.com/office/powerpoint/2010/main" val="139359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08505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11.4  </a:t>
            </a:r>
            <a:r>
              <a:rPr lang="en-US" sz="2000" b="1" dirty="0">
                <a:latin typeface="Arial" charset="0"/>
                <a:ea typeface="ＭＳ Ｐゴシック" charset="0"/>
                <a:cs typeface="ＭＳ Ｐゴシック" charset="0"/>
              </a:rPr>
              <a:t>The Combined Gas Law</a:t>
            </a:r>
          </a:p>
        </p:txBody>
      </p:sp>
      <p:sp>
        <p:nvSpPr>
          <p:cNvPr id="2054" name="Line 7"/>
          <p:cNvSpPr>
            <a:spLocks noChangeShapeType="1"/>
          </p:cNvSpPr>
          <p:nvPr/>
        </p:nvSpPr>
        <p:spPr bwMode="auto">
          <a:xfrm>
            <a:off x="304800" y="285750"/>
            <a:ext cx="0" cy="56953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705733"/>
            <a:ext cx="8206539" cy="256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598113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9" name="Text Box 4"/>
          <p:cNvSpPr txBox="1">
            <a:spLocks noChangeArrowheads="1"/>
          </p:cNvSpPr>
          <p:nvPr/>
        </p:nvSpPr>
        <p:spPr bwMode="auto">
          <a:xfrm>
            <a:off x="304799" y="1100128"/>
            <a:ext cx="8526685" cy="240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RELATIONSHIPS USED</a:t>
            </a: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pPr>
              <a:spcBef>
                <a:spcPts val="1200"/>
              </a:spcBef>
            </a:pPr>
            <a:r>
              <a:rPr lang="en-US" sz="1400" b="1" dirty="0">
                <a:latin typeface="Arial" charset="0"/>
                <a:cs typeface="Arial" charset="0"/>
              </a:rPr>
              <a:t>SOLVE</a:t>
            </a:r>
            <a:r>
              <a:rPr lang="en-US" sz="1400" b="1" dirty="0"/>
              <a:t>   </a:t>
            </a:r>
            <a:r>
              <a:rPr lang="en-US" sz="1400" dirty="0" err="1"/>
              <a:t>Solve</a:t>
            </a:r>
            <a:r>
              <a:rPr lang="en-US" sz="1400" dirty="0"/>
              <a:t> the equation for the quantity you are trying to find (</a:t>
            </a:r>
            <a:r>
              <a:rPr lang="en-US" sz="1400" i="1" dirty="0"/>
              <a:t>P</a:t>
            </a:r>
            <a:r>
              <a:rPr lang="en-US" sz="1400" baseline="-25000" dirty="0"/>
              <a:t>2</a:t>
            </a:r>
            <a:r>
              <a:rPr lang="en-US" sz="1400" dirty="0"/>
              <a:t>).</a:t>
            </a:r>
          </a:p>
          <a:p>
            <a:endParaRPr lang="en-US" sz="1400" dirty="0"/>
          </a:p>
          <a:p>
            <a:r>
              <a:rPr lang="en-US" sz="1400" dirty="0"/>
              <a:t>Before you substitute in the numerical values, you must convert the temperatures to kelvins. Once you have converted the temperature to kelvins, substitute into the equation to find </a:t>
            </a:r>
            <a:r>
              <a:rPr lang="en-US" sz="1400" i="1" dirty="0"/>
              <a:t>P</a:t>
            </a:r>
            <a:r>
              <a:rPr lang="en-US" sz="1400" baseline="-25000" dirty="0"/>
              <a:t>2</a:t>
            </a:r>
            <a:r>
              <a:rPr lang="en-US" sz="1400" dirty="0"/>
              <a:t>.</a:t>
            </a:r>
          </a:p>
          <a:p>
            <a:endParaRPr lang="en-US" sz="1400" dirty="0"/>
          </a:p>
          <a:p>
            <a:r>
              <a:rPr lang="en-US" sz="1400" b="1" dirty="0">
                <a:latin typeface="Arial" charset="0"/>
                <a:cs typeface="Arial" charset="0"/>
              </a:rPr>
              <a:t>SOLUTION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682" y="1510463"/>
            <a:ext cx="4422368" cy="41148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569" y="3454485"/>
            <a:ext cx="3000951" cy="2460861"/>
          </a:xfrm>
          <a:prstGeom prst="rect">
            <a:avLst/>
          </a:prstGeom>
        </p:spPr>
      </p:pic>
    </p:spTree>
    <p:extLst>
      <p:ext uri="{BB962C8B-B14F-4D97-AF65-F5344CB8AC3E}">
        <p14:creationId xmlns:p14="http://schemas.microsoft.com/office/powerpoint/2010/main" val="317336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Avogadro’s Law: Volume and Moles </a:t>
            </a:r>
          </a:p>
        </p:txBody>
      </p:sp>
      <p:sp>
        <p:nvSpPr>
          <p:cNvPr id="4099" name="Content Placeholder 2"/>
          <p:cNvSpPr>
            <a:spLocks noGrp="1"/>
          </p:cNvSpPr>
          <p:nvPr>
            <p:ph sz="half" idx="1"/>
          </p:nvPr>
        </p:nvSpPr>
        <p:spPr>
          <a:xfrm>
            <a:off x="342897" y="965380"/>
            <a:ext cx="4229103" cy="4444294"/>
          </a:xfrm>
        </p:spPr>
        <p:txBody>
          <a:bodyPr/>
          <a:lstStyle/>
          <a:p>
            <a:pPr eaLnBrk="1" hangingPunct="1">
              <a:lnSpc>
                <a:spcPct val="90000"/>
              </a:lnSpc>
            </a:pPr>
            <a:r>
              <a:rPr lang="en-US" dirty="0"/>
              <a:t>What happens when the amount of gas changes?</a:t>
            </a:r>
          </a:p>
          <a:p>
            <a:pPr eaLnBrk="1" hangingPunct="1">
              <a:lnSpc>
                <a:spcPct val="90000"/>
              </a:lnSpc>
            </a:pPr>
            <a:r>
              <a:rPr lang="en-US" dirty="0"/>
              <a:t>Make several measurements of the volume of a gas sample (at constant temperature and pressure) while varying the number of moles in the sample.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224"/>
          <a:stretch/>
        </p:blipFill>
        <p:spPr>
          <a:xfrm>
            <a:off x="5033534" y="1323975"/>
            <a:ext cx="3589798" cy="3809807"/>
          </a:xfrm>
          <a:prstGeom prst="rect">
            <a:avLst/>
          </a:prstGeom>
        </p:spPr>
      </p:pic>
    </p:spTree>
    <p:extLst>
      <p:ext uri="{BB962C8B-B14F-4D97-AF65-F5344CB8AC3E}">
        <p14:creationId xmlns:p14="http://schemas.microsoft.com/office/powerpoint/2010/main" val="3617113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half" idx="1"/>
          </p:nvPr>
        </p:nvSpPr>
        <p:spPr>
          <a:xfrm>
            <a:off x="342898" y="952806"/>
            <a:ext cx="8465436" cy="4659737"/>
          </a:xfrm>
        </p:spPr>
        <p:txBody>
          <a:bodyPr/>
          <a:lstStyle/>
          <a:p>
            <a:pPr eaLnBrk="1" hangingPunct="1"/>
            <a:r>
              <a:rPr lang="en-US" dirty="0"/>
              <a:t>The volume of a gas sample increases linearly with the number of moles in the sample.</a:t>
            </a:r>
          </a:p>
          <a:p>
            <a:pPr eaLnBrk="1" hangingPunct="1"/>
            <a:r>
              <a:rPr lang="en-US" dirty="0"/>
              <a:t>This relationship was first stated formally by </a:t>
            </a:r>
            <a:r>
              <a:rPr lang="en-US" dirty="0" err="1"/>
              <a:t>Amadeo</a:t>
            </a:r>
            <a:r>
              <a:rPr lang="en-US" dirty="0"/>
              <a:t> Avogadro (1776–1856) and is called </a:t>
            </a:r>
            <a:r>
              <a:rPr lang="en-US" b="1" dirty="0"/>
              <a:t>Avogadro’s </a:t>
            </a:r>
            <a:r>
              <a:rPr lang="en-US" altLang="ja-JP" b="1" dirty="0"/>
              <a:t>law.</a:t>
            </a:r>
            <a:endParaRPr lang="en-US" altLang="ja-JP" dirty="0"/>
          </a:p>
          <a:p>
            <a:pPr eaLnBrk="1" hangingPunct="1"/>
            <a:r>
              <a:rPr lang="en-US" dirty="0"/>
              <a:t>Avogadro’s </a:t>
            </a:r>
            <a:r>
              <a:rPr lang="en-US" altLang="ja-JP" dirty="0"/>
              <a:t>law assumes constant temperature and pressure.</a:t>
            </a:r>
          </a:p>
          <a:p>
            <a:pPr eaLnBrk="1" hangingPunct="1"/>
            <a:r>
              <a:rPr lang="en-US" b="1" dirty="0"/>
              <a:t>Avogadro’s </a:t>
            </a:r>
            <a:r>
              <a:rPr lang="en-US" altLang="ja-JP" b="1" dirty="0"/>
              <a:t>law: </a:t>
            </a:r>
            <a:r>
              <a:rPr lang="en-US" altLang="ja-JP" dirty="0"/>
              <a:t>The volume of a gas and the amount of the gas in moles (</a:t>
            </a:r>
            <a:r>
              <a:rPr lang="en-US" altLang="ja-JP" i="1" dirty="0"/>
              <a:t>n</a:t>
            </a:r>
            <a:r>
              <a:rPr lang="en-US" altLang="ja-JP" dirty="0"/>
              <a:t>) are directly proportional.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900" y="5497172"/>
            <a:ext cx="1854200" cy="723900"/>
          </a:xfrm>
          <a:prstGeom prst="rect">
            <a:avLst/>
          </a:prstGeom>
        </p:spPr>
      </p:pic>
      <p:sp>
        <p:nvSpPr>
          <p:cNvPr id="4"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Avogadro’s Law: Volume and Moles </a:t>
            </a:r>
          </a:p>
        </p:txBody>
      </p:sp>
    </p:spTree>
    <p:extLst>
      <p:ext uri="{BB962C8B-B14F-4D97-AF65-F5344CB8AC3E}">
        <p14:creationId xmlns:p14="http://schemas.microsoft.com/office/powerpoint/2010/main" val="588784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Avogadro’s Law: Volume and Moles</a:t>
            </a:r>
          </a:p>
        </p:txBody>
      </p:sp>
      <p:sp>
        <p:nvSpPr>
          <p:cNvPr id="4099" name="Content Placeholder 2"/>
          <p:cNvSpPr>
            <a:spLocks noGrp="1"/>
          </p:cNvSpPr>
          <p:nvPr>
            <p:ph sz="half" idx="1"/>
          </p:nvPr>
        </p:nvSpPr>
        <p:spPr>
          <a:xfrm>
            <a:off x="342897" y="957604"/>
            <a:ext cx="3858713" cy="4918270"/>
          </a:xfrm>
        </p:spPr>
        <p:txBody>
          <a:bodyPr/>
          <a:lstStyle/>
          <a:p>
            <a:pPr eaLnBrk="1" hangingPunct="1"/>
            <a:r>
              <a:rPr lang="en-US" altLang="en-US" dirty="0"/>
              <a:t>Avogadro’s law: The volume of a gas and the amount of the gas in moles (</a:t>
            </a:r>
            <a:r>
              <a:rPr lang="en-US" altLang="en-US" i="1" dirty="0"/>
              <a:t>n</a:t>
            </a:r>
            <a:r>
              <a:rPr lang="en-US" altLang="en-US" dirty="0"/>
              <a:t>) are directly proportional. </a:t>
            </a:r>
            <a:endParaRPr lang="en-US" dirty="0"/>
          </a:p>
          <a:p>
            <a:pPr eaLnBrk="1" hangingPunct="1"/>
            <a:r>
              <a:rPr lang="en-US" dirty="0"/>
              <a:t>As you exhale into a balloon, you add gas molecules to the inside of the balloon, increasing its volume.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576"/>
          <a:stretch/>
        </p:blipFill>
        <p:spPr>
          <a:xfrm>
            <a:off x="4467828" y="1781175"/>
            <a:ext cx="4468522" cy="3785592"/>
          </a:xfrm>
          <a:prstGeom prst="rect">
            <a:avLst/>
          </a:prstGeom>
        </p:spPr>
      </p:pic>
    </p:spTree>
    <p:extLst>
      <p:ext uri="{BB962C8B-B14F-4D97-AF65-F5344CB8AC3E}">
        <p14:creationId xmlns:p14="http://schemas.microsoft.com/office/powerpoint/2010/main" val="3493415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310026"/>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11.5	  </a:t>
            </a:r>
            <a:r>
              <a:rPr lang="en-US" sz="2000" b="1" dirty="0">
                <a:latin typeface="Arial" charset="0"/>
                <a:ea typeface="ＭＳ Ｐゴシック" charset="0"/>
                <a:cs typeface="ＭＳ Ｐゴシック" charset="0"/>
              </a:rPr>
              <a:t>Avogadro’s Law</a:t>
            </a:r>
          </a:p>
        </p:txBody>
      </p:sp>
      <p:sp>
        <p:nvSpPr>
          <p:cNvPr id="2054" name="Line 7"/>
          <p:cNvSpPr>
            <a:spLocks noChangeShapeType="1"/>
          </p:cNvSpPr>
          <p:nvPr/>
        </p:nvSpPr>
        <p:spPr bwMode="auto">
          <a:xfrm>
            <a:off x="304800" y="285749"/>
            <a:ext cx="0" cy="569137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1" y="705733"/>
            <a:ext cx="8484484" cy="52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A 4.8-L sample of helium gas contains 0.22 </a:t>
            </a:r>
            <a:r>
              <a:rPr lang="en-US" sz="1400" dirty="0" err="1"/>
              <a:t>mol</a:t>
            </a:r>
            <a:r>
              <a:rPr lang="en-US" sz="1400" dirty="0"/>
              <a:t> of helium. How many additional moles of helium gas should you</a:t>
            </a:r>
          </a:p>
          <a:p>
            <a:pPr>
              <a:defRPr/>
            </a:pPr>
            <a:r>
              <a:rPr lang="en-US" sz="1400" dirty="0"/>
              <a:t>add to the sample to obtain a volume of 6.4 L? Assume constant temperature and pressure.</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597712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1" name="Text Box 4"/>
          <p:cNvSpPr txBox="1">
            <a:spLocks noChangeArrowheads="1"/>
          </p:cNvSpPr>
          <p:nvPr/>
        </p:nvSpPr>
        <p:spPr bwMode="auto">
          <a:xfrm>
            <a:off x="304799" y="1320042"/>
            <a:ext cx="8721969" cy="282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SORT</a:t>
            </a:r>
            <a:r>
              <a:rPr lang="en-US" sz="1400" b="1" dirty="0"/>
              <a:t>   </a:t>
            </a:r>
            <a:r>
              <a:rPr lang="en-US" sz="1400" dirty="0"/>
              <a:t>You are given an initial volume, an initial number of moles, and a final volume. You are (essentially) asked to find the final number of moles.</a:t>
            </a:r>
          </a:p>
          <a:p>
            <a:endParaRPr lang="en-US" sz="1400" dirty="0"/>
          </a:p>
          <a:p>
            <a:pPr>
              <a:defRPr/>
            </a:pPr>
            <a:r>
              <a:rPr lang="en-US" sz="1400" b="1" dirty="0">
                <a:latin typeface="Arial" charset="0"/>
                <a:cs typeface="Arial" charset="0"/>
              </a:rPr>
              <a:t>GIVEN     </a:t>
            </a:r>
            <a:r>
              <a:rPr lang="en-US" sz="1400" i="1" dirty="0"/>
              <a:t>V</a:t>
            </a:r>
            <a:r>
              <a:rPr lang="en-US" sz="1400" baseline="-25000" dirty="0"/>
              <a:t>1</a:t>
            </a:r>
            <a:r>
              <a:rPr lang="pt-BR" sz="1400" dirty="0"/>
              <a:t> = 4.8 L</a:t>
            </a:r>
          </a:p>
          <a:p>
            <a:pPr marL="803275">
              <a:tabLst>
                <a:tab pos="2292350" algn="l"/>
              </a:tabLst>
              <a:defRPr/>
            </a:pPr>
            <a:r>
              <a:rPr lang="en-US" sz="1400" i="1" dirty="0"/>
              <a:t>n</a:t>
            </a:r>
            <a:r>
              <a:rPr lang="en-US" sz="1400" baseline="-25000" dirty="0"/>
              <a:t>1</a:t>
            </a:r>
            <a:r>
              <a:rPr lang="pt-BR" sz="1400" dirty="0"/>
              <a:t> = 0.22 mol</a:t>
            </a:r>
          </a:p>
          <a:p>
            <a:pPr marL="803275">
              <a:tabLst>
                <a:tab pos="2292350" algn="l"/>
              </a:tabLst>
              <a:defRPr/>
            </a:pPr>
            <a:r>
              <a:rPr lang="en-US" sz="1400" i="1" dirty="0"/>
              <a:t>V</a:t>
            </a:r>
            <a:r>
              <a:rPr lang="en-US" sz="1400" baseline="-25000" dirty="0"/>
              <a:t>2</a:t>
            </a:r>
            <a:r>
              <a:rPr lang="pt-BR" sz="1400" dirty="0"/>
              <a:t> = 6.4 L</a:t>
            </a:r>
            <a:endParaRPr lang="en-US" sz="1400" baseline="-25000" dirty="0"/>
          </a:p>
          <a:p>
            <a:pPr>
              <a:defRPr/>
            </a:pPr>
            <a:endParaRPr lang="en-US" sz="1400" baseline="-25000" dirty="0"/>
          </a:p>
          <a:p>
            <a:pPr>
              <a:defRPr/>
            </a:pPr>
            <a:r>
              <a:rPr lang="en-US" sz="1400" b="1" dirty="0">
                <a:latin typeface="Arial" charset="0"/>
                <a:cs typeface="Arial" charset="0"/>
              </a:rPr>
              <a:t>FIND</a:t>
            </a:r>
            <a:r>
              <a:rPr lang="en-US" sz="1400" b="1" dirty="0"/>
              <a:t>     </a:t>
            </a:r>
            <a:r>
              <a:rPr lang="en-US" sz="1400" i="1" dirty="0"/>
              <a:t>n</a:t>
            </a:r>
            <a:r>
              <a:rPr lang="en-US" sz="1400" baseline="-25000" dirty="0"/>
              <a:t>2</a:t>
            </a:r>
          </a:p>
          <a:p>
            <a:endParaRPr lang="en-US" sz="1400" dirty="0"/>
          </a:p>
          <a:p>
            <a:r>
              <a:rPr lang="en-US" sz="1400" b="1" dirty="0">
                <a:latin typeface="Arial" charset="0"/>
                <a:cs typeface="Arial" charset="0"/>
              </a:rPr>
              <a:t>STRATEGIZE</a:t>
            </a:r>
            <a:r>
              <a:rPr lang="en-US" sz="1400" b="1" dirty="0"/>
              <a:t>   </a:t>
            </a:r>
            <a:r>
              <a:rPr lang="en-US" sz="1400" dirty="0"/>
              <a:t>Draw a solution map beginning with the given quantities. Avogadro’s law addresses the relationship necessary to determine the find quantity.</a:t>
            </a:r>
          </a:p>
          <a:p>
            <a:endParaRPr lang="en-US" sz="1400" dirty="0"/>
          </a:p>
          <a:p>
            <a:r>
              <a:rPr lang="en-US" sz="1400" b="1" dirty="0">
                <a:latin typeface="Arial" charset="0"/>
                <a:cs typeface="Arial" charset="0"/>
              </a:rPr>
              <a:t>SOLUTION MAP</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575"/>
          <a:stretch/>
        </p:blipFill>
        <p:spPr>
          <a:xfrm>
            <a:off x="2812648" y="4210777"/>
            <a:ext cx="3156030" cy="1384658"/>
          </a:xfrm>
          <a:prstGeom prst="rect">
            <a:avLst/>
          </a:prstGeom>
        </p:spPr>
      </p:pic>
    </p:spTree>
    <p:extLst>
      <p:ext uri="{BB962C8B-B14F-4D97-AF65-F5344CB8AC3E}">
        <p14:creationId xmlns:p14="http://schemas.microsoft.com/office/powerpoint/2010/main" val="406677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124826"/>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11.5	  </a:t>
            </a:r>
            <a:r>
              <a:rPr lang="en-US" sz="2000" b="1" dirty="0">
                <a:latin typeface="Arial" charset="0"/>
                <a:ea typeface="ＭＳ Ｐゴシック" charset="0"/>
                <a:cs typeface="ＭＳ Ｐゴシック" charset="0"/>
              </a:rPr>
              <a:t>Avogadro’s Law</a:t>
            </a:r>
          </a:p>
        </p:txBody>
      </p:sp>
      <p:sp>
        <p:nvSpPr>
          <p:cNvPr id="2054" name="Line 7"/>
          <p:cNvSpPr>
            <a:spLocks noChangeShapeType="1"/>
          </p:cNvSpPr>
          <p:nvPr/>
        </p:nvSpPr>
        <p:spPr bwMode="auto">
          <a:xfrm>
            <a:off x="304800" y="285749"/>
            <a:ext cx="0" cy="569137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1" y="705733"/>
            <a:ext cx="8484484" cy="26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597712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0" name="Text Box 4"/>
          <p:cNvSpPr txBox="1">
            <a:spLocks noChangeArrowheads="1"/>
          </p:cNvSpPr>
          <p:nvPr/>
        </p:nvSpPr>
        <p:spPr bwMode="auto">
          <a:xfrm>
            <a:off x="304799" y="1134853"/>
            <a:ext cx="8526685" cy="267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RELATIONSHIPS USED</a:t>
            </a:r>
          </a:p>
          <a:p>
            <a:pPr lvl="4"/>
            <a:endParaRPr lang="en-US" sz="1400" dirty="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r>
              <a:rPr lang="en-US" sz="1400" b="1" dirty="0">
                <a:latin typeface="Arial" charset="0"/>
                <a:cs typeface="Arial" charset="0"/>
              </a:rPr>
              <a:t>SOLVE</a:t>
            </a:r>
            <a:r>
              <a:rPr lang="en-US" sz="1400" b="1" dirty="0"/>
              <a:t>   </a:t>
            </a:r>
            <a:r>
              <a:rPr lang="en-US" sz="1400" dirty="0" err="1"/>
              <a:t>Solve</a:t>
            </a:r>
            <a:r>
              <a:rPr lang="en-US" sz="1400" dirty="0"/>
              <a:t> the equation for the quantity you are trying to find (</a:t>
            </a:r>
            <a:r>
              <a:rPr lang="en-US" sz="1400" i="1" dirty="0"/>
              <a:t>n</a:t>
            </a:r>
            <a:r>
              <a:rPr lang="en-US" sz="1400" baseline="-25000" dirty="0"/>
              <a:t>2</a:t>
            </a:r>
            <a:r>
              <a:rPr lang="en-US" sz="1400" dirty="0"/>
              <a:t>), and substitute the appropriate quantities to calculate </a:t>
            </a:r>
            <a:r>
              <a:rPr lang="en-US" sz="1400" i="1" dirty="0"/>
              <a:t>n</a:t>
            </a:r>
            <a:r>
              <a:rPr lang="en-US" sz="1400" baseline="-25000" dirty="0"/>
              <a:t>2</a:t>
            </a:r>
            <a:r>
              <a:rPr lang="en-US" sz="1400" dirty="0"/>
              <a:t>.</a:t>
            </a:r>
          </a:p>
          <a:p>
            <a:endParaRPr lang="en-US" sz="1400" dirty="0"/>
          </a:p>
          <a:p>
            <a:r>
              <a:rPr lang="en-US" sz="1400" dirty="0"/>
              <a:t>Since the balloon already contains 0.22 </a:t>
            </a:r>
            <a:r>
              <a:rPr lang="en-US" sz="1400" dirty="0" err="1"/>
              <a:t>mol</a:t>
            </a:r>
            <a:r>
              <a:rPr lang="en-US" sz="1400" dirty="0"/>
              <a:t>, subtract this quantity from the final number of moles to determine how much you must add.</a:t>
            </a:r>
          </a:p>
          <a:p>
            <a:endParaRPr lang="en-US" sz="1400" dirty="0"/>
          </a:p>
          <a:p>
            <a:r>
              <a:rPr lang="en-US" sz="1400" b="1" dirty="0">
                <a:latin typeface="Arial" charset="0"/>
                <a:cs typeface="Arial" charset="0"/>
              </a:rPr>
              <a:t>SOLUTION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50" y="1554620"/>
            <a:ext cx="4174190" cy="4114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396" y="3766209"/>
            <a:ext cx="3689487" cy="2092867"/>
          </a:xfrm>
          <a:prstGeom prst="rect">
            <a:avLst/>
          </a:prstGeom>
        </p:spPr>
      </p:pic>
    </p:spTree>
    <p:extLst>
      <p:ext uri="{BB962C8B-B14F-4D97-AF65-F5344CB8AC3E}">
        <p14:creationId xmlns:p14="http://schemas.microsoft.com/office/powerpoint/2010/main" val="154455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The Ideal Gas Law: Pressure, Volume, Temperature, and Moles </a:t>
            </a:r>
          </a:p>
        </p:txBody>
      </p:sp>
      <p:sp>
        <p:nvSpPr>
          <p:cNvPr id="4099" name="Content Placeholder 2"/>
          <p:cNvSpPr>
            <a:spLocks noGrp="1"/>
          </p:cNvSpPr>
          <p:nvPr>
            <p:ph sz="half" idx="1"/>
          </p:nvPr>
        </p:nvSpPr>
        <p:spPr>
          <a:xfrm>
            <a:off x="342897" y="1378267"/>
            <a:ext cx="8650632" cy="954107"/>
          </a:xfrm>
        </p:spPr>
        <p:txBody>
          <a:bodyPr/>
          <a:lstStyle/>
          <a:p>
            <a:pPr eaLnBrk="1" hangingPunct="1"/>
            <a:r>
              <a:rPr lang="en-US" dirty="0"/>
              <a:t>Boyle’s </a:t>
            </a:r>
            <a:r>
              <a:rPr lang="en-US" altLang="ja-JP" dirty="0"/>
              <a:t>law, Charles’s law, and Avogadro’s law can be combined into a single law.</a:t>
            </a:r>
            <a:endParaRPr lang="en-US" dirty="0"/>
          </a:p>
        </p:txBody>
      </p:sp>
      <p:sp>
        <p:nvSpPr>
          <p:cNvPr id="5" name="TextBox 6"/>
          <p:cNvSpPr txBox="1">
            <a:spLocks noChangeArrowheads="1"/>
          </p:cNvSpPr>
          <p:nvPr/>
        </p:nvSpPr>
        <p:spPr bwMode="auto">
          <a:xfrm>
            <a:off x="6656385" y="3481904"/>
            <a:ext cx="2181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1800" dirty="0">
                <a:latin typeface="+mn-lt"/>
              </a:rPr>
              <a:t>Factor in “</a:t>
            </a:r>
            <a:r>
              <a:rPr lang="en-US" altLang="ja-JP" sz="1800" i="1" dirty="0">
                <a:latin typeface="+mn-lt"/>
              </a:rPr>
              <a:t>R</a:t>
            </a:r>
            <a:r>
              <a:rPr lang="en-US" altLang="ja-JP" sz="1800" dirty="0">
                <a:latin typeface="+mn-lt"/>
              </a:rPr>
              <a:t>” a proportionality constant</a:t>
            </a:r>
            <a:endParaRPr lang="en-US" sz="18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10" y="3413028"/>
            <a:ext cx="3580472" cy="186773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8666" y="4130419"/>
            <a:ext cx="1213658" cy="73152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1457" y="4496179"/>
            <a:ext cx="1414442" cy="703270"/>
          </a:xfrm>
          <a:prstGeom prst="rect">
            <a:avLst/>
          </a:prstGeom>
        </p:spPr>
      </p:pic>
    </p:spTree>
    <p:extLst>
      <p:ext uri="{BB962C8B-B14F-4D97-AF65-F5344CB8AC3E}">
        <p14:creationId xmlns:p14="http://schemas.microsoft.com/office/powerpoint/2010/main" val="25126375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The Ideal Gas Law: Pressure, Volume, Temperature, and Moles</a:t>
            </a:r>
          </a:p>
        </p:txBody>
      </p:sp>
      <p:sp>
        <p:nvSpPr>
          <p:cNvPr id="7" name="Content Placeholder 2"/>
          <p:cNvSpPr>
            <a:spLocks noGrp="1"/>
          </p:cNvSpPr>
          <p:nvPr>
            <p:ph idx="1"/>
          </p:nvPr>
        </p:nvSpPr>
        <p:spPr>
          <a:xfrm>
            <a:off x="353025" y="1323975"/>
            <a:ext cx="8229600" cy="4525963"/>
          </a:xfrm>
        </p:spPr>
        <p:txBody>
          <a:bodyPr/>
          <a:lstStyle/>
          <a:p>
            <a:pPr eaLnBrk="1" hangingPunct="1"/>
            <a:r>
              <a:rPr lang="en-US" sz="2400" b="1" dirty="0"/>
              <a:t>The ideal gas law: </a:t>
            </a:r>
            <a:r>
              <a:rPr lang="en-US" sz="2400" b="1" i="1" dirty="0"/>
              <a:t>PV = </a:t>
            </a:r>
            <a:r>
              <a:rPr lang="en-US" sz="2400" b="1" i="1" dirty="0" err="1"/>
              <a:t>nRT</a:t>
            </a:r>
            <a:endParaRPr lang="en-US" sz="2400" b="1" i="1" dirty="0"/>
          </a:p>
          <a:p>
            <a:pPr eaLnBrk="1" hangingPunct="1"/>
            <a:r>
              <a:rPr lang="en-US" sz="2400" dirty="0"/>
              <a:t>The value of </a:t>
            </a:r>
            <a:r>
              <a:rPr lang="en-US" sz="2400" i="1" dirty="0"/>
              <a:t>R</a:t>
            </a:r>
            <a:r>
              <a:rPr lang="en-US" sz="2400" dirty="0"/>
              <a:t>, the ideal gas constant, is</a:t>
            </a:r>
          </a:p>
          <a:p>
            <a:endParaRPr lang="en-US" sz="2400" b="1" dirty="0">
              <a:solidFill>
                <a:srgbClr val="F79646"/>
              </a:solidFill>
            </a:endParaRPr>
          </a:p>
          <a:p>
            <a:pPr eaLnBrk="1" hangingPunct="1">
              <a:buFont typeface="Arial" charset="0"/>
              <a:buNone/>
            </a:pPr>
            <a:endParaRPr lang="en-US" sz="2400" b="1" i="1" dirty="0"/>
          </a:p>
          <a:p>
            <a:pPr eaLnBrk="1" hangingPunct="1">
              <a:buFont typeface="Arial" charset="0"/>
              <a:buNone/>
            </a:pPr>
            <a:endParaRPr lang="en-US" sz="2400" b="1" i="1" dirty="0"/>
          </a:p>
          <a:p>
            <a:pPr eaLnBrk="1" hangingPunct="1"/>
            <a:r>
              <a:rPr lang="en-US" sz="2400" dirty="0"/>
              <a:t>Each of the quantities in the ideal gas law </a:t>
            </a:r>
            <a:r>
              <a:rPr lang="en-US" sz="2400" i="1" dirty="0"/>
              <a:t>must be expressed</a:t>
            </a:r>
            <a:r>
              <a:rPr lang="en-US" sz="2400" dirty="0"/>
              <a:t> in the units within </a:t>
            </a:r>
            <a:r>
              <a:rPr lang="en-US" sz="2400" i="1" dirty="0"/>
              <a:t>R</a:t>
            </a:r>
            <a:r>
              <a:rPr lang="en-US" sz="2400" dirty="0"/>
              <a:t>.</a:t>
            </a:r>
          </a:p>
          <a:p>
            <a:pPr eaLnBrk="1" hangingPunct="1">
              <a:buFont typeface="Arial" charset="0"/>
              <a:buNone/>
            </a:pPr>
            <a:r>
              <a:rPr lang="en-US" sz="2400" dirty="0"/>
              <a:t>•	Pressure </a:t>
            </a:r>
            <a:r>
              <a:rPr lang="en-US" sz="2400" b="1" dirty="0"/>
              <a:t>(</a:t>
            </a:r>
            <a:r>
              <a:rPr lang="en-US" sz="2400" b="1" i="1" dirty="0"/>
              <a:t>P</a:t>
            </a:r>
            <a:r>
              <a:rPr lang="en-US" sz="2400" b="1" dirty="0"/>
              <a:t>)</a:t>
            </a:r>
            <a:r>
              <a:rPr lang="en-US" sz="2400" dirty="0"/>
              <a:t> must be expressed in atmospheres.</a:t>
            </a:r>
            <a:endParaRPr lang="en-US" sz="2400" b="1" dirty="0"/>
          </a:p>
          <a:p>
            <a:pPr eaLnBrk="1" hangingPunct="1">
              <a:buFont typeface="Arial" charset="0"/>
              <a:buNone/>
            </a:pPr>
            <a:r>
              <a:rPr lang="en-US" sz="2400" dirty="0"/>
              <a:t>•	Volume </a:t>
            </a:r>
            <a:r>
              <a:rPr lang="en-US" sz="2400" b="1" dirty="0"/>
              <a:t>(</a:t>
            </a:r>
            <a:r>
              <a:rPr lang="en-US" sz="2400" b="1" i="1" dirty="0"/>
              <a:t>V</a:t>
            </a:r>
            <a:r>
              <a:rPr lang="en-US" sz="2400" b="1" dirty="0"/>
              <a:t>)</a:t>
            </a:r>
            <a:r>
              <a:rPr lang="en-US" sz="2400" dirty="0"/>
              <a:t> must be expressed in liters.</a:t>
            </a:r>
            <a:endParaRPr lang="en-US" sz="2400" b="1" dirty="0"/>
          </a:p>
          <a:p>
            <a:pPr eaLnBrk="1" hangingPunct="1">
              <a:buFont typeface="Arial" charset="0"/>
              <a:buNone/>
            </a:pPr>
            <a:r>
              <a:rPr lang="en-US" sz="2400" dirty="0"/>
              <a:t>•	Amount of gas </a:t>
            </a:r>
            <a:r>
              <a:rPr lang="en-US" sz="2400" b="1" dirty="0"/>
              <a:t>(</a:t>
            </a:r>
            <a:r>
              <a:rPr lang="en-US" sz="2400" b="1" i="1" dirty="0"/>
              <a:t>n</a:t>
            </a:r>
            <a:r>
              <a:rPr lang="en-US" sz="2400" b="1" dirty="0"/>
              <a:t>)</a:t>
            </a:r>
            <a:r>
              <a:rPr lang="en-US" sz="2400" dirty="0"/>
              <a:t> must be expressed in moles.</a:t>
            </a:r>
            <a:endParaRPr lang="en-US" sz="2400" b="1" dirty="0"/>
          </a:p>
          <a:p>
            <a:pPr eaLnBrk="1" hangingPunct="1">
              <a:buFont typeface="Arial" charset="0"/>
              <a:buNone/>
            </a:pPr>
            <a:r>
              <a:rPr lang="en-US" sz="2400" dirty="0"/>
              <a:t>•	Temperature </a:t>
            </a:r>
            <a:r>
              <a:rPr lang="en-US" sz="2400" b="1" dirty="0"/>
              <a:t>(</a:t>
            </a:r>
            <a:r>
              <a:rPr lang="en-US" sz="2400" b="1" i="1" dirty="0"/>
              <a:t>T</a:t>
            </a:r>
            <a:r>
              <a:rPr lang="en-US" sz="2400" b="1" dirty="0"/>
              <a:t>)</a:t>
            </a:r>
            <a:r>
              <a:rPr lang="en-US" sz="2400" dirty="0"/>
              <a:t> must be expressed in kelvins.</a:t>
            </a:r>
            <a:endParaRPr lang="en-US" sz="2400"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6278" y="2369435"/>
            <a:ext cx="3238500" cy="976690"/>
          </a:xfrm>
          <a:prstGeom prst="rect">
            <a:avLst/>
          </a:prstGeom>
        </p:spPr>
      </p:pic>
    </p:spTree>
    <p:extLst>
      <p:ext uri="{BB962C8B-B14F-4D97-AF65-F5344CB8AC3E}">
        <p14:creationId xmlns:p14="http://schemas.microsoft.com/office/powerpoint/2010/main" val="2258990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153"/>
          <a:stretch/>
        </p:blipFill>
        <p:spPr>
          <a:xfrm>
            <a:off x="304800" y="1883664"/>
            <a:ext cx="8534400" cy="2931404"/>
          </a:xfrm>
          <a:prstGeom prst="rect">
            <a:avLst/>
          </a:prstGeom>
        </p:spPr>
      </p:pic>
    </p:spTree>
    <p:extLst>
      <p:ext uri="{BB962C8B-B14F-4D97-AF65-F5344CB8AC3E}">
        <p14:creationId xmlns:p14="http://schemas.microsoft.com/office/powerpoint/2010/main" val="354677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Extra-Long Straws</a:t>
            </a:r>
          </a:p>
        </p:txBody>
      </p:sp>
      <p:sp>
        <p:nvSpPr>
          <p:cNvPr id="4099" name="Content Placeholder 2"/>
          <p:cNvSpPr>
            <a:spLocks noGrp="1"/>
          </p:cNvSpPr>
          <p:nvPr>
            <p:ph sz="half" idx="1"/>
          </p:nvPr>
        </p:nvSpPr>
        <p:spPr>
          <a:xfrm>
            <a:off x="342899" y="957362"/>
            <a:ext cx="4541921" cy="3859518"/>
          </a:xfrm>
        </p:spPr>
        <p:txBody>
          <a:bodyPr/>
          <a:lstStyle/>
          <a:p>
            <a:pPr eaLnBrk="1" hangingPunct="1"/>
            <a:r>
              <a:rPr lang="en-US" sz="2400" dirty="0"/>
              <a:t>Even if you formed a perfect vacuum with a pump, atmospheric pressure could only push orange soda to a total height of about 10 m.</a:t>
            </a:r>
          </a:p>
          <a:p>
            <a:pPr eaLnBrk="1" hangingPunct="1"/>
            <a:r>
              <a:rPr lang="en-US" sz="2400" dirty="0"/>
              <a:t>A column of water (or soda) 10.3 m high exerts the same pressure (14.7 </a:t>
            </a:r>
            <a:r>
              <a:rPr lang="en-US" sz="2400" dirty="0" err="1"/>
              <a:t>lb</a:t>
            </a:r>
            <a:r>
              <a:rPr lang="en-US" sz="2400" dirty="0"/>
              <a:t>/in.</a:t>
            </a:r>
            <a:r>
              <a:rPr lang="en-US" sz="2400" baseline="30000" dirty="0"/>
              <a:t>2</a:t>
            </a:r>
            <a:r>
              <a:rPr lang="en-US" sz="2400" dirty="0"/>
              <a:t>)  as the gas molecules in our atmosphere.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400"/>
          <a:stretch/>
        </p:blipFill>
        <p:spPr>
          <a:xfrm>
            <a:off x="5023413" y="600148"/>
            <a:ext cx="3835695" cy="5743094"/>
          </a:xfrm>
          <a:prstGeom prst="rect">
            <a:avLst/>
          </a:prstGeom>
        </p:spPr>
      </p:pic>
    </p:spTree>
    <p:extLst>
      <p:ext uri="{BB962C8B-B14F-4D97-AF65-F5344CB8AC3E}">
        <p14:creationId xmlns:p14="http://schemas.microsoft.com/office/powerpoint/2010/main" val="38447233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101676"/>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11.6	  </a:t>
            </a:r>
            <a:r>
              <a:rPr lang="en-US" sz="2000" b="1" dirty="0">
                <a:latin typeface="Arial" charset="0"/>
                <a:ea typeface="ＭＳ Ｐゴシック" charset="0"/>
                <a:cs typeface="ＭＳ Ｐゴシック" charset="0"/>
              </a:rPr>
              <a:t>The Ideal Gas Law</a:t>
            </a:r>
          </a:p>
        </p:txBody>
      </p:sp>
      <p:sp>
        <p:nvSpPr>
          <p:cNvPr id="2054" name="Line 7"/>
          <p:cNvSpPr>
            <a:spLocks noChangeShapeType="1"/>
          </p:cNvSpPr>
          <p:nvPr/>
        </p:nvSpPr>
        <p:spPr bwMode="auto">
          <a:xfrm>
            <a:off x="304800" y="285749"/>
            <a:ext cx="0" cy="569137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1" y="705733"/>
            <a:ext cx="8484484" cy="26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Calculate the volume occupied by 0.845 </a:t>
            </a:r>
            <a:r>
              <a:rPr lang="en-US" sz="1400" dirty="0" err="1"/>
              <a:t>mol</a:t>
            </a:r>
            <a:r>
              <a:rPr lang="en-US" sz="1400" dirty="0"/>
              <a:t> of nitrogen gas at a pressure of 1.37 </a:t>
            </a:r>
            <a:r>
              <a:rPr lang="en-US" sz="1400" dirty="0" err="1"/>
              <a:t>atm</a:t>
            </a:r>
            <a:r>
              <a:rPr lang="en-US" sz="1400" dirty="0"/>
              <a:t> and a temperature of 315 K.</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597712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1" name="Text Box 4"/>
          <p:cNvSpPr txBox="1">
            <a:spLocks noChangeArrowheads="1"/>
          </p:cNvSpPr>
          <p:nvPr/>
        </p:nvSpPr>
        <p:spPr bwMode="auto">
          <a:xfrm>
            <a:off x="304799" y="1111692"/>
            <a:ext cx="8721969" cy="476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SORT</a:t>
            </a:r>
            <a:r>
              <a:rPr lang="en-US" sz="1400" b="1" dirty="0"/>
              <a:t>   </a:t>
            </a:r>
            <a:r>
              <a:rPr lang="en-US" sz="1400" dirty="0"/>
              <a:t>You are given the number of moles, the pressure, and the temperature of a gas sample. You are asked to find the volume.</a:t>
            </a:r>
          </a:p>
          <a:p>
            <a:endParaRPr lang="en-US" sz="1400" dirty="0"/>
          </a:p>
          <a:p>
            <a:pPr>
              <a:defRPr/>
            </a:pPr>
            <a:r>
              <a:rPr lang="en-US" sz="1400" b="1" dirty="0">
                <a:latin typeface="Arial" charset="0"/>
                <a:cs typeface="Arial" charset="0"/>
              </a:rPr>
              <a:t>GIVEN     </a:t>
            </a:r>
            <a:r>
              <a:rPr lang="pt-BR" sz="1400" i="1" dirty="0"/>
              <a:t>n</a:t>
            </a:r>
            <a:r>
              <a:rPr lang="pt-BR" sz="1400" dirty="0"/>
              <a:t> = 0.845 mol</a:t>
            </a:r>
          </a:p>
          <a:p>
            <a:pPr marL="803275">
              <a:tabLst>
                <a:tab pos="2292350" algn="l"/>
              </a:tabLst>
              <a:defRPr/>
            </a:pPr>
            <a:r>
              <a:rPr lang="pt-BR" sz="1400" i="1" dirty="0"/>
              <a:t>P </a:t>
            </a:r>
            <a:r>
              <a:rPr lang="pt-BR" sz="1400" dirty="0"/>
              <a:t>= 1.37 atm</a:t>
            </a:r>
          </a:p>
          <a:p>
            <a:pPr marL="803275">
              <a:tabLst>
                <a:tab pos="2292350" algn="l"/>
              </a:tabLst>
              <a:defRPr/>
            </a:pPr>
            <a:r>
              <a:rPr lang="pt-BR" sz="1400" i="1" dirty="0"/>
              <a:t>T</a:t>
            </a:r>
            <a:r>
              <a:rPr lang="pt-BR" sz="1400" dirty="0"/>
              <a:t> = 315 K</a:t>
            </a:r>
            <a:endParaRPr lang="en-US" sz="1400" baseline="-25000" dirty="0"/>
          </a:p>
          <a:p>
            <a:pPr>
              <a:defRPr/>
            </a:pPr>
            <a:endParaRPr lang="en-US" sz="1400" baseline="-25000" dirty="0"/>
          </a:p>
          <a:p>
            <a:pPr>
              <a:defRPr/>
            </a:pPr>
            <a:r>
              <a:rPr lang="en-US" sz="1400" b="1" dirty="0">
                <a:latin typeface="Arial" charset="0"/>
                <a:cs typeface="Arial" charset="0"/>
              </a:rPr>
              <a:t>FIND</a:t>
            </a:r>
            <a:r>
              <a:rPr lang="en-US" sz="1400" b="1" dirty="0"/>
              <a:t>     </a:t>
            </a:r>
            <a:r>
              <a:rPr lang="en-US" sz="1400" i="1" dirty="0"/>
              <a:t>V</a:t>
            </a:r>
            <a:endParaRPr lang="en-US" sz="1400" baseline="-25000" dirty="0"/>
          </a:p>
          <a:p>
            <a:endParaRPr lang="en-US" sz="1400" dirty="0"/>
          </a:p>
          <a:p>
            <a:r>
              <a:rPr lang="en-US" sz="1400" b="1" dirty="0">
                <a:latin typeface="Arial" charset="0"/>
                <a:cs typeface="Arial" charset="0"/>
              </a:rPr>
              <a:t>STRATEGIZE</a:t>
            </a:r>
            <a:r>
              <a:rPr lang="en-US" sz="1400" b="1" dirty="0"/>
              <a:t>   </a:t>
            </a:r>
            <a:r>
              <a:rPr lang="en-US" sz="1400" dirty="0"/>
              <a:t>Draw a solution map beginning with the given quantities. The ideal gas law shows the relationship necessary to determine the find quantity.</a:t>
            </a:r>
          </a:p>
          <a:p>
            <a:endParaRPr lang="en-US" sz="1400" dirty="0"/>
          </a:p>
          <a:p>
            <a:r>
              <a:rPr lang="en-US" sz="1400" b="1" dirty="0">
                <a:latin typeface="Arial" charset="0"/>
                <a:cs typeface="Arial" charset="0"/>
              </a:rPr>
              <a:t>SOLUTION MAP</a:t>
            </a: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r>
              <a:rPr lang="en-US" sz="1400" b="1" dirty="0">
                <a:latin typeface="Arial" charset="0"/>
                <a:cs typeface="Arial" charset="0"/>
              </a:rPr>
              <a:t>RELATIONSHIPS USED</a:t>
            </a:r>
          </a:p>
          <a:p>
            <a:pPr marL="228600" lvl="4"/>
            <a:r>
              <a:rPr lang="en-US" sz="1400" i="1" dirty="0">
                <a:cs typeface="Arial" charset="0"/>
              </a:rPr>
              <a:t>PV</a:t>
            </a:r>
            <a:r>
              <a:rPr lang="en-US" sz="1400" dirty="0">
                <a:cs typeface="Arial" charset="0"/>
              </a:rPr>
              <a:t> = </a:t>
            </a:r>
            <a:r>
              <a:rPr lang="en-US" sz="1400" i="1" dirty="0" err="1">
                <a:cs typeface="Arial" charset="0"/>
              </a:rPr>
              <a:t>nRT</a:t>
            </a:r>
            <a:r>
              <a:rPr lang="en-US" sz="1400" dirty="0">
                <a:cs typeface="Arial" charset="0"/>
              </a:rPr>
              <a:t> (ideal gas law, presented in this section)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308"/>
          <a:stretch/>
        </p:blipFill>
        <p:spPr>
          <a:xfrm>
            <a:off x="2951382" y="3932977"/>
            <a:ext cx="3063433" cy="1062950"/>
          </a:xfrm>
          <a:prstGeom prst="rect">
            <a:avLst/>
          </a:prstGeom>
        </p:spPr>
      </p:pic>
    </p:spTree>
    <p:extLst>
      <p:ext uri="{BB962C8B-B14F-4D97-AF65-F5344CB8AC3E}">
        <p14:creationId xmlns:p14="http://schemas.microsoft.com/office/powerpoint/2010/main" val="336839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18" end="1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101676"/>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11.6	  </a:t>
            </a:r>
            <a:r>
              <a:rPr lang="en-US" sz="2000" b="1" dirty="0">
                <a:latin typeface="Arial" charset="0"/>
                <a:ea typeface="ＭＳ Ｐゴシック" charset="0"/>
                <a:cs typeface="ＭＳ Ｐゴシック" charset="0"/>
              </a:rPr>
              <a:t>The Ideal Gas Law</a:t>
            </a:r>
          </a:p>
        </p:txBody>
      </p:sp>
      <p:sp>
        <p:nvSpPr>
          <p:cNvPr id="2054" name="Line 7"/>
          <p:cNvSpPr>
            <a:spLocks noChangeShapeType="1"/>
          </p:cNvSpPr>
          <p:nvPr/>
        </p:nvSpPr>
        <p:spPr bwMode="auto">
          <a:xfrm>
            <a:off x="304800" y="285750"/>
            <a:ext cx="0" cy="515894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1" y="705733"/>
            <a:ext cx="8484484" cy="26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544469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0" name="Text Box 4"/>
          <p:cNvSpPr txBox="1">
            <a:spLocks noChangeArrowheads="1"/>
          </p:cNvSpPr>
          <p:nvPr/>
        </p:nvSpPr>
        <p:spPr bwMode="auto">
          <a:xfrm>
            <a:off x="304799" y="1111703"/>
            <a:ext cx="8526685" cy="4185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SOLVE</a:t>
            </a:r>
            <a:r>
              <a:rPr lang="en-US" sz="1400" b="1" dirty="0"/>
              <a:t>   </a:t>
            </a:r>
            <a:r>
              <a:rPr lang="en-US" sz="1400" dirty="0" err="1"/>
              <a:t>Solve</a:t>
            </a:r>
            <a:r>
              <a:rPr lang="en-US" sz="1400" dirty="0"/>
              <a:t> the equation for the quantity you are trying to find (</a:t>
            </a:r>
            <a:r>
              <a:rPr lang="en-US" sz="1400" i="1" dirty="0"/>
              <a:t>V</a:t>
            </a:r>
            <a:r>
              <a:rPr lang="en-US" sz="1400" dirty="0"/>
              <a:t>) and substitute the appropriate quantities to calculate </a:t>
            </a:r>
            <a:r>
              <a:rPr lang="en-US" sz="1400" i="1" dirty="0"/>
              <a:t>V</a:t>
            </a:r>
            <a:r>
              <a:rPr lang="en-US" sz="1400" dirty="0"/>
              <a:t>.</a:t>
            </a:r>
          </a:p>
          <a:p>
            <a:endParaRPr lang="en-US" sz="1400" dirty="0"/>
          </a:p>
          <a:p>
            <a:r>
              <a:rPr lang="en-US" sz="1400" b="1" dirty="0">
                <a:latin typeface="Arial" charset="0"/>
                <a:cs typeface="Arial" charset="0"/>
              </a:rPr>
              <a:t>SOLUTION</a:t>
            </a: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r>
              <a:rPr lang="en-US" sz="1400" b="1" dirty="0">
                <a:latin typeface="Arial" charset="0"/>
                <a:cs typeface="Arial" charset="0"/>
              </a:rPr>
              <a:t>CHECK</a:t>
            </a:r>
            <a:r>
              <a:rPr lang="en-US" sz="1400" dirty="0"/>
              <a:t> </a:t>
            </a:r>
            <a:r>
              <a:rPr lang="en-US" sz="1400" dirty="0" err="1"/>
              <a:t>Check</a:t>
            </a:r>
            <a:r>
              <a:rPr lang="en-US" sz="1400" dirty="0"/>
              <a:t> your answer. Are the units correct? Does the answer make physical sense?</a:t>
            </a:r>
          </a:p>
          <a:p>
            <a:endParaRPr lang="en-US" sz="1400" dirty="0"/>
          </a:p>
          <a:p>
            <a:r>
              <a:rPr lang="en-US" sz="1400" dirty="0"/>
              <a:t>The answer has the correct units for volume, liters. The </a:t>
            </a:r>
            <a:r>
              <a:rPr lang="en-US" sz="1400" i="1" dirty="0"/>
              <a:t>value</a:t>
            </a:r>
            <a:r>
              <a:rPr lang="en-US" sz="1400" dirty="0"/>
              <a:t> of the answer is a bit more difficult to judge. However, at standard temperature and pressure (</a:t>
            </a:r>
            <a:r>
              <a:rPr lang="en-US" sz="1400" i="1" dirty="0"/>
              <a:t>T</a:t>
            </a:r>
            <a:r>
              <a:rPr lang="en-US" sz="1400" dirty="0"/>
              <a:t> = 0 </a:t>
            </a:r>
            <a:r>
              <a:rPr lang="en-US" sz="1400" dirty="0">
                <a:latin typeface="Arial"/>
                <a:ea typeface="Calibri"/>
              </a:rPr>
              <a:t>°</a:t>
            </a:r>
            <a:r>
              <a:rPr lang="en-US" sz="1400" dirty="0"/>
              <a:t>C or 273.15 K and </a:t>
            </a:r>
            <a:r>
              <a:rPr lang="en-US" sz="1400" i="1" dirty="0"/>
              <a:t>P</a:t>
            </a:r>
            <a:r>
              <a:rPr lang="en-US" sz="1400" dirty="0"/>
              <a:t> = 1 </a:t>
            </a:r>
            <a:r>
              <a:rPr lang="en-US" sz="1400" dirty="0" err="1"/>
              <a:t>atm</a:t>
            </a:r>
            <a:r>
              <a:rPr lang="en-US" sz="1400" dirty="0"/>
              <a:t>), 1 </a:t>
            </a:r>
            <a:r>
              <a:rPr lang="en-US" sz="1400" dirty="0" err="1"/>
              <a:t>mol</a:t>
            </a:r>
            <a:r>
              <a:rPr lang="en-US" sz="1400" dirty="0"/>
              <a:t> gas occupies 22.4 L (see </a:t>
            </a:r>
            <a:br>
              <a:rPr lang="en-US" sz="1400" dirty="0"/>
            </a:br>
            <a:r>
              <a:rPr lang="en-US" sz="1400" dirty="0"/>
              <a:t>Section 11.10). Therefore, an answer of 16.0 L seems reasonable for the volume of 0.85 </a:t>
            </a:r>
            <a:r>
              <a:rPr lang="en-US" sz="1400" dirty="0" err="1"/>
              <a:t>mol</a:t>
            </a:r>
            <a:r>
              <a:rPr lang="en-US" sz="1400" dirty="0"/>
              <a:t> of gas under conditions that are not too far from standard temperature and pressure.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453" y="2065810"/>
            <a:ext cx="4236334" cy="1450316"/>
          </a:xfrm>
          <a:prstGeom prst="rect">
            <a:avLst/>
          </a:prstGeom>
        </p:spPr>
      </p:pic>
    </p:spTree>
    <p:extLst>
      <p:ext uri="{BB962C8B-B14F-4D97-AF65-F5344CB8AC3E}">
        <p14:creationId xmlns:p14="http://schemas.microsoft.com/office/powerpoint/2010/main" val="170338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8773610" cy="52322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sz="2800" dirty="0">
                <a:solidFill>
                  <a:srgbClr val="ED6B06"/>
                </a:solidFill>
              </a:rPr>
              <a:t>Molar Mass of a Gas from the Ideal Gas Law</a:t>
            </a:r>
          </a:p>
        </p:txBody>
      </p:sp>
      <p:sp>
        <p:nvSpPr>
          <p:cNvPr id="9" name="Content Placeholder 2"/>
          <p:cNvSpPr>
            <a:spLocks noGrp="1"/>
          </p:cNvSpPr>
          <p:nvPr>
            <p:ph sz="half" idx="1"/>
          </p:nvPr>
        </p:nvSpPr>
        <p:spPr>
          <a:xfrm>
            <a:off x="457200" y="2408916"/>
            <a:ext cx="2946400" cy="4191917"/>
          </a:xfrm>
        </p:spPr>
        <p:txBody>
          <a:bodyPr/>
          <a:lstStyle/>
          <a:p>
            <a:pPr eaLnBrk="1" hangingPunct="1">
              <a:spcBef>
                <a:spcPts val="0"/>
              </a:spcBef>
              <a:buFont typeface="Arial" charset="0"/>
              <a:buNone/>
            </a:pPr>
            <a:r>
              <a:rPr lang="en-US" sz="2400" b="1" dirty="0"/>
              <a:t>GIVEN:</a:t>
            </a:r>
          </a:p>
          <a:p>
            <a:pPr eaLnBrk="1" hangingPunct="1">
              <a:spcBef>
                <a:spcPts val="0"/>
              </a:spcBef>
              <a:buFont typeface="Arial" charset="0"/>
              <a:buNone/>
            </a:pPr>
            <a:r>
              <a:rPr lang="en-US" sz="2400" i="1" dirty="0"/>
              <a:t>m</a:t>
            </a:r>
            <a:r>
              <a:rPr lang="en-US" sz="2400" dirty="0"/>
              <a:t> = 0.136 g</a:t>
            </a:r>
          </a:p>
          <a:p>
            <a:pPr eaLnBrk="1" hangingPunct="1">
              <a:spcBef>
                <a:spcPts val="0"/>
              </a:spcBef>
              <a:buFont typeface="Arial" charset="0"/>
              <a:buNone/>
            </a:pPr>
            <a:r>
              <a:rPr lang="en-US" sz="2400" i="1" dirty="0"/>
              <a:t>V</a:t>
            </a:r>
            <a:r>
              <a:rPr lang="en-US" sz="2400" dirty="0"/>
              <a:t> = 0.112 L</a:t>
            </a:r>
          </a:p>
          <a:p>
            <a:pPr eaLnBrk="1" hangingPunct="1">
              <a:spcBef>
                <a:spcPts val="0"/>
              </a:spcBef>
              <a:buFont typeface="Arial" charset="0"/>
              <a:buNone/>
            </a:pPr>
            <a:r>
              <a:rPr lang="en-US" sz="2400" i="1" dirty="0"/>
              <a:t>T</a:t>
            </a:r>
            <a:r>
              <a:rPr lang="en-US" sz="2400" dirty="0"/>
              <a:t> = 298 K</a:t>
            </a:r>
          </a:p>
          <a:p>
            <a:pPr eaLnBrk="1" hangingPunct="1">
              <a:spcBef>
                <a:spcPts val="0"/>
              </a:spcBef>
              <a:buFont typeface="Arial" charset="0"/>
              <a:buNone/>
            </a:pPr>
            <a:r>
              <a:rPr lang="en-US" sz="2400" i="1" dirty="0"/>
              <a:t>P</a:t>
            </a:r>
            <a:r>
              <a:rPr lang="en-US" sz="2400" dirty="0"/>
              <a:t> = 1.06 </a:t>
            </a:r>
            <a:r>
              <a:rPr lang="en-US" sz="2400" dirty="0" err="1"/>
              <a:t>atm</a:t>
            </a:r>
            <a:endParaRPr lang="en-US" sz="2400" dirty="0"/>
          </a:p>
          <a:p>
            <a:pPr eaLnBrk="1" hangingPunct="1">
              <a:spcBef>
                <a:spcPts val="0"/>
              </a:spcBef>
              <a:buFont typeface="Arial" charset="0"/>
              <a:buNone/>
            </a:pPr>
            <a:endParaRPr lang="en-US" sz="2400" b="1" dirty="0"/>
          </a:p>
          <a:p>
            <a:pPr eaLnBrk="1" hangingPunct="1">
              <a:spcBef>
                <a:spcPts val="0"/>
              </a:spcBef>
              <a:buFont typeface="Arial" charset="0"/>
              <a:buNone/>
            </a:pPr>
            <a:r>
              <a:rPr lang="en-US" sz="2400" b="1" dirty="0"/>
              <a:t>CONSTANT: </a:t>
            </a:r>
            <a:r>
              <a:rPr lang="en-US" sz="2400" i="1" dirty="0"/>
              <a:t>R</a:t>
            </a:r>
          </a:p>
          <a:p>
            <a:pPr eaLnBrk="1" hangingPunct="1">
              <a:spcBef>
                <a:spcPts val="0"/>
              </a:spcBef>
              <a:buFont typeface="Arial" charset="0"/>
              <a:buNone/>
            </a:pPr>
            <a:endParaRPr lang="en-US" sz="2400" b="1" dirty="0"/>
          </a:p>
          <a:p>
            <a:pPr eaLnBrk="1" hangingPunct="1">
              <a:spcBef>
                <a:spcPts val="0"/>
              </a:spcBef>
              <a:buFont typeface="Arial" charset="0"/>
              <a:buNone/>
            </a:pPr>
            <a:r>
              <a:rPr lang="en-US" sz="2400" b="1" dirty="0"/>
              <a:t>FIND: </a:t>
            </a:r>
            <a:r>
              <a:rPr lang="en-US" sz="2400" i="1" dirty="0"/>
              <a:t>n</a:t>
            </a:r>
          </a:p>
          <a:p>
            <a:pPr eaLnBrk="1" hangingPunct="1">
              <a:spcBef>
                <a:spcPts val="0"/>
              </a:spcBef>
              <a:buFont typeface="Arial" charset="0"/>
              <a:buNone/>
            </a:pPr>
            <a:r>
              <a:rPr lang="en-US" sz="2400" dirty="0"/>
              <a:t>and molar mass</a:t>
            </a:r>
          </a:p>
          <a:p>
            <a:pPr eaLnBrk="1" hangingPunct="1">
              <a:lnSpc>
                <a:spcPct val="90000"/>
              </a:lnSpc>
              <a:buFont typeface="Arial" charset="0"/>
              <a:buNone/>
            </a:pPr>
            <a:r>
              <a:rPr lang="en-US" sz="2400" dirty="0"/>
              <a:t>(mass/moles)</a:t>
            </a:r>
          </a:p>
        </p:txBody>
      </p:sp>
      <p:sp>
        <p:nvSpPr>
          <p:cNvPr id="10" name="Content Placeholder 3"/>
          <p:cNvSpPr>
            <a:spLocks noGrp="1"/>
          </p:cNvSpPr>
          <p:nvPr>
            <p:ph sz="half" idx="2"/>
          </p:nvPr>
        </p:nvSpPr>
        <p:spPr>
          <a:xfrm>
            <a:off x="3403600" y="2420461"/>
            <a:ext cx="5283200" cy="424732"/>
          </a:xfrm>
        </p:spPr>
        <p:txBody>
          <a:bodyPr/>
          <a:lstStyle/>
          <a:p>
            <a:pPr marL="0" indent="0" eaLnBrk="1" hangingPunct="1">
              <a:lnSpc>
                <a:spcPct val="90000"/>
              </a:lnSpc>
              <a:buNone/>
            </a:pPr>
            <a:r>
              <a:rPr lang="en-US" sz="2400" b="1" dirty="0"/>
              <a:t>SOLUTION: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679" y="2884171"/>
            <a:ext cx="2999320" cy="3795145"/>
          </a:xfrm>
          <a:prstGeom prst="rect">
            <a:avLst/>
          </a:prstGeom>
        </p:spPr>
      </p:pic>
      <p:sp>
        <p:nvSpPr>
          <p:cNvPr id="2" name="TextBox 1"/>
          <p:cNvSpPr txBox="1"/>
          <p:nvPr/>
        </p:nvSpPr>
        <p:spPr>
          <a:xfrm>
            <a:off x="415636" y="542655"/>
            <a:ext cx="8324273" cy="1938992"/>
          </a:xfrm>
          <a:prstGeom prst="rect">
            <a:avLst/>
          </a:prstGeom>
          <a:noFill/>
        </p:spPr>
        <p:txBody>
          <a:bodyPr wrap="square" rtlCol="0">
            <a:spAutoFit/>
          </a:bodyPr>
          <a:lstStyle/>
          <a:p>
            <a:pPr marL="342900" indent="-342900">
              <a:buFont typeface="Arial"/>
              <a:buChar char="•"/>
            </a:pPr>
            <a:r>
              <a:rPr lang="en-US" altLang="en-US" dirty="0">
                <a:latin typeface="+mn-lt"/>
              </a:rPr>
              <a:t>Use the ideal gas law in combination with mass measurements.</a:t>
            </a:r>
          </a:p>
          <a:p>
            <a:pPr marL="342900" indent="-342900">
              <a:buFont typeface="Arial"/>
              <a:buChar char="•"/>
            </a:pPr>
            <a:r>
              <a:rPr lang="en-US" altLang="en-US" dirty="0">
                <a:latin typeface="+mn-lt"/>
              </a:rPr>
              <a:t>A sample of gas has a mass of 0.136 g. Its volume is 0.112 L at a temperature of 298 K and a pressure of </a:t>
            </a:r>
            <a:br>
              <a:rPr lang="en-US" altLang="en-US" dirty="0">
                <a:latin typeface="+mn-lt"/>
              </a:rPr>
            </a:br>
            <a:r>
              <a:rPr lang="en-US" altLang="en-US" dirty="0">
                <a:latin typeface="+mn-lt"/>
              </a:rPr>
              <a:t>1.06 atm. Find its molar mass.  </a:t>
            </a:r>
            <a:endParaRPr lang="en-US" dirty="0">
              <a:latin typeface="+mn-lt"/>
            </a:endParaRPr>
          </a:p>
        </p:txBody>
      </p:sp>
    </p:spTree>
    <p:extLst>
      <p:ext uri="{BB962C8B-B14F-4D97-AF65-F5344CB8AC3E}">
        <p14:creationId xmlns:p14="http://schemas.microsoft.com/office/powerpoint/2010/main" val="38912576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877361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Gases Are Not Always Acting Ideally</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576"/>
          <a:stretch/>
        </p:blipFill>
        <p:spPr>
          <a:xfrm>
            <a:off x="665544" y="773767"/>
            <a:ext cx="3162428" cy="525664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2400"/>
          <a:stretch/>
        </p:blipFill>
        <p:spPr>
          <a:xfrm>
            <a:off x="4398380" y="856526"/>
            <a:ext cx="4407765" cy="5173883"/>
          </a:xfrm>
          <a:prstGeom prst="rect">
            <a:avLst/>
          </a:prstGeom>
        </p:spPr>
      </p:pic>
    </p:spTree>
    <p:extLst>
      <p:ext uri="{BB962C8B-B14F-4D97-AF65-F5344CB8AC3E}">
        <p14:creationId xmlns:p14="http://schemas.microsoft.com/office/powerpoint/2010/main" val="2766558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Partial Pressures in Mixtures of Gases</a:t>
            </a:r>
          </a:p>
        </p:txBody>
      </p:sp>
      <p:sp>
        <p:nvSpPr>
          <p:cNvPr id="7" name="Content Placeholder 2"/>
          <p:cNvSpPr>
            <a:spLocks noGrp="1"/>
          </p:cNvSpPr>
          <p:nvPr>
            <p:ph idx="1"/>
          </p:nvPr>
        </p:nvSpPr>
        <p:spPr>
          <a:xfrm>
            <a:off x="353025" y="895700"/>
            <a:ext cx="8229600" cy="5509200"/>
          </a:xfrm>
        </p:spPr>
        <p:txBody>
          <a:bodyPr/>
          <a:lstStyle/>
          <a:p>
            <a:pPr eaLnBrk="1" hangingPunct="1"/>
            <a:r>
              <a:rPr lang="en-US" sz="2200" dirty="0"/>
              <a:t>According to the kinetic molecular theory, each of the components in a gas mixture acts independently of the others. </a:t>
            </a:r>
          </a:p>
          <a:p>
            <a:pPr eaLnBrk="1" hangingPunct="1"/>
            <a:r>
              <a:rPr lang="en-US" sz="2200" dirty="0"/>
              <a:t>The pressure due to any individual component in a gas mixture is called the </a:t>
            </a:r>
            <a:r>
              <a:rPr lang="en-US" sz="2200" b="1" dirty="0"/>
              <a:t>partial pressure</a:t>
            </a:r>
            <a:r>
              <a:rPr lang="en-US" sz="2200" dirty="0"/>
              <a:t> of that component.</a:t>
            </a:r>
          </a:p>
          <a:p>
            <a:pPr eaLnBrk="1" hangingPunct="1"/>
            <a:r>
              <a:rPr lang="en-US" sz="2200" dirty="0"/>
              <a:t>The partial pressure of any component is that component’s</a:t>
            </a:r>
            <a:r>
              <a:rPr lang="en-US" altLang="ja-JP" sz="2200" dirty="0"/>
              <a:t> fractional composition times the total pressure of the mixture.</a:t>
            </a:r>
          </a:p>
          <a:p>
            <a:pPr eaLnBrk="1" hangingPunct="1"/>
            <a:r>
              <a:rPr lang="en-US" sz="2200" dirty="0"/>
              <a:t>The air in our atmosphere is a mixture containing 78% nitrogen, 21% oxygen, 0.9% argon, 0.04% carbon dioxide, and a few other gases in smaller amounts.</a:t>
            </a:r>
          </a:p>
          <a:p>
            <a:pPr eaLnBrk="1" hangingPunct="1"/>
            <a:r>
              <a:rPr lang="en-US" sz="2200" dirty="0"/>
              <a:t>The nitrogen molecules in air exert a certain pressure—78% of the total pressure—that is independent of the presence of the other gases in the mixture.</a:t>
            </a:r>
          </a:p>
          <a:p>
            <a:pPr eaLnBrk="1" hangingPunct="1"/>
            <a:r>
              <a:rPr lang="en-US" sz="2200" dirty="0"/>
              <a:t>The oxygen molecules in air exert a certain pressure—21% of the total pressure—that is also independent of the presence </a:t>
            </a:r>
            <a:br>
              <a:rPr lang="en-US" sz="2200" dirty="0"/>
            </a:br>
            <a:r>
              <a:rPr lang="en-US" sz="2200" dirty="0"/>
              <a:t>of the other gases in the mixture.</a:t>
            </a:r>
          </a:p>
        </p:txBody>
      </p:sp>
    </p:spTree>
    <p:extLst>
      <p:ext uri="{BB962C8B-B14F-4D97-AF65-F5344CB8AC3E}">
        <p14:creationId xmlns:p14="http://schemas.microsoft.com/office/powerpoint/2010/main" val="14325039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Partial Pressures</a:t>
            </a:r>
          </a:p>
        </p:txBody>
      </p:sp>
      <p:sp>
        <p:nvSpPr>
          <p:cNvPr id="7" name="Content Placeholder 2"/>
          <p:cNvSpPr>
            <a:spLocks noGrp="1"/>
          </p:cNvSpPr>
          <p:nvPr>
            <p:ph idx="1"/>
          </p:nvPr>
        </p:nvSpPr>
        <p:spPr>
          <a:xfrm>
            <a:off x="353023" y="918850"/>
            <a:ext cx="4311573" cy="4949515"/>
          </a:xfrm>
        </p:spPr>
        <p:txBody>
          <a:bodyPr/>
          <a:lstStyle/>
          <a:p>
            <a:pPr eaLnBrk="1" hangingPunct="1"/>
            <a:r>
              <a:rPr lang="en-US" dirty="0"/>
              <a:t>The fractional composition is the percent composition divided by 100. </a:t>
            </a:r>
          </a:p>
          <a:p>
            <a:pPr eaLnBrk="1" hangingPunct="1"/>
            <a:r>
              <a:rPr lang="en-US" dirty="0"/>
              <a:t>Partial pressure of a component = Fractional composition of a component × Total pressure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576"/>
          <a:stretch/>
        </p:blipFill>
        <p:spPr>
          <a:xfrm>
            <a:off x="5015349" y="854790"/>
            <a:ext cx="3734070" cy="5183281"/>
          </a:xfrm>
          <a:prstGeom prst="rect">
            <a:avLst/>
          </a:prstGeom>
        </p:spPr>
      </p:pic>
    </p:spTree>
    <p:extLst>
      <p:ext uri="{BB962C8B-B14F-4D97-AF65-F5344CB8AC3E}">
        <p14:creationId xmlns:p14="http://schemas.microsoft.com/office/powerpoint/2010/main" val="2049499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780715"/>
            <a:ext cx="8229600" cy="5607689"/>
          </a:xfrm>
        </p:spPr>
        <p:txBody>
          <a:bodyPr/>
          <a:lstStyle/>
          <a:p>
            <a:pPr eaLnBrk="1" hangingPunct="1"/>
            <a:r>
              <a:rPr lang="en-US" dirty="0"/>
              <a:t>Dalton</a:t>
            </a:r>
            <a:r>
              <a:rPr lang="en-US" altLang="ja-JP" dirty="0"/>
              <a:t>’s law of partial pressures:</a:t>
            </a:r>
          </a:p>
          <a:p>
            <a:pPr algn="ctr" eaLnBrk="1" hangingPunct="1">
              <a:buFont typeface="Arial" charset="0"/>
              <a:buNone/>
            </a:pPr>
            <a:r>
              <a:rPr lang="en-US" dirty="0"/>
              <a:t> </a:t>
            </a:r>
            <a:r>
              <a:rPr lang="en-US" i="1" dirty="0" err="1"/>
              <a:t>P</a:t>
            </a:r>
            <a:r>
              <a:rPr lang="en-US" baseline="-25000" dirty="0" err="1"/>
              <a:t>tot</a:t>
            </a:r>
            <a:r>
              <a:rPr lang="en-US" dirty="0"/>
              <a:t> = </a:t>
            </a:r>
            <a:r>
              <a:rPr lang="en-US" i="1" dirty="0"/>
              <a:t>P</a:t>
            </a:r>
            <a:r>
              <a:rPr lang="en-US" baseline="-25000" dirty="0"/>
              <a:t>a</a:t>
            </a:r>
            <a:r>
              <a:rPr lang="en-US" dirty="0"/>
              <a:t> + </a:t>
            </a:r>
            <a:r>
              <a:rPr lang="en-US" i="1" dirty="0" err="1"/>
              <a:t>P</a:t>
            </a:r>
            <a:r>
              <a:rPr lang="en-US" baseline="-25000" dirty="0" err="1"/>
              <a:t>b</a:t>
            </a:r>
            <a:r>
              <a:rPr lang="en-US" dirty="0"/>
              <a:t> + </a:t>
            </a:r>
            <a:r>
              <a:rPr lang="en-US" i="1" dirty="0"/>
              <a:t>P</a:t>
            </a:r>
            <a:r>
              <a:rPr lang="en-US" baseline="-25000" dirty="0"/>
              <a:t>c</a:t>
            </a:r>
            <a:r>
              <a:rPr lang="en-US" dirty="0"/>
              <a:t> + …</a:t>
            </a:r>
          </a:p>
          <a:p>
            <a:pPr eaLnBrk="1" hangingPunct="1">
              <a:buFont typeface="Arial" charset="0"/>
              <a:buNone/>
            </a:pPr>
            <a:endParaRPr lang="en-US" dirty="0"/>
          </a:p>
          <a:p>
            <a:pPr eaLnBrk="1" hangingPunct="1">
              <a:buFont typeface="Arial" charset="0"/>
              <a:buNone/>
            </a:pPr>
            <a:r>
              <a:rPr lang="en-US" dirty="0"/>
              <a:t>where </a:t>
            </a:r>
            <a:r>
              <a:rPr lang="en-US" i="1" dirty="0" err="1"/>
              <a:t>P</a:t>
            </a:r>
            <a:r>
              <a:rPr lang="en-US" baseline="-25000" dirty="0" err="1"/>
              <a:t>tot</a:t>
            </a:r>
            <a:r>
              <a:rPr lang="en-US" dirty="0"/>
              <a:t> is the total pressure </a:t>
            </a:r>
          </a:p>
          <a:p>
            <a:pPr marL="0" indent="0" eaLnBrk="1" hangingPunct="1">
              <a:buFont typeface="Arial" charset="0"/>
              <a:buNone/>
            </a:pPr>
            <a:r>
              <a:rPr lang="en-US" dirty="0"/>
              <a:t>and </a:t>
            </a:r>
            <a:r>
              <a:rPr lang="en-US" i="1" dirty="0"/>
              <a:t>P</a:t>
            </a:r>
            <a:r>
              <a:rPr lang="en-US" baseline="-25000" dirty="0"/>
              <a:t>a</a:t>
            </a:r>
            <a:r>
              <a:rPr lang="en-US" dirty="0"/>
              <a:t>, </a:t>
            </a:r>
            <a:r>
              <a:rPr lang="en-US" i="1" dirty="0" err="1"/>
              <a:t>P</a:t>
            </a:r>
            <a:r>
              <a:rPr lang="en-US" baseline="-25000" dirty="0" err="1"/>
              <a:t>b</a:t>
            </a:r>
            <a:r>
              <a:rPr lang="en-US" dirty="0"/>
              <a:t>, </a:t>
            </a:r>
            <a:r>
              <a:rPr lang="en-US" i="1" dirty="0"/>
              <a:t>P</a:t>
            </a:r>
            <a:r>
              <a:rPr lang="en-US" baseline="-25000" dirty="0"/>
              <a:t>c</a:t>
            </a:r>
            <a:r>
              <a:rPr lang="en-US" dirty="0"/>
              <a:t> are the partial pressures of the components.</a:t>
            </a:r>
          </a:p>
          <a:p>
            <a:pPr eaLnBrk="1" hangingPunct="1">
              <a:buFont typeface="Arial" charset="0"/>
              <a:buNone/>
            </a:pPr>
            <a:endParaRPr lang="en-US" dirty="0"/>
          </a:p>
          <a:p>
            <a:pPr eaLnBrk="1" hangingPunct="1">
              <a:buFont typeface="Arial" charset="0"/>
              <a:buNone/>
            </a:pPr>
            <a:r>
              <a:rPr lang="en-US" dirty="0"/>
              <a:t>For 1 </a:t>
            </a:r>
            <a:r>
              <a:rPr lang="en-US" dirty="0" err="1"/>
              <a:t>atm</a:t>
            </a:r>
            <a:r>
              <a:rPr lang="en-US" dirty="0"/>
              <a:t> air:</a:t>
            </a:r>
          </a:p>
          <a:p>
            <a:pPr eaLnBrk="1" hangingPunct="1">
              <a:buFont typeface="Arial" charset="0"/>
              <a:buNone/>
            </a:pPr>
            <a:r>
              <a:rPr lang="en-US" i="1" dirty="0" err="1"/>
              <a:t>P</a:t>
            </a:r>
            <a:r>
              <a:rPr lang="en-US" baseline="-25000" dirty="0" err="1"/>
              <a:t>tot</a:t>
            </a:r>
            <a:r>
              <a:rPr lang="en-US" dirty="0"/>
              <a:t> 	= </a:t>
            </a:r>
            <a:r>
              <a:rPr lang="en-US" i="1" dirty="0"/>
              <a:t>P</a:t>
            </a:r>
            <a:r>
              <a:rPr lang="en-US" baseline="-25000" dirty="0"/>
              <a:t>N</a:t>
            </a:r>
            <a:r>
              <a:rPr lang="en-US" baseline="-50000" dirty="0"/>
              <a:t>2</a:t>
            </a:r>
            <a:r>
              <a:rPr lang="en-US" dirty="0"/>
              <a:t> + </a:t>
            </a:r>
            <a:r>
              <a:rPr lang="en-US" i="1" dirty="0"/>
              <a:t>P</a:t>
            </a:r>
            <a:r>
              <a:rPr lang="en-US" baseline="-25000" dirty="0"/>
              <a:t>O</a:t>
            </a:r>
            <a:r>
              <a:rPr lang="en-US" baseline="-50000" dirty="0">
                <a:solidFill>
                  <a:srgbClr val="000000"/>
                </a:solidFill>
              </a:rPr>
              <a:t>2</a:t>
            </a:r>
            <a:r>
              <a:rPr lang="en-US" dirty="0"/>
              <a:t> + </a:t>
            </a:r>
            <a:r>
              <a:rPr lang="en-US" i="1" dirty="0" err="1"/>
              <a:t>P</a:t>
            </a:r>
            <a:r>
              <a:rPr lang="en-US" baseline="-25000" dirty="0" err="1"/>
              <a:t>Ar</a:t>
            </a:r>
            <a:r>
              <a:rPr lang="en-US" dirty="0"/>
              <a:t>  </a:t>
            </a:r>
          </a:p>
          <a:p>
            <a:pPr eaLnBrk="1" hangingPunct="1">
              <a:buFont typeface="Arial" charset="0"/>
              <a:buNone/>
            </a:pPr>
            <a:r>
              <a:rPr lang="en-US" dirty="0"/>
              <a:t>		= 0.78 </a:t>
            </a:r>
            <a:r>
              <a:rPr lang="en-US" dirty="0" err="1"/>
              <a:t>atm</a:t>
            </a:r>
            <a:r>
              <a:rPr lang="en-US" dirty="0"/>
              <a:t> + 0.21 </a:t>
            </a:r>
            <a:r>
              <a:rPr lang="en-US" dirty="0" err="1"/>
              <a:t>atm</a:t>
            </a:r>
            <a:r>
              <a:rPr lang="en-US" dirty="0"/>
              <a:t> + 0.01 </a:t>
            </a:r>
            <a:r>
              <a:rPr lang="en-US" dirty="0" err="1"/>
              <a:t>atm</a:t>
            </a:r>
            <a:r>
              <a:rPr lang="en-US" dirty="0"/>
              <a:t> </a:t>
            </a:r>
          </a:p>
          <a:p>
            <a:pPr eaLnBrk="1" hangingPunct="1">
              <a:buFont typeface="Arial" charset="0"/>
              <a:buNone/>
            </a:pPr>
            <a:r>
              <a:rPr lang="en-US" dirty="0"/>
              <a:t>		= 1.00 </a:t>
            </a:r>
            <a:r>
              <a:rPr lang="en-US" dirty="0" err="1"/>
              <a:t>atm</a:t>
            </a:r>
            <a:r>
              <a:rPr lang="en-US" baseline="-25000" dirty="0"/>
              <a:t> </a:t>
            </a:r>
            <a:endParaRPr lang="en-US" dirty="0"/>
          </a:p>
        </p:txBody>
      </p:sp>
      <p:sp>
        <p:nvSpPr>
          <p:cNvPr id="3"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Mixtures of Gases </a:t>
            </a:r>
          </a:p>
        </p:txBody>
      </p:sp>
    </p:spTree>
    <p:extLst>
      <p:ext uri="{BB962C8B-B14F-4D97-AF65-F5344CB8AC3E}">
        <p14:creationId xmlns:p14="http://schemas.microsoft.com/office/powerpoint/2010/main" val="32890640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29845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70768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11.9	  </a:t>
            </a:r>
            <a:r>
              <a:rPr lang="en-US" sz="2000" b="1" dirty="0">
                <a:latin typeface="Arial" charset="0"/>
                <a:ea typeface="ＭＳ Ｐゴシック" charset="0"/>
                <a:cs typeface="ＭＳ Ｐゴシック" charset="0"/>
              </a:rPr>
              <a:t>Total Pressure and Partial Pressure</a:t>
            </a:r>
          </a:p>
        </p:txBody>
      </p:sp>
      <p:sp>
        <p:nvSpPr>
          <p:cNvPr id="2054" name="Line 7"/>
          <p:cNvSpPr>
            <a:spLocks noChangeShapeType="1"/>
          </p:cNvSpPr>
          <p:nvPr/>
        </p:nvSpPr>
        <p:spPr bwMode="auto">
          <a:xfrm>
            <a:off x="304800" y="285750"/>
            <a:ext cx="0" cy="4869576"/>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705733"/>
            <a:ext cx="7998347" cy="46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A mixture of helium, neon, and argon has a total pressure of 558 mm Hg. If the partial pressure of helium is 341 mm Hg and the partial pressure of neon is 112 mm Hg, what is the partial pressure of argon?</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515532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1" name="Text Box 4"/>
          <p:cNvSpPr txBox="1">
            <a:spLocks noChangeArrowheads="1"/>
          </p:cNvSpPr>
          <p:nvPr/>
        </p:nvSpPr>
        <p:spPr bwMode="auto">
          <a:xfrm>
            <a:off x="304799" y="1308467"/>
            <a:ext cx="8721969" cy="3683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dirty="0"/>
              <a:t>You are given the total pressure of a gas mixture and the partial pressures of two (of its three) components. You are asked to find the partial pressure of the third component.</a:t>
            </a:r>
          </a:p>
          <a:p>
            <a:endParaRPr lang="en-US" sz="1400" dirty="0"/>
          </a:p>
          <a:p>
            <a:pPr>
              <a:defRPr/>
            </a:pPr>
            <a:r>
              <a:rPr lang="en-US" sz="1400" b="1" dirty="0">
                <a:latin typeface="Arial" charset="0"/>
                <a:cs typeface="Arial" charset="0"/>
              </a:rPr>
              <a:t>GIVEN     </a:t>
            </a:r>
            <a:r>
              <a:rPr lang="fr-FR" sz="1400" i="1" dirty="0" err="1"/>
              <a:t>P</a:t>
            </a:r>
            <a:r>
              <a:rPr lang="fr-FR" sz="1400" baseline="-25000" dirty="0" err="1"/>
              <a:t>tot</a:t>
            </a:r>
            <a:r>
              <a:rPr lang="fr-FR" sz="1400" dirty="0"/>
              <a:t> = 558 mm Hg</a:t>
            </a:r>
          </a:p>
          <a:p>
            <a:pPr marL="803275">
              <a:tabLst>
                <a:tab pos="2292350" algn="l"/>
              </a:tabLst>
              <a:defRPr/>
            </a:pPr>
            <a:r>
              <a:rPr lang="fr-FR" sz="1400" i="1" dirty="0" err="1"/>
              <a:t>P</a:t>
            </a:r>
            <a:r>
              <a:rPr lang="fr-FR" sz="1400" baseline="-25000" dirty="0" err="1"/>
              <a:t>He</a:t>
            </a:r>
            <a:r>
              <a:rPr lang="fr-FR" sz="1400" dirty="0"/>
              <a:t> = 341 mm Hg</a:t>
            </a:r>
          </a:p>
          <a:p>
            <a:pPr marL="803275">
              <a:tabLst>
                <a:tab pos="2292350" algn="l"/>
              </a:tabLst>
              <a:defRPr/>
            </a:pPr>
            <a:r>
              <a:rPr lang="fr-FR" sz="1400" i="1" dirty="0" err="1"/>
              <a:t>P</a:t>
            </a:r>
            <a:r>
              <a:rPr lang="fr-FR" sz="1400" baseline="-25000" dirty="0" err="1"/>
              <a:t>Ne</a:t>
            </a:r>
            <a:r>
              <a:rPr lang="fr-FR" sz="1400" dirty="0"/>
              <a:t> = 112 mm Hg</a:t>
            </a:r>
            <a:endParaRPr lang="en-US" sz="1400" baseline="-25000" dirty="0"/>
          </a:p>
          <a:p>
            <a:pPr>
              <a:defRPr/>
            </a:pPr>
            <a:r>
              <a:rPr lang="en-US" sz="1400" baseline="-25000" dirty="0"/>
              <a:t> </a:t>
            </a:r>
          </a:p>
          <a:p>
            <a:pPr>
              <a:defRPr/>
            </a:pPr>
            <a:r>
              <a:rPr lang="en-US" sz="1400" b="1" dirty="0">
                <a:latin typeface="Arial" charset="0"/>
                <a:cs typeface="Arial" charset="0"/>
              </a:rPr>
              <a:t>FIND</a:t>
            </a:r>
            <a:r>
              <a:rPr lang="en-US" sz="1400" b="1" dirty="0"/>
              <a:t>     </a:t>
            </a:r>
            <a:r>
              <a:rPr lang="en-US" sz="1400" i="1" dirty="0" err="1"/>
              <a:t>P</a:t>
            </a:r>
            <a:r>
              <a:rPr lang="en-US" sz="1400" baseline="-25000" dirty="0" err="1"/>
              <a:t>Ar</a:t>
            </a:r>
            <a:endParaRPr lang="en-US" sz="1400" baseline="-25000" dirty="0"/>
          </a:p>
          <a:p>
            <a:endParaRPr lang="en-US" sz="1400" dirty="0"/>
          </a:p>
          <a:p>
            <a:r>
              <a:rPr lang="en-US" sz="1400" dirty="0"/>
              <a:t>To solve this problem, solve Dalton’s law for the partial pressure of argon, and substitute the correct values to </a:t>
            </a:r>
            <a:br>
              <a:rPr lang="en-US" sz="1400" dirty="0"/>
            </a:br>
            <a:r>
              <a:rPr lang="en-US" sz="1400" dirty="0"/>
              <a:t>calculate it.</a:t>
            </a:r>
          </a:p>
          <a:p>
            <a:endParaRPr lang="en-US" sz="1400" dirty="0"/>
          </a:p>
          <a:p>
            <a:r>
              <a:rPr lang="en-US" sz="1400" b="1" dirty="0">
                <a:latin typeface="Arial" charset="0"/>
                <a:cs typeface="Arial" charset="0"/>
              </a:rPr>
              <a:t>SOLUTION</a:t>
            </a:r>
          </a:p>
          <a:p>
            <a:r>
              <a:rPr lang="fr-FR" sz="1400" i="1" dirty="0" err="1"/>
              <a:t>P</a:t>
            </a:r>
            <a:r>
              <a:rPr lang="fr-FR" sz="1400" baseline="-25000" dirty="0" err="1"/>
              <a:t>tot</a:t>
            </a:r>
            <a:r>
              <a:rPr lang="fr-FR" sz="1400" baseline="-25000" dirty="0"/>
              <a:t> </a:t>
            </a:r>
            <a:r>
              <a:rPr lang="en-US" sz="1400" dirty="0">
                <a:latin typeface="+mn-lt"/>
                <a:cs typeface="Arial" charset="0"/>
              </a:rPr>
              <a:t>= </a:t>
            </a:r>
            <a:r>
              <a:rPr lang="fr-FR" sz="1400" i="1" dirty="0" err="1"/>
              <a:t>P</a:t>
            </a:r>
            <a:r>
              <a:rPr lang="fr-FR" sz="1400" baseline="-25000" dirty="0" err="1"/>
              <a:t>He</a:t>
            </a:r>
            <a:r>
              <a:rPr lang="fr-FR" sz="1400" dirty="0"/>
              <a:t> </a:t>
            </a:r>
            <a:r>
              <a:rPr lang="en-US" sz="1400" dirty="0">
                <a:latin typeface="+mn-lt"/>
                <a:cs typeface="Arial" charset="0"/>
              </a:rPr>
              <a:t>+ </a:t>
            </a:r>
            <a:r>
              <a:rPr lang="fr-FR" sz="1400" i="1" dirty="0" err="1"/>
              <a:t>P</a:t>
            </a:r>
            <a:r>
              <a:rPr lang="fr-FR" sz="1400" baseline="-25000" dirty="0" err="1"/>
              <a:t>Ne</a:t>
            </a:r>
            <a:r>
              <a:rPr lang="fr-FR" sz="1400" dirty="0"/>
              <a:t> </a:t>
            </a:r>
            <a:r>
              <a:rPr lang="en-US" sz="1400" dirty="0">
                <a:latin typeface="+mn-lt"/>
                <a:cs typeface="Arial" charset="0"/>
              </a:rPr>
              <a:t>+ </a:t>
            </a:r>
            <a:r>
              <a:rPr lang="en-US" sz="1400" i="1" dirty="0" err="1"/>
              <a:t>P</a:t>
            </a:r>
            <a:r>
              <a:rPr lang="en-US" sz="1400" baseline="-25000" dirty="0" err="1"/>
              <a:t>Ar</a:t>
            </a:r>
            <a:endParaRPr lang="en-US" sz="1400" dirty="0">
              <a:latin typeface="+mn-lt"/>
              <a:cs typeface="Arial" charset="0"/>
            </a:endParaRPr>
          </a:p>
          <a:p>
            <a:r>
              <a:rPr lang="en-US" sz="1400" i="1" dirty="0" err="1"/>
              <a:t>P</a:t>
            </a:r>
            <a:r>
              <a:rPr lang="en-US" sz="1400" baseline="-25000" dirty="0" err="1"/>
              <a:t>Ar</a:t>
            </a:r>
            <a:r>
              <a:rPr lang="en-US" sz="1400" baseline="-25000" dirty="0"/>
              <a:t> </a:t>
            </a:r>
            <a:r>
              <a:rPr lang="en-US" sz="1400" dirty="0">
                <a:latin typeface="+mn-lt"/>
                <a:cs typeface="Arial" charset="0"/>
              </a:rPr>
              <a:t>= </a:t>
            </a:r>
            <a:r>
              <a:rPr lang="fr-FR" sz="1400" i="1" dirty="0" err="1"/>
              <a:t>P</a:t>
            </a:r>
            <a:r>
              <a:rPr lang="fr-FR" sz="1400" baseline="-25000" dirty="0" err="1"/>
              <a:t>tot</a:t>
            </a:r>
            <a:r>
              <a:rPr lang="fr-FR" sz="1400" baseline="-25000" dirty="0"/>
              <a:t> </a:t>
            </a:r>
            <a:r>
              <a:rPr lang="en-US" sz="1400" dirty="0">
                <a:latin typeface="+mn-lt"/>
                <a:cs typeface="Arial" charset="0"/>
              </a:rPr>
              <a:t>– </a:t>
            </a:r>
            <a:r>
              <a:rPr lang="fr-FR" sz="1400" i="1" dirty="0" err="1"/>
              <a:t>P</a:t>
            </a:r>
            <a:r>
              <a:rPr lang="fr-FR" sz="1400" baseline="-25000" dirty="0" err="1"/>
              <a:t>He</a:t>
            </a:r>
            <a:r>
              <a:rPr lang="fr-FR" sz="1400" dirty="0"/>
              <a:t> </a:t>
            </a:r>
            <a:r>
              <a:rPr lang="en-US" sz="1400" dirty="0">
                <a:cs typeface="Arial" charset="0"/>
              </a:rPr>
              <a:t>–</a:t>
            </a:r>
            <a:r>
              <a:rPr lang="en-US" sz="1400" dirty="0">
                <a:latin typeface="+mn-lt"/>
                <a:cs typeface="Arial" charset="0"/>
              </a:rPr>
              <a:t> </a:t>
            </a:r>
            <a:r>
              <a:rPr lang="fr-FR" sz="1400" i="1" dirty="0" err="1"/>
              <a:t>P</a:t>
            </a:r>
            <a:r>
              <a:rPr lang="fr-FR" sz="1400" baseline="-25000" dirty="0" err="1"/>
              <a:t>Ne</a:t>
            </a:r>
            <a:endParaRPr lang="en-US" sz="1400" dirty="0">
              <a:latin typeface="+mn-lt"/>
              <a:cs typeface="Arial" charset="0"/>
            </a:endParaRPr>
          </a:p>
          <a:p>
            <a:pPr marL="274320"/>
            <a:r>
              <a:rPr lang="en-US" sz="1400" dirty="0">
                <a:latin typeface="+mn-lt"/>
                <a:cs typeface="Arial" charset="0"/>
              </a:rPr>
              <a:t>= 558 mm Hg </a:t>
            </a:r>
            <a:r>
              <a:rPr lang="en-US" sz="1400" dirty="0">
                <a:cs typeface="Arial" charset="0"/>
              </a:rPr>
              <a:t>–</a:t>
            </a:r>
            <a:r>
              <a:rPr lang="en-US" sz="1400" dirty="0">
                <a:latin typeface="+mn-lt"/>
                <a:cs typeface="Arial" charset="0"/>
              </a:rPr>
              <a:t> 341 mm Hg </a:t>
            </a:r>
            <a:r>
              <a:rPr lang="en-US" sz="1400" dirty="0">
                <a:cs typeface="Arial" charset="0"/>
              </a:rPr>
              <a:t>–</a:t>
            </a:r>
            <a:r>
              <a:rPr lang="en-US" sz="1400" dirty="0">
                <a:latin typeface="+mn-lt"/>
                <a:cs typeface="Arial" charset="0"/>
              </a:rPr>
              <a:t> 112 mm Hg</a:t>
            </a:r>
          </a:p>
          <a:p>
            <a:pPr marL="274320"/>
            <a:r>
              <a:rPr lang="en-US" sz="1400" dirty="0">
                <a:latin typeface="+mn-lt"/>
                <a:cs typeface="Arial" charset="0"/>
              </a:rPr>
              <a:t>= 105 mm Hg</a:t>
            </a:r>
          </a:p>
        </p:txBody>
      </p:sp>
    </p:spTree>
    <p:extLst>
      <p:ext uri="{BB962C8B-B14F-4D97-AF65-F5344CB8AC3E}">
        <p14:creationId xmlns:p14="http://schemas.microsoft.com/office/powerpoint/2010/main" val="48521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Our Lungs Have Evolved to Breathe Oxygen at a Partial Pressure of </a:t>
            </a:r>
            <a:r>
              <a:rPr lang="en-US" altLang="en-US" i="1" dirty="0">
                <a:solidFill>
                  <a:srgbClr val="ED6B06"/>
                </a:solidFill>
              </a:rPr>
              <a:t>P</a:t>
            </a:r>
            <a:r>
              <a:rPr lang="en-US" altLang="en-US" baseline="-25000" dirty="0">
                <a:solidFill>
                  <a:srgbClr val="ED6B06"/>
                </a:solidFill>
              </a:rPr>
              <a:t>O</a:t>
            </a:r>
            <a:r>
              <a:rPr lang="en-US" altLang="en-US" baseline="-50000" dirty="0">
                <a:solidFill>
                  <a:srgbClr val="ED6B06"/>
                </a:solidFill>
              </a:rPr>
              <a:t>2</a:t>
            </a:r>
            <a:r>
              <a:rPr lang="en-US" altLang="en-US" dirty="0">
                <a:solidFill>
                  <a:srgbClr val="ED6B06"/>
                </a:solidFill>
              </a:rPr>
              <a:t> = 0.21 </a:t>
            </a:r>
            <a:r>
              <a:rPr lang="en-US" altLang="en-US" dirty="0" err="1">
                <a:solidFill>
                  <a:srgbClr val="ED6B06"/>
                </a:solidFill>
              </a:rPr>
              <a:t>atm</a:t>
            </a:r>
            <a:endParaRPr lang="en-US" altLang="en-US" dirty="0">
              <a:solidFill>
                <a:srgbClr val="ED6B06"/>
              </a:solidFill>
            </a:endParaRPr>
          </a:p>
        </p:txBody>
      </p:sp>
      <p:sp>
        <p:nvSpPr>
          <p:cNvPr id="7" name="Content Placeholder 2"/>
          <p:cNvSpPr>
            <a:spLocks noGrp="1"/>
          </p:cNvSpPr>
          <p:nvPr>
            <p:ph idx="1"/>
          </p:nvPr>
        </p:nvSpPr>
        <p:spPr>
          <a:xfrm>
            <a:off x="353023" y="1323975"/>
            <a:ext cx="8559483" cy="4764381"/>
          </a:xfrm>
        </p:spPr>
        <p:txBody>
          <a:bodyPr/>
          <a:lstStyle/>
          <a:p>
            <a:pPr eaLnBrk="1" hangingPunct="1"/>
            <a:r>
              <a:rPr lang="en-US" sz="2200" dirty="0"/>
              <a:t>If the total pressure decreases—as happens when we climb a mountain, for example—the partial pressure of oxygen also decreases. </a:t>
            </a:r>
          </a:p>
          <a:p>
            <a:pPr eaLnBrk="1" hangingPunct="1"/>
            <a:r>
              <a:rPr lang="en-US" sz="2200" dirty="0"/>
              <a:t>On the top of Mount Everest, the total pressure is 0.311 </a:t>
            </a:r>
            <a:r>
              <a:rPr lang="en-US" sz="2200" dirty="0" err="1"/>
              <a:t>atm</a:t>
            </a:r>
            <a:r>
              <a:rPr lang="en-US" sz="2200" dirty="0"/>
              <a:t> and  the partial pressure of oxygen is only 0.065 atm. Low oxygen levels can have negative physiological effects, a condition called </a:t>
            </a:r>
            <a:r>
              <a:rPr lang="en-US" sz="2200" b="1" dirty="0"/>
              <a:t>hypoxia,</a:t>
            </a:r>
            <a:r>
              <a:rPr lang="en-US" sz="2200" dirty="0"/>
              <a:t> or oxygen starvation. </a:t>
            </a:r>
          </a:p>
          <a:p>
            <a:pPr eaLnBrk="1" hangingPunct="1"/>
            <a:r>
              <a:rPr lang="en-US" sz="2200" dirty="0"/>
              <a:t>Mild hypoxia causes dizziness, headache, and shortness </a:t>
            </a:r>
            <a:br>
              <a:rPr lang="en-US" sz="2200" dirty="0"/>
            </a:br>
            <a:r>
              <a:rPr lang="en-US" sz="2200" dirty="0"/>
              <a:t>of breath. </a:t>
            </a:r>
          </a:p>
          <a:p>
            <a:pPr eaLnBrk="1" hangingPunct="1"/>
            <a:r>
              <a:rPr lang="en-US" sz="2200" dirty="0"/>
              <a:t>Severe hypoxia, which occurs when </a:t>
            </a:r>
            <a:r>
              <a:rPr lang="en-US" sz="2200" i="1" dirty="0"/>
              <a:t>P</a:t>
            </a:r>
            <a:r>
              <a:rPr lang="en-US" sz="2200" baseline="-25000" dirty="0"/>
              <a:t>O</a:t>
            </a:r>
            <a:r>
              <a:rPr lang="en-US" sz="2200" baseline="-50000" dirty="0"/>
              <a:t>2</a:t>
            </a:r>
            <a:r>
              <a:rPr lang="en-US" sz="2200" dirty="0"/>
              <a:t> drops below 0.1 </a:t>
            </a:r>
            <a:r>
              <a:rPr lang="en-US" sz="2200" dirty="0" err="1"/>
              <a:t>atm</a:t>
            </a:r>
            <a:r>
              <a:rPr lang="en-US" sz="2200" dirty="0"/>
              <a:t>, may cause unconsciousness or even death. </a:t>
            </a:r>
          </a:p>
          <a:p>
            <a:pPr eaLnBrk="1" hangingPunct="1"/>
            <a:r>
              <a:rPr lang="en-US" sz="2200" dirty="0"/>
              <a:t>Climbers hoping to make the summit of Mount Everest usually carry oxygen to breathe.</a:t>
            </a:r>
          </a:p>
        </p:txBody>
      </p:sp>
    </p:spTree>
    <p:extLst>
      <p:ext uri="{BB962C8B-B14F-4D97-AF65-F5344CB8AC3E}">
        <p14:creationId xmlns:p14="http://schemas.microsoft.com/office/powerpoint/2010/main" val="30390654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Our Lungs Have Evolved to Breathe Oxygen at a Partial Pressure of </a:t>
            </a:r>
            <a:r>
              <a:rPr lang="en-US" altLang="en-US" i="1" dirty="0">
                <a:solidFill>
                  <a:srgbClr val="ED6B06"/>
                </a:solidFill>
              </a:rPr>
              <a:t>P</a:t>
            </a:r>
            <a:r>
              <a:rPr lang="en-US" altLang="en-US" baseline="-25000" dirty="0">
                <a:solidFill>
                  <a:srgbClr val="ED6B06"/>
                </a:solidFill>
              </a:rPr>
              <a:t>O</a:t>
            </a:r>
            <a:r>
              <a:rPr lang="en-US" altLang="en-US" baseline="-50000" dirty="0">
                <a:solidFill>
                  <a:srgbClr val="ED6B06"/>
                </a:solidFill>
              </a:rPr>
              <a:t>2</a:t>
            </a:r>
            <a:r>
              <a:rPr lang="en-US" altLang="en-US" dirty="0">
                <a:solidFill>
                  <a:srgbClr val="ED6B06"/>
                </a:solidFill>
              </a:rPr>
              <a:t> = 0.21 </a:t>
            </a:r>
            <a:r>
              <a:rPr lang="en-US" altLang="en-US" dirty="0" err="1">
                <a:solidFill>
                  <a:srgbClr val="ED6B06"/>
                </a:solidFill>
              </a:rPr>
              <a:t>atm</a:t>
            </a:r>
            <a:endParaRPr lang="en-US" altLang="en-US" dirty="0">
              <a:solidFill>
                <a:srgbClr val="ED6B06"/>
              </a:solidFill>
            </a:endParaRPr>
          </a:p>
        </p:txBody>
      </p:sp>
      <p:sp>
        <p:nvSpPr>
          <p:cNvPr id="7" name="Content Placeholder 2"/>
          <p:cNvSpPr>
            <a:spLocks noGrp="1"/>
          </p:cNvSpPr>
          <p:nvPr>
            <p:ph idx="1"/>
          </p:nvPr>
        </p:nvSpPr>
        <p:spPr>
          <a:xfrm>
            <a:off x="353023" y="1323975"/>
            <a:ext cx="8559483" cy="4764381"/>
          </a:xfrm>
        </p:spPr>
        <p:txBody>
          <a:bodyPr/>
          <a:lstStyle/>
          <a:p>
            <a:pPr eaLnBrk="1" hangingPunct="1">
              <a:lnSpc>
                <a:spcPct val="110000"/>
              </a:lnSpc>
              <a:defRPr/>
            </a:pPr>
            <a:r>
              <a:rPr lang="en-US" sz="2200" dirty="0"/>
              <a:t>High oxygen levels have negative physiological effects. </a:t>
            </a:r>
          </a:p>
          <a:p>
            <a:pPr eaLnBrk="1" hangingPunct="1">
              <a:lnSpc>
                <a:spcPct val="110000"/>
              </a:lnSpc>
              <a:defRPr/>
            </a:pPr>
            <a:r>
              <a:rPr lang="en-US" sz="2200" dirty="0"/>
              <a:t>At 30 m, a scuba diver breathes pressurized air at a total pressure of 4.0 </a:t>
            </a:r>
            <a:r>
              <a:rPr lang="en-US" sz="2200" dirty="0" err="1"/>
              <a:t>atm</a:t>
            </a:r>
            <a:r>
              <a:rPr lang="en-US" sz="2200" dirty="0"/>
              <a:t>, making </a:t>
            </a:r>
            <a:r>
              <a:rPr lang="en-US" sz="2200" i="1" dirty="0"/>
              <a:t>P</a:t>
            </a:r>
            <a:r>
              <a:rPr lang="en-US" sz="2200" baseline="-25000" dirty="0"/>
              <a:t>O</a:t>
            </a:r>
            <a:r>
              <a:rPr lang="en-US" sz="2200" baseline="-50000" dirty="0"/>
              <a:t>2</a:t>
            </a:r>
            <a:r>
              <a:rPr lang="en-US" sz="2200" dirty="0"/>
              <a:t> about 0.84 atm. </a:t>
            </a:r>
          </a:p>
          <a:p>
            <a:pPr eaLnBrk="1" hangingPunct="1">
              <a:lnSpc>
                <a:spcPct val="110000"/>
              </a:lnSpc>
              <a:defRPr/>
            </a:pPr>
            <a:r>
              <a:rPr lang="en-US" sz="2200" dirty="0"/>
              <a:t>This increased partial pressure of oxygen causes a higher density of oxygen molecules in the lungs, which results in a higher concentration of oxygen in body tissues.</a:t>
            </a:r>
          </a:p>
          <a:p>
            <a:pPr eaLnBrk="1" hangingPunct="1">
              <a:lnSpc>
                <a:spcPct val="110000"/>
              </a:lnSpc>
              <a:defRPr/>
            </a:pPr>
            <a:r>
              <a:rPr lang="en-US" sz="2200" dirty="0"/>
              <a:t>When </a:t>
            </a:r>
            <a:r>
              <a:rPr lang="en-US" sz="2200" i="1" dirty="0"/>
              <a:t>P</a:t>
            </a:r>
            <a:r>
              <a:rPr lang="en-US" sz="2200" baseline="-25000" dirty="0"/>
              <a:t>O</a:t>
            </a:r>
            <a:r>
              <a:rPr lang="en-US" sz="2200" baseline="-50000" dirty="0">
                <a:solidFill>
                  <a:prstClr val="black"/>
                </a:solidFill>
              </a:rPr>
              <a:t>2</a:t>
            </a:r>
            <a:r>
              <a:rPr lang="en-US" sz="2200" dirty="0"/>
              <a:t> increases beyond 1.4 </a:t>
            </a:r>
            <a:r>
              <a:rPr lang="en-US" sz="2200" dirty="0" err="1"/>
              <a:t>atm</a:t>
            </a:r>
            <a:r>
              <a:rPr lang="en-US" sz="2200" dirty="0"/>
              <a:t>, the increased oxygen concentration in body tissues causes a condition called </a:t>
            </a:r>
            <a:r>
              <a:rPr lang="en-US" sz="2200" b="1" dirty="0"/>
              <a:t>oxygen toxicity,</a:t>
            </a:r>
            <a:r>
              <a:rPr lang="en-US" sz="2200" dirty="0"/>
              <a:t> characterized by muscle twitching, tunnel vision, and convulsions. </a:t>
            </a:r>
          </a:p>
          <a:p>
            <a:pPr eaLnBrk="1" hangingPunct="1">
              <a:lnSpc>
                <a:spcPct val="110000"/>
              </a:lnSpc>
              <a:defRPr/>
            </a:pPr>
            <a:r>
              <a:rPr lang="en-US" sz="2200" dirty="0"/>
              <a:t>Divers who venture too deep without proper precautions have drowned because of oxygen toxicity.</a:t>
            </a:r>
          </a:p>
        </p:txBody>
      </p:sp>
    </p:spTree>
    <p:extLst>
      <p:ext uri="{BB962C8B-B14F-4D97-AF65-F5344CB8AC3E}">
        <p14:creationId xmlns:p14="http://schemas.microsoft.com/office/powerpoint/2010/main" val="292881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Extra-Long Straws</a:t>
            </a:r>
          </a:p>
        </p:txBody>
      </p:sp>
      <p:sp>
        <p:nvSpPr>
          <p:cNvPr id="4099" name="Content Placeholder 2"/>
          <p:cNvSpPr>
            <a:spLocks noGrp="1"/>
          </p:cNvSpPr>
          <p:nvPr>
            <p:ph sz="half" idx="1"/>
          </p:nvPr>
        </p:nvSpPr>
        <p:spPr>
          <a:xfrm>
            <a:off x="342899" y="955402"/>
            <a:ext cx="8546457" cy="5558445"/>
          </a:xfrm>
        </p:spPr>
        <p:txBody>
          <a:bodyPr/>
          <a:lstStyle/>
          <a:p>
            <a:pPr eaLnBrk="1" hangingPunct="1"/>
            <a:r>
              <a:rPr lang="en-US" sz="2400" dirty="0"/>
              <a:t>Straws work because sucking creates a </a:t>
            </a:r>
            <a:r>
              <a:rPr lang="en-US" sz="2400" i="1" dirty="0"/>
              <a:t>pressure</a:t>
            </a:r>
            <a:r>
              <a:rPr lang="en-US" sz="2400" dirty="0"/>
              <a:t> difference between the inside of the straw and the outside. </a:t>
            </a:r>
          </a:p>
          <a:p>
            <a:pPr eaLnBrk="1" hangingPunct="1"/>
            <a:r>
              <a:rPr lang="en-US" sz="2400" dirty="0"/>
              <a:t>The external pressure pushes the liquid up the straw and into your mouth.</a:t>
            </a:r>
          </a:p>
          <a:p>
            <a:pPr eaLnBrk="1" hangingPunct="1"/>
            <a:r>
              <a:rPr lang="en-US" sz="2400" dirty="0"/>
              <a:t>If you formed a perfect vacuum within the straw, the pressure outside of the straw at sea level would be enough to push the orange soda (which is mostly water) to a total height of about 10.3 m.</a:t>
            </a:r>
          </a:p>
          <a:p>
            <a:pPr eaLnBrk="1" hangingPunct="1"/>
            <a:r>
              <a:rPr lang="en-US" sz="2400" dirty="0"/>
              <a:t>A 10.3 m column of water exerts the same pressure—</a:t>
            </a:r>
            <a:br>
              <a:rPr lang="en-US" sz="2400" dirty="0"/>
            </a:br>
            <a:r>
              <a:rPr lang="en-US" sz="2400" dirty="0"/>
              <a:t>101,325 N/m</a:t>
            </a:r>
            <a:r>
              <a:rPr lang="en-US" sz="2400" baseline="30000" dirty="0"/>
              <a:t>2</a:t>
            </a:r>
            <a:r>
              <a:rPr lang="en-US" sz="2400" dirty="0"/>
              <a:t> or 14.7 </a:t>
            </a:r>
            <a:r>
              <a:rPr lang="en-US" sz="2400" dirty="0" err="1"/>
              <a:t>lb</a:t>
            </a:r>
            <a:r>
              <a:rPr lang="en-US" sz="2400" dirty="0"/>
              <a:t>/in.</a:t>
            </a:r>
            <a:r>
              <a:rPr lang="en-US" sz="2400" baseline="30000" dirty="0"/>
              <a:t>2 </a:t>
            </a:r>
            <a:r>
              <a:rPr lang="en-US" sz="2400" dirty="0"/>
              <a:t>(psi)—as do the gas molecules </a:t>
            </a:r>
            <a:br>
              <a:rPr lang="en-US" sz="2400" dirty="0"/>
            </a:br>
            <a:r>
              <a:rPr lang="en-US" sz="2400" dirty="0"/>
              <a:t>in our atmosphere.</a:t>
            </a:r>
          </a:p>
          <a:p>
            <a:pPr eaLnBrk="1" hangingPunct="1"/>
            <a:r>
              <a:rPr lang="en-US" sz="2400" dirty="0"/>
              <a:t>In other words, the orange soda would rise up the straw until the pressure exerted by its weight equaled the pressure exerted by the molecules in our atmosphere.</a:t>
            </a:r>
          </a:p>
        </p:txBody>
      </p:sp>
    </p:spTree>
    <p:extLst>
      <p:ext uri="{BB962C8B-B14F-4D97-AF65-F5344CB8AC3E}">
        <p14:creationId xmlns:p14="http://schemas.microsoft.com/office/powerpoint/2010/main" val="359570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Too Much of a Good Thing</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108"/>
          <a:stretch/>
        </p:blipFill>
        <p:spPr>
          <a:xfrm>
            <a:off x="304800" y="2508681"/>
            <a:ext cx="8534400" cy="3694369"/>
          </a:xfrm>
          <a:prstGeom prst="rect">
            <a:avLst/>
          </a:prstGeom>
        </p:spPr>
      </p:pic>
      <p:sp>
        <p:nvSpPr>
          <p:cNvPr id="2" name="TextBox 1"/>
          <p:cNvSpPr txBox="1"/>
          <p:nvPr/>
        </p:nvSpPr>
        <p:spPr>
          <a:xfrm>
            <a:off x="300182" y="1119909"/>
            <a:ext cx="8555182" cy="954107"/>
          </a:xfrm>
          <a:prstGeom prst="rect">
            <a:avLst/>
          </a:prstGeom>
          <a:noFill/>
        </p:spPr>
        <p:txBody>
          <a:bodyPr wrap="square" rtlCol="0">
            <a:spAutoFit/>
          </a:bodyPr>
          <a:lstStyle/>
          <a:p>
            <a:pPr marL="346075" indent="-346075">
              <a:buFont typeface="Arial"/>
              <a:buChar char="•"/>
            </a:pPr>
            <a:r>
              <a:rPr lang="en-US" altLang="en-US" sz="2800" dirty="0">
                <a:latin typeface="+mn-lt"/>
              </a:rPr>
              <a:t>When the oxygen partial pressure increases beyond 1.4 </a:t>
            </a:r>
            <a:r>
              <a:rPr lang="en-US" altLang="en-US" sz="2800" dirty="0" err="1">
                <a:latin typeface="+mn-lt"/>
              </a:rPr>
              <a:t>atm</a:t>
            </a:r>
            <a:r>
              <a:rPr lang="en-US" altLang="en-US" sz="2800" dirty="0">
                <a:latin typeface="+mn-lt"/>
              </a:rPr>
              <a:t>, oxygen toxicity results</a:t>
            </a:r>
            <a:endParaRPr lang="en-US" sz="2800" dirty="0">
              <a:latin typeface="+mn-lt"/>
            </a:endParaRPr>
          </a:p>
        </p:txBody>
      </p:sp>
    </p:spTree>
    <p:extLst>
      <p:ext uri="{BB962C8B-B14F-4D97-AF65-F5344CB8AC3E}">
        <p14:creationId xmlns:p14="http://schemas.microsoft.com/office/powerpoint/2010/main" val="35558558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954107"/>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sz="2800" dirty="0">
                <a:solidFill>
                  <a:srgbClr val="ED6B06"/>
                </a:solidFill>
              </a:rPr>
              <a:t>Our Lungs Have Evolved to Breathe Nitrogen at a Partial Pressure of </a:t>
            </a:r>
            <a:r>
              <a:rPr lang="en-US" altLang="en-US" sz="2800" i="1" dirty="0">
                <a:solidFill>
                  <a:srgbClr val="ED6B06"/>
                </a:solidFill>
              </a:rPr>
              <a:t>P</a:t>
            </a:r>
            <a:r>
              <a:rPr lang="en-US" altLang="en-US" sz="2800" baseline="-25000" dirty="0">
                <a:solidFill>
                  <a:srgbClr val="ED6B06"/>
                </a:solidFill>
              </a:rPr>
              <a:t>N</a:t>
            </a:r>
            <a:r>
              <a:rPr lang="en-US" altLang="en-US" sz="2800" baseline="-50000" dirty="0">
                <a:solidFill>
                  <a:srgbClr val="ED6B06"/>
                </a:solidFill>
              </a:rPr>
              <a:t>2</a:t>
            </a:r>
            <a:r>
              <a:rPr lang="en-US" altLang="en-US" sz="2800" dirty="0">
                <a:solidFill>
                  <a:srgbClr val="ED6B06"/>
                </a:solidFill>
              </a:rPr>
              <a:t> = 0.78 </a:t>
            </a:r>
            <a:r>
              <a:rPr lang="en-US" altLang="en-US" sz="2800" dirty="0" err="1">
                <a:solidFill>
                  <a:srgbClr val="ED6B06"/>
                </a:solidFill>
              </a:rPr>
              <a:t>atm</a:t>
            </a:r>
            <a:endParaRPr lang="en-US" altLang="en-US" sz="2800" dirty="0">
              <a:solidFill>
                <a:srgbClr val="ED6B06"/>
              </a:solidFill>
            </a:endParaRPr>
          </a:p>
        </p:txBody>
      </p:sp>
      <p:sp>
        <p:nvSpPr>
          <p:cNvPr id="7" name="Content Placeholder 2"/>
          <p:cNvSpPr>
            <a:spLocks noGrp="1"/>
          </p:cNvSpPr>
          <p:nvPr>
            <p:ph idx="1"/>
          </p:nvPr>
        </p:nvSpPr>
        <p:spPr>
          <a:xfrm>
            <a:off x="353023" y="1023033"/>
            <a:ext cx="8559483" cy="5386090"/>
          </a:xfrm>
        </p:spPr>
        <p:txBody>
          <a:bodyPr/>
          <a:lstStyle/>
          <a:p>
            <a:pPr eaLnBrk="1" hangingPunct="1"/>
            <a:r>
              <a:rPr lang="en-US" sz="2000" dirty="0"/>
              <a:t>At 30 m a scuba diver breathes nitrogen at </a:t>
            </a:r>
            <a:r>
              <a:rPr lang="en-US" sz="2000" i="1" dirty="0"/>
              <a:t>P</a:t>
            </a:r>
            <a:r>
              <a:rPr lang="en-US" sz="2000" baseline="-25000" dirty="0"/>
              <a:t>N</a:t>
            </a:r>
            <a:r>
              <a:rPr lang="en-US" sz="2000" baseline="-50000" dirty="0"/>
              <a:t>2</a:t>
            </a:r>
            <a:r>
              <a:rPr lang="en-US" sz="2000" dirty="0"/>
              <a:t> = 3.1 </a:t>
            </a:r>
            <a:r>
              <a:rPr lang="en-US" sz="2000" dirty="0" err="1"/>
              <a:t>atm</a:t>
            </a:r>
            <a:r>
              <a:rPr lang="en-US" sz="2000" dirty="0"/>
              <a:t>, which causes an increase in nitrogen concentration in bodily tissues </a:t>
            </a:r>
            <a:br>
              <a:rPr lang="en-US" sz="2000" dirty="0"/>
            </a:br>
            <a:r>
              <a:rPr lang="en-US" sz="2000" dirty="0"/>
              <a:t>and fluids. </a:t>
            </a:r>
          </a:p>
          <a:p>
            <a:pPr eaLnBrk="1" hangingPunct="1"/>
            <a:r>
              <a:rPr lang="en-US" sz="2000" dirty="0"/>
              <a:t>When </a:t>
            </a:r>
            <a:r>
              <a:rPr lang="en-US" sz="2000" i="1" dirty="0"/>
              <a:t>P</a:t>
            </a:r>
            <a:r>
              <a:rPr lang="en-US" sz="2000" baseline="-25000" dirty="0"/>
              <a:t>N</a:t>
            </a:r>
            <a:r>
              <a:rPr lang="en-US" sz="2000" baseline="-50000" dirty="0">
                <a:solidFill>
                  <a:srgbClr val="000000"/>
                </a:solidFill>
              </a:rPr>
              <a:t>2</a:t>
            </a:r>
            <a:r>
              <a:rPr lang="en-US" sz="2000" dirty="0"/>
              <a:t> increases beyond about 4 </a:t>
            </a:r>
            <a:r>
              <a:rPr lang="en-US" sz="2000" dirty="0" err="1"/>
              <a:t>atm</a:t>
            </a:r>
            <a:r>
              <a:rPr lang="en-US" sz="2000" dirty="0"/>
              <a:t>, </a:t>
            </a:r>
            <a:r>
              <a:rPr lang="en-US" sz="2000" b="1" dirty="0"/>
              <a:t>nitrogen narcosis,</a:t>
            </a:r>
            <a:r>
              <a:rPr lang="en-US" sz="2000" dirty="0"/>
              <a:t> also referred to as </a:t>
            </a:r>
            <a:r>
              <a:rPr lang="en-US" sz="2000" i="1" dirty="0"/>
              <a:t>rapture of the deep,</a:t>
            </a:r>
            <a:r>
              <a:rPr lang="en-US" sz="2000" dirty="0"/>
              <a:t> results. </a:t>
            </a:r>
          </a:p>
          <a:p>
            <a:pPr eaLnBrk="1" hangingPunct="1"/>
            <a:r>
              <a:rPr lang="en-US" sz="2000" dirty="0"/>
              <a:t>Divers describe this condition as being tipsy, and judgment may become impaired.</a:t>
            </a:r>
            <a:endParaRPr lang="en-US" sz="2000" b="1" dirty="0"/>
          </a:p>
          <a:p>
            <a:pPr eaLnBrk="1" hangingPunct="1"/>
            <a:r>
              <a:rPr lang="en-US" sz="2000" dirty="0"/>
              <a:t>To avoid oxygen toxicity and nitrogen narcosis, deep-sea divers—those venturing beyond 50 m—breathe specialized mixtures of gases. </a:t>
            </a:r>
          </a:p>
          <a:p>
            <a:pPr eaLnBrk="1" hangingPunct="1"/>
            <a:r>
              <a:rPr lang="en-US" sz="2000" dirty="0" err="1"/>
              <a:t>Heliox</a:t>
            </a:r>
            <a:r>
              <a:rPr lang="en-US" sz="2000" dirty="0"/>
              <a:t> is a mixture of helium and oxygen usually at a smaller percentage of oxygen than would be found in air, thereby lowering the risk of oxygen toxicity. </a:t>
            </a:r>
          </a:p>
          <a:p>
            <a:pPr eaLnBrk="1" hangingPunct="1"/>
            <a:r>
              <a:rPr lang="en-US" sz="2000" dirty="0" err="1"/>
              <a:t>Heliox</a:t>
            </a:r>
            <a:r>
              <a:rPr lang="en-US" sz="2000" dirty="0"/>
              <a:t> contains helium instead of nitrogen, eliminating the risk of nitrogen narcosis. </a:t>
            </a:r>
          </a:p>
          <a:p>
            <a:pPr eaLnBrk="1" hangingPunct="1"/>
            <a:r>
              <a:rPr lang="en-US" sz="2000" dirty="0"/>
              <a:t>A good dive shop can calculate the best mixture for the depth of </a:t>
            </a:r>
            <a:br>
              <a:rPr lang="en-US" sz="2000" dirty="0"/>
            </a:br>
            <a:r>
              <a:rPr lang="en-US" sz="2000" dirty="0"/>
              <a:t>your dive.</a:t>
            </a:r>
          </a:p>
        </p:txBody>
      </p:sp>
    </p:spTree>
    <p:extLst>
      <p:ext uri="{BB962C8B-B14F-4D97-AF65-F5344CB8AC3E}">
        <p14:creationId xmlns:p14="http://schemas.microsoft.com/office/powerpoint/2010/main" val="8901993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63256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512747"/>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11.10	</a:t>
            </a:r>
            <a:r>
              <a:rPr lang="en-US" sz="2000" b="1" dirty="0">
                <a:latin typeface="Arial" charset="0"/>
                <a:ea typeface="ＭＳ Ｐゴシック" charset="0"/>
                <a:cs typeface="ＭＳ Ｐゴシック" charset="0"/>
              </a:rPr>
              <a:t>Partial Pressure, Total Pressure, and Percent 	Composition</a:t>
            </a:r>
          </a:p>
        </p:txBody>
      </p:sp>
      <p:sp>
        <p:nvSpPr>
          <p:cNvPr id="2054" name="Line 7"/>
          <p:cNvSpPr>
            <a:spLocks noChangeShapeType="1"/>
          </p:cNvSpPr>
          <p:nvPr/>
        </p:nvSpPr>
        <p:spPr bwMode="auto">
          <a:xfrm>
            <a:off x="304800" y="285750"/>
            <a:ext cx="0" cy="57789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1021962"/>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Calculate the partial pressure of oxygen that a diver breathes with a </a:t>
            </a:r>
            <a:r>
              <a:rPr lang="en-US" sz="1400" dirty="0" err="1"/>
              <a:t>heliox</a:t>
            </a:r>
            <a:r>
              <a:rPr lang="en-US" sz="1400" dirty="0"/>
              <a:t> mixture containing 2.0% oxygen at a</a:t>
            </a:r>
          </a:p>
          <a:p>
            <a:pPr>
              <a:defRPr/>
            </a:pPr>
            <a:r>
              <a:rPr lang="en-US" sz="1400" dirty="0"/>
              <a:t>depth of 90 m where the total pressure is 10.0 atm.</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6863" y="605312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1" name="Text Box 4"/>
          <p:cNvSpPr txBox="1">
            <a:spLocks noChangeArrowheads="1"/>
          </p:cNvSpPr>
          <p:nvPr/>
        </p:nvSpPr>
        <p:spPr bwMode="auto">
          <a:xfrm>
            <a:off x="304799" y="1644142"/>
            <a:ext cx="8721969" cy="3036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dirty="0"/>
              <a:t>You are given the percent oxygen in the mixture and the total pressure. You are asked to find the partial pressure of oxygen.</a:t>
            </a:r>
          </a:p>
          <a:p>
            <a:endParaRPr lang="en-US" sz="1400" dirty="0"/>
          </a:p>
          <a:p>
            <a:pPr>
              <a:defRPr/>
            </a:pPr>
            <a:r>
              <a:rPr lang="en-US" sz="1400" b="1" dirty="0">
                <a:latin typeface="Arial" charset="0"/>
                <a:cs typeface="Arial" charset="0"/>
              </a:rPr>
              <a:t>GIVEN     </a:t>
            </a:r>
            <a:r>
              <a:rPr lang="pt-BR" sz="1400" dirty="0"/>
              <a:t>O</a:t>
            </a:r>
            <a:r>
              <a:rPr lang="pt-BR" sz="1400" baseline="-25000" dirty="0"/>
              <a:t>2</a:t>
            </a:r>
            <a:r>
              <a:rPr lang="pt-BR" sz="1400" dirty="0"/>
              <a:t> percent = 2.0%</a:t>
            </a:r>
          </a:p>
          <a:p>
            <a:pPr marL="803275">
              <a:tabLst>
                <a:tab pos="2292350" algn="l"/>
              </a:tabLst>
              <a:defRPr/>
            </a:pPr>
            <a:r>
              <a:rPr lang="fr-FR" sz="1400" i="1" dirty="0" err="1"/>
              <a:t>P</a:t>
            </a:r>
            <a:r>
              <a:rPr lang="fr-FR" sz="1400" baseline="-25000" dirty="0" err="1"/>
              <a:t>tot</a:t>
            </a:r>
            <a:r>
              <a:rPr lang="fr-FR" sz="1400" baseline="-25000" dirty="0"/>
              <a:t> </a:t>
            </a:r>
            <a:r>
              <a:rPr lang="pt-BR" sz="1400" dirty="0"/>
              <a:t>= 10.0 atm</a:t>
            </a:r>
            <a:endParaRPr lang="en-US" sz="1400" baseline="-25000" dirty="0"/>
          </a:p>
          <a:p>
            <a:pPr>
              <a:defRPr/>
            </a:pPr>
            <a:r>
              <a:rPr lang="en-US" sz="1400" baseline="-25000" dirty="0"/>
              <a:t> </a:t>
            </a:r>
          </a:p>
          <a:p>
            <a:pPr>
              <a:defRPr/>
            </a:pPr>
            <a:r>
              <a:rPr lang="en-US" sz="1400" b="1" dirty="0">
                <a:latin typeface="Arial" charset="0"/>
                <a:cs typeface="Arial" charset="0"/>
              </a:rPr>
              <a:t>FIND</a:t>
            </a:r>
            <a:r>
              <a:rPr lang="en-US" sz="1400" b="1" dirty="0"/>
              <a:t>     </a:t>
            </a:r>
            <a:r>
              <a:rPr lang="en-US" sz="1400" i="1" dirty="0"/>
              <a:t>P</a:t>
            </a:r>
            <a:r>
              <a:rPr lang="en-US" sz="1400" baseline="-25000" dirty="0"/>
              <a:t>O</a:t>
            </a:r>
            <a:r>
              <a:rPr lang="en-US" sz="1400" baseline="-50000" dirty="0"/>
              <a:t>2</a:t>
            </a:r>
          </a:p>
          <a:p>
            <a:endParaRPr lang="en-US" sz="1400" dirty="0"/>
          </a:p>
          <a:p>
            <a:r>
              <a:rPr lang="en-US" sz="1400" dirty="0"/>
              <a:t>The partial pressure of a component in a gas mixture is equal to the fractional composition of the component multiplied by the total pressure. Calculate the fractional composition of </a:t>
            </a:r>
            <a:r>
              <a:rPr lang="pt-BR" sz="1400" dirty="0"/>
              <a:t>O</a:t>
            </a:r>
            <a:r>
              <a:rPr lang="pt-BR" sz="1400" baseline="-25000" dirty="0"/>
              <a:t>2</a:t>
            </a:r>
            <a:r>
              <a:rPr lang="pt-BR" sz="1400" dirty="0"/>
              <a:t> </a:t>
            </a:r>
            <a:r>
              <a:rPr lang="en-US" sz="1400" dirty="0"/>
              <a:t>by dividing the percent composition by 100. Calculate the partial pressure of </a:t>
            </a:r>
            <a:r>
              <a:rPr lang="pt-BR" sz="1400" dirty="0"/>
              <a:t>O</a:t>
            </a:r>
            <a:r>
              <a:rPr lang="pt-BR" sz="1400" baseline="-25000" dirty="0"/>
              <a:t>2</a:t>
            </a:r>
            <a:r>
              <a:rPr lang="pt-BR" sz="1400" dirty="0"/>
              <a:t> </a:t>
            </a:r>
            <a:r>
              <a:rPr lang="en-US" sz="1400" dirty="0"/>
              <a:t>by multiplying the fractional composition by the total pressure.</a:t>
            </a:r>
          </a:p>
          <a:p>
            <a:endParaRPr lang="en-US" sz="1400" dirty="0"/>
          </a:p>
          <a:p>
            <a:r>
              <a:rPr lang="en-US" sz="1400" b="1" dirty="0">
                <a:latin typeface="Arial" charset="0"/>
                <a:cs typeface="Arial" charset="0"/>
              </a:rPr>
              <a:t>SOLUTION</a:t>
            </a:r>
          </a:p>
          <a:p>
            <a:endParaRPr lang="en-US" sz="1400" dirty="0">
              <a:latin typeface="+mn-lt"/>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397" y="4544827"/>
            <a:ext cx="4504240" cy="1186899"/>
          </a:xfrm>
          <a:prstGeom prst="rect">
            <a:avLst/>
          </a:prstGeom>
        </p:spPr>
      </p:pic>
    </p:spTree>
    <p:extLst>
      <p:ext uri="{BB962C8B-B14F-4D97-AF65-F5344CB8AC3E}">
        <p14:creationId xmlns:p14="http://schemas.microsoft.com/office/powerpoint/2010/main" val="250815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1"/>
          </p:nvPr>
        </p:nvSpPr>
        <p:spPr>
          <a:xfrm>
            <a:off x="457200" y="976735"/>
            <a:ext cx="3455043" cy="4625413"/>
          </a:xfrm>
        </p:spPr>
        <p:txBody>
          <a:bodyPr/>
          <a:lstStyle/>
          <a:p>
            <a:pPr marL="0" indent="0" eaLnBrk="1" hangingPunct="1">
              <a:lnSpc>
                <a:spcPct val="105000"/>
              </a:lnSpc>
              <a:buFont typeface="Arial" charset="0"/>
              <a:buNone/>
            </a:pPr>
            <a:r>
              <a:rPr lang="en-US" sz="2400" dirty="0"/>
              <a:t>When a gas from a chemical reaction is collected through water, water molecules become mixed with the gas molecules. </a:t>
            </a:r>
            <a:br>
              <a:rPr lang="en-US" sz="2400" dirty="0"/>
            </a:br>
            <a:r>
              <a:rPr lang="en-US" sz="2400" dirty="0"/>
              <a:t>The pressure of water vapor in the final mixture is the vapor pressure of water at the temperature at which the gas is collected.</a:t>
            </a:r>
            <a:endParaRPr lang="en-US" sz="2400" baseline="-500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400"/>
          <a:stretch/>
        </p:blipFill>
        <p:spPr>
          <a:xfrm>
            <a:off x="3953261" y="1578618"/>
            <a:ext cx="5034480" cy="3930931"/>
          </a:xfrm>
          <a:prstGeom prst="rect">
            <a:avLst/>
          </a:prstGeom>
        </p:spPr>
      </p:pic>
      <p:sp>
        <p:nvSpPr>
          <p:cNvPr id="6"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Vapor Pressure</a:t>
            </a:r>
          </a:p>
        </p:txBody>
      </p:sp>
    </p:spTree>
    <p:extLst>
      <p:ext uri="{BB962C8B-B14F-4D97-AF65-F5344CB8AC3E}">
        <p14:creationId xmlns:p14="http://schemas.microsoft.com/office/powerpoint/2010/main" val="29693727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Collecting Gases Over Water</a:t>
            </a:r>
          </a:p>
        </p:txBody>
      </p:sp>
      <p:sp>
        <p:nvSpPr>
          <p:cNvPr id="5" name="Content Placeholder 2"/>
          <p:cNvSpPr>
            <a:spLocks noGrp="1"/>
          </p:cNvSpPr>
          <p:nvPr>
            <p:ph sz="half" idx="1"/>
          </p:nvPr>
        </p:nvSpPr>
        <p:spPr>
          <a:xfrm>
            <a:off x="457201" y="2554690"/>
            <a:ext cx="4091708" cy="3859518"/>
          </a:xfrm>
        </p:spPr>
        <p:txBody>
          <a:bodyPr/>
          <a:lstStyle/>
          <a:p>
            <a:pPr eaLnBrk="1" hangingPunct="1">
              <a:buFont typeface="Arial" charset="0"/>
              <a:buNone/>
            </a:pPr>
            <a:r>
              <a:rPr lang="en-US" sz="2400" i="1" dirty="0" err="1"/>
              <a:t>P</a:t>
            </a:r>
            <a:r>
              <a:rPr lang="en-US" sz="2400" baseline="-25000" dirty="0" err="1"/>
              <a:t>tot</a:t>
            </a:r>
            <a:r>
              <a:rPr lang="en-US" sz="2400" dirty="0"/>
              <a:t> = </a:t>
            </a:r>
            <a:r>
              <a:rPr lang="en-US" sz="2400" i="1" dirty="0"/>
              <a:t>P</a:t>
            </a:r>
            <a:r>
              <a:rPr lang="en-US" sz="2400" baseline="-25000" dirty="0"/>
              <a:t>H</a:t>
            </a:r>
            <a:r>
              <a:rPr lang="en-US" sz="2400" baseline="-50000" dirty="0"/>
              <a:t>2</a:t>
            </a:r>
            <a:r>
              <a:rPr lang="en-US" sz="2400" dirty="0"/>
              <a:t> + </a:t>
            </a:r>
            <a:r>
              <a:rPr lang="en-US" sz="2400" i="1" dirty="0"/>
              <a:t>P</a:t>
            </a:r>
            <a:r>
              <a:rPr lang="en-US" sz="2400" baseline="-25000" dirty="0"/>
              <a:t>H</a:t>
            </a:r>
            <a:r>
              <a:rPr lang="en-US" sz="2400" baseline="-50000" dirty="0">
                <a:solidFill>
                  <a:srgbClr val="000000"/>
                </a:solidFill>
              </a:rPr>
              <a:t>2</a:t>
            </a:r>
            <a:r>
              <a:rPr lang="en-US" sz="2400" baseline="-25000" dirty="0"/>
              <a:t>O</a:t>
            </a:r>
            <a:r>
              <a:rPr lang="en-US" sz="2400" dirty="0"/>
              <a:t> </a:t>
            </a:r>
          </a:p>
          <a:p>
            <a:pPr eaLnBrk="1" hangingPunct="1">
              <a:buFont typeface="Arial" charset="0"/>
              <a:buNone/>
            </a:pPr>
            <a:endParaRPr lang="en-US" sz="2400" dirty="0"/>
          </a:p>
          <a:p>
            <a:pPr eaLnBrk="1" hangingPunct="1">
              <a:buFont typeface="Arial" charset="0"/>
              <a:buNone/>
            </a:pPr>
            <a:r>
              <a:rPr lang="en-US" sz="2400" dirty="0"/>
              <a:t>758 mm Hg = </a:t>
            </a:r>
            <a:r>
              <a:rPr lang="en-US" sz="2400" i="1" dirty="0"/>
              <a:t>P</a:t>
            </a:r>
            <a:r>
              <a:rPr lang="en-US" sz="2400" baseline="-25000" dirty="0"/>
              <a:t>H</a:t>
            </a:r>
            <a:r>
              <a:rPr lang="en-US" sz="2400" baseline="-50000" dirty="0">
                <a:solidFill>
                  <a:srgbClr val="000000"/>
                </a:solidFill>
              </a:rPr>
              <a:t>2</a:t>
            </a:r>
            <a:r>
              <a:rPr lang="en-US" sz="2400" dirty="0"/>
              <a:t> + </a:t>
            </a:r>
            <a:br>
              <a:rPr lang="en-US" sz="2400" dirty="0"/>
            </a:br>
            <a:r>
              <a:rPr lang="en-US" sz="2400" dirty="0"/>
              <a:t>23.8 mm Hg</a:t>
            </a:r>
          </a:p>
          <a:p>
            <a:pPr eaLnBrk="1" hangingPunct="1">
              <a:buFont typeface="Arial" charset="0"/>
              <a:buNone/>
            </a:pPr>
            <a:endParaRPr lang="en-US" sz="2400" dirty="0"/>
          </a:p>
          <a:p>
            <a:pPr eaLnBrk="1" hangingPunct="1">
              <a:buFont typeface="Arial" charset="0"/>
              <a:buNone/>
            </a:pPr>
            <a:r>
              <a:rPr lang="en-US" sz="2400" i="1" dirty="0"/>
              <a:t>P</a:t>
            </a:r>
            <a:r>
              <a:rPr lang="en-US" sz="2400" baseline="-25000" dirty="0"/>
              <a:t>H</a:t>
            </a:r>
            <a:r>
              <a:rPr lang="en-US" sz="2400" baseline="-50000" dirty="0">
                <a:solidFill>
                  <a:srgbClr val="000000"/>
                </a:solidFill>
              </a:rPr>
              <a:t>2</a:t>
            </a:r>
            <a:r>
              <a:rPr lang="en-US" sz="2400" baseline="-35000" dirty="0"/>
              <a:t> </a:t>
            </a:r>
            <a:r>
              <a:rPr lang="en-US" sz="2400" dirty="0"/>
              <a:t> = 758 mm Hg − </a:t>
            </a:r>
            <a:br>
              <a:rPr lang="en-US" sz="2400" dirty="0"/>
            </a:br>
            <a:r>
              <a:rPr lang="en-US" sz="2400" dirty="0"/>
              <a:t>23.8 mm Hg</a:t>
            </a:r>
          </a:p>
          <a:p>
            <a:pPr eaLnBrk="1" hangingPunct="1">
              <a:buFont typeface="Arial" charset="0"/>
              <a:buNone/>
            </a:pPr>
            <a:endParaRPr lang="en-US" sz="2400" dirty="0"/>
          </a:p>
          <a:p>
            <a:pPr eaLnBrk="1" hangingPunct="1">
              <a:buFont typeface="Arial" charset="0"/>
              <a:buNone/>
            </a:pPr>
            <a:r>
              <a:rPr lang="en-US" sz="2400" i="1" dirty="0"/>
              <a:t>P</a:t>
            </a:r>
            <a:r>
              <a:rPr lang="en-US" sz="2400" baseline="-25000" dirty="0"/>
              <a:t>H</a:t>
            </a:r>
            <a:r>
              <a:rPr lang="en-US" sz="2400" baseline="-50000" dirty="0">
                <a:solidFill>
                  <a:srgbClr val="000000"/>
                </a:solidFill>
              </a:rPr>
              <a:t>2</a:t>
            </a:r>
            <a:r>
              <a:rPr lang="en-US" sz="2400" baseline="-35000" dirty="0"/>
              <a:t> </a:t>
            </a:r>
            <a:r>
              <a:rPr lang="en-US" sz="2400" dirty="0"/>
              <a:t> = 734 mm Hg</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224"/>
          <a:stretch/>
        </p:blipFill>
        <p:spPr>
          <a:xfrm>
            <a:off x="4745621" y="2701635"/>
            <a:ext cx="3098879" cy="3718589"/>
          </a:xfrm>
          <a:prstGeom prst="rect">
            <a:avLst/>
          </a:prstGeom>
        </p:spPr>
      </p:pic>
      <p:sp>
        <p:nvSpPr>
          <p:cNvPr id="2" name="TextBox 1"/>
          <p:cNvSpPr txBox="1"/>
          <p:nvPr/>
        </p:nvSpPr>
        <p:spPr>
          <a:xfrm>
            <a:off x="338328" y="935182"/>
            <a:ext cx="8655581" cy="1569660"/>
          </a:xfrm>
          <a:prstGeom prst="rect">
            <a:avLst/>
          </a:prstGeom>
          <a:noFill/>
        </p:spPr>
        <p:txBody>
          <a:bodyPr wrap="square" rtlCol="0">
            <a:spAutoFit/>
          </a:bodyPr>
          <a:lstStyle/>
          <a:p>
            <a:pPr marL="342900" indent="-342900">
              <a:buFont typeface="Arial"/>
              <a:buChar char="•"/>
            </a:pPr>
            <a:r>
              <a:rPr lang="en-US" altLang="en-US" dirty="0">
                <a:latin typeface="+mn-lt"/>
              </a:rPr>
              <a:t>Hydrogen gas was collected over water at a total pressure of 758 mm Hg and a temperature of 25 °C. What is the partial pressure of the hydrogen gas? We look up the partial pressure of water at 25 °C = 23.8 mm Hg. </a:t>
            </a:r>
            <a:endParaRPr lang="en-US" dirty="0">
              <a:latin typeface="+mn-lt"/>
            </a:endParaRPr>
          </a:p>
        </p:txBody>
      </p:sp>
    </p:spTree>
    <p:extLst>
      <p:ext uri="{BB962C8B-B14F-4D97-AF65-F5344CB8AC3E}">
        <p14:creationId xmlns:p14="http://schemas.microsoft.com/office/powerpoint/2010/main" val="40648676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Gases in Chemical Reactions</a:t>
            </a:r>
          </a:p>
        </p:txBody>
      </p:sp>
      <p:sp>
        <p:nvSpPr>
          <p:cNvPr id="5" name="Content Placeholder 2"/>
          <p:cNvSpPr>
            <a:spLocks noGrp="1"/>
          </p:cNvSpPr>
          <p:nvPr>
            <p:ph sz="half" idx="1"/>
          </p:nvPr>
        </p:nvSpPr>
        <p:spPr>
          <a:xfrm>
            <a:off x="457200" y="913071"/>
            <a:ext cx="8374283" cy="5262980"/>
          </a:xfrm>
        </p:spPr>
        <p:txBody>
          <a:bodyPr/>
          <a:lstStyle/>
          <a:p>
            <a:pPr eaLnBrk="1" hangingPunct="1"/>
            <a:r>
              <a:rPr lang="en-US" dirty="0"/>
              <a:t>In reactions involving gaseous reactants or products, the amount of gas is often specified in terms of its volume (</a:t>
            </a:r>
            <a:r>
              <a:rPr lang="en-US" i="1" dirty="0"/>
              <a:t>V</a:t>
            </a:r>
            <a:r>
              <a:rPr lang="en-US" dirty="0"/>
              <a:t>) at a given temperature (</a:t>
            </a:r>
            <a:r>
              <a:rPr lang="en-US" i="1" dirty="0"/>
              <a:t>T</a:t>
            </a:r>
            <a:r>
              <a:rPr lang="en-US" dirty="0"/>
              <a:t>) and pressure (</a:t>
            </a:r>
            <a:r>
              <a:rPr lang="en-US" i="1" dirty="0"/>
              <a:t>P</a:t>
            </a:r>
            <a:r>
              <a:rPr lang="en-US" dirty="0"/>
              <a:t>). </a:t>
            </a:r>
          </a:p>
          <a:p>
            <a:pPr eaLnBrk="1" hangingPunct="1"/>
            <a:r>
              <a:rPr lang="en-US" dirty="0"/>
              <a:t>Use the ideal gas law to convert pressure, volume, and temperature to moles. </a:t>
            </a:r>
          </a:p>
          <a:p>
            <a:pPr eaLnBrk="1" hangingPunct="1">
              <a:buFont typeface="Arial" charset="0"/>
              <a:buNone/>
            </a:pPr>
            <a:endParaRPr lang="en-US" dirty="0"/>
          </a:p>
          <a:p>
            <a:pPr eaLnBrk="1" hangingPunct="1">
              <a:buFont typeface="Arial" charset="0"/>
              <a:buNone/>
            </a:pPr>
            <a:endParaRPr lang="en-US" b="1" dirty="0"/>
          </a:p>
          <a:p>
            <a:pPr eaLnBrk="1" hangingPunct="1">
              <a:buFont typeface="Arial" charset="0"/>
              <a:buNone/>
            </a:pPr>
            <a:endParaRPr lang="en-US" b="1" dirty="0"/>
          </a:p>
          <a:p>
            <a:pPr eaLnBrk="1" hangingPunct="1"/>
            <a:r>
              <a:rPr lang="en-US" dirty="0"/>
              <a:t>Use the stoichiometric coefficients to convert to other quantities in the reaction.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237" y="3986208"/>
            <a:ext cx="1505527" cy="905351"/>
          </a:xfrm>
          <a:prstGeom prst="rect">
            <a:avLst/>
          </a:prstGeom>
        </p:spPr>
      </p:pic>
    </p:spTree>
    <p:extLst>
      <p:ext uri="{BB962C8B-B14F-4D97-AF65-F5344CB8AC3E}">
        <p14:creationId xmlns:p14="http://schemas.microsoft.com/office/powerpoint/2010/main" val="8356061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Gases in Chemical Reactions</a:t>
            </a:r>
          </a:p>
        </p:txBody>
      </p:sp>
      <p:sp>
        <p:nvSpPr>
          <p:cNvPr id="7" name="Content Placeholder 3"/>
          <p:cNvSpPr>
            <a:spLocks noGrp="1"/>
          </p:cNvSpPr>
          <p:nvPr>
            <p:ph sz="half" idx="1"/>
          </p:nvPr>
        </p:nvSpPr>
        <p:spPr>
          <a:xfrm>
            <a:off x="457200" y="710787"/>
            <a:ext cx="8229600" cy="3120854"/>
          </a:xfrm>
        </p:spPr>
        <p:txBody>
          <a:bodyPr/>
          <a:lstStyle/>
          <a:p>
            <a:pPr eaLnBrk="1" hangingPunct="1"/>
            <a:r>
              <a:rPr lang="en-US" altLang="en-US" sz="2400" dirty="0"/>
              <a:t>How many moles of NH</a:t>
            </a:r>
            <a:r>
              <a:rPr lang="en-US" altLang="en-US" sz="2400" baseline="-25000" dirty="0"/>
              <a:t>3</a:t>
            </a:r>
            <a:r>
              <a:rPr lang="en-US" altLang="en-US" sz="2400" dirty="0"/>
              <a:t> are formed by the complete reaction of 2.5 L of hydrogen at 381 K and 1.32 </a:t>
            </a:r>
            <a:r>
              <a:rPr lang="en-US" altLang="en-US" sz="2400" dirty="0" err="1"/>
              <a:t>atm</a:t>
            </a:r>
            <a:r>
              <a:rPr lang="en-US" altLang="en-US" sz="2400" dirty="0"/>
              <a:t>? </a:t>
            </a:r>
            <a:br>
              <a:rPr lang="en-US" altLang="en-US" sz="2400" dirty="0"/>
            </a:br>
            <a:r>
              <a:rPr lang="en-US" altLang="en-US" sz="2400" dirty="0"/>
              <a:t>Assume that there is more than enough N</a:t>
            </a:r>
            <a:r>
              <a:rPr lang="en-US" altLang="en-US" sz="2400" baseline="-25000" dirty="0"/>
              <a:t>2</a:t>
            </a:r>
            <a:r>
              <a:rPr lang="en-US" altLang="en-US" sz="2400" dirty="0"/>
              <a:t>.</a:t>
            </a:r>
            <a:endParaRPr lang="en-US" sz="2400" b="1" dirty="0"/>
          </a:p>
          <a:p>
            <a:pPr eaLnBrk="1" hangingPunct="1">
              <a:buFont typeface="Arial" charset="0"/>
              <a:buNone/>
            </a:pPr>
            <a:r>
              <a:rPr lang="en-US" sz="2400" b="1" dirty="0"/>
              <a:t>GIVEN:  </a:t>
            </a:r>
            <a:r>
              <a:rPr lang="en-US" sz="2400" i="1" dirty="0"/>
              <a:t>V</a:t>
            </a:r>
            <a:r>
              <a:rPr lang="en-US" sz="2400" dirty="0"/>
              <a:t> = 2.5 L    </a:t>
            </a:r>
            <a:r>
              <a:rPr lang="en-US" sz="2400" i="1" dirty="0"/>
              <a:t>T </a:t>
            </a:r>
            <a:r>
              <a:rPr lang="en-US" sz="2400" dirty="0"/>
              <a:t>= 381 K    </a:t>
            </a:r>
            <a:r>
              <a:rPr lang="en-US" sz="2400" i="1" dirty="0"/>
              <a:t>P</a:t>
            </a:r>
            <a:r>
              <a:rPr lang="en-US" sz="2400" dirty="0"/>
              <a:t> = 1.32 </a:t>
            </a:r>
            <a:r>
              <a:rPr lang="en-US" sz="2400" dirty="0" err="1"/>
              <a:t>atm</a:t>
            </a:r>
            <a:r>
              <a:rPr lang="en-US" sz="2400" dirty="0"/>
              <a:t> (of H</a:t>
            </a:r>
            <a:r>
              <a:rPr lang="en-US" sz="2400" baseline="-25000" dirty="0"/>
              <a:t>2</a:t>
            </a:r>
            <a:r>
              <a:rPr lang="en-US" sz="2400" dirty="0"/>
              <a:t>)</a:t>
            </a:r>
          </a:p>
          <a:p>
            <a:pPr eaLnBrk="1" hangingPunct="1">
              <a:buFont typeface="Arial" charset="0"/>
              <a:buNone/>
            </a:pPr>
            <a:r>
              <a:rPr lang="en-US" sz="2400" b="1" dirty="0"/>
              <a:t>CONSTANT: </a:t>
            </a:r>
            <a:r>
              <a:rPr lang="en-US" sz="2400" i="1" dirty="0"/>
              <a:t>R</a:t>
            </a:r>
            <a:r>
              <a:rPr lang="en-US" sz="2400" dirty="0"/>
              <a:t>  	</a:t>
            </a:r>
            <a:r>
              <a:rPr lang="en-US" sz="2400" b="1" dirty="0"/>
              <a:t>FIND: </a:t>
            </a:r>
            <a:r>
              <a:rPr lang="en-US" sz="2400" dirty="0" err="1"/>
              <a:t>mol</a:t>
            </a:r>
            <a:r>
              <a:rPr lang="en-US" sz="2400" dirty="0"/>
              <a:t> NH</a:t>
            </a:r>
            <a:r>
              <a:rPr lang="en-US" sz="2400" baseline="-25000" dirty="0"/>
              <a:t>3</a:t>
            </a:r>
          </a:p>
          <a:p>
            <a:pPr eaLnBrk="1" hangingPunct="1">
              <a:buFont typeface="Arial" charset="0"/>
              <a:buNone/>
            </a:pPr>
            <a:endParaRPr lang="en-US" sz="2400" baseline="-25000" dirty="0"/>
          </a:p>
          <a:p>
            <a:pPr eaLnBrk="1" hangingPunct="1">
              <a:buFont typeface="Arial" charset="0"/>
              <a:buNone/>
            </a:pPr>
            <a:endParaRPr lang="en-US" sz="2400" baseline="-25000" dirty="0"/>
          </a:p>
          <a:p>
            <a:pPr eaLnBrk="1" hangingPunct="1">
              <a:buNone/>
            </a:pPr>
            <a:r>
              <a:rPr lang="en-US" sz="2400" b="1" dirty="0"/>
              <a:t>SOLUTION:	</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932" y="3489456"/>
            <a:ext cx="4019526" cy="28759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4317" y="4025397"/>
            <a:ext cx="3320774" cy="148862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3710" y="5746209"/>
            <a:ext cx="5356580" cy="621142"/>
          </a:xfrm>
          <a:prstGeom prst="rect">
            <a:avLst/>
          </a:prstGeom>
        </p:spPr>
      </p:pic>
    </p:spTree>
    <p:extLst>
      <p:ext uri="{BB962C8B-B14F-4D97-AF65-F5344CB8AC3E}">
        <p14:creationId xmlns:p14="http://schemas.microsoft.com/office/powerpoint/2010/main" val="34688245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Molar Volume at Standard Temperature and Pressure</a:t>
            </a:r>
          </a:p>
        </p:txBody>
      </p:sp>
      <p:sp>
        <p:nvSpPr>
          <p:cNvPr id="5" name="Content Placeholder 2"/>
          <p:cNvSpPr>
            <a:spLocks noGrp="1"/>
          </p:cNvSpPr>
          <p:nvPr>
            <p:ph sz="half" idx="1"/>
          </p:nvPr>
        </p:nvSpPr>
        <p:spPr>
          <a:xfrm>
            <a:off x="457200" y="1381850"/>
            <a:ext cx="8374283" cy="4745915"/>
          </a:xfrm>
        </p:spPr>
        <p:txBody>
          <a:bodyPr/>
          <a:lstStyle/>
          <a:p>
            <a:pPr eaLnBrk="1" hangingPunct="1"/>
            <a:r>
              <a:rPr lang="en-US" dirty="0"/>
              <a:t>The volume occupied by 1 </a:t>
            </a:r>
            <a:r>
              <a:rPr lang="en-US" dirty="0" err="1"/>
              <a:t>mol</a:t>
            </a:r>
            <a:r>
              <a:rPr lang="en-US" dirty="0"/>
              <a:t> of gas at  0 </a:t>
            </a:r>
            <a:r>
              <a:rPr lang="en-US" dirty="0">
                <a:ea typeface="Calibri"/>
              </a:rPr>
              <a:t>°</a:t>
            </a:r>
            <a:r>
              <a:rPr lang="en-US" dirty="0"/>
              <a:t>C (273.15 K) and 1 </a:t>
            </a:r>
            <a:r>
              <a:rPr lang="en-US" dirty="0" err="1"/>
              <a:t>atm</a:t>
            </a:r>
            <a:r>
              <a:rPr lang="en-US" dirty="0"/>
              <a:t> is 22.4 L.</a:t>
            </a:r>
          </a:p>
          <a:p>
            <a:pPr eaLnBrk="1" hangingPunct="1"/>
            <a:r>
              <a:rPr lang="en-US" dirty="0"/>
              <a:t>These conditions are called </a:t>
            </a:r>
            <a:r>
              <a:rPr lang="en-US" b="1" dirty="0"/>
              <a:t>standard temperature and pressure (STP).</a:t>
            </a:r>
            <a:endParaRPr lang="en-US" dirty="0"/>
          </a:p>
          <a:p>
            <a:pPr eaLnBrk="1" hangingPunct="1"/>
            <a:r>
              <a:rPr lang="en-US" dirty="0"/>
              <a:t>The volume occupied by 1 </a:t>
            </a:r>
            <a:r>
              <a:rPr lang="en-US" dirty="0" err="1"/>
              <a:t>mol</a:t>
            </a:r>
            <a:r>
              <a:rPr lang="en-US" dirty="0"/>
              <a:t> of gas under these conditions is called the </a:t>
            </a:r>
            <a:r>
              <a:rPr lang="en-US" b="1" dirty="0"/>
              <a:t>molar volume</a:t>
            </a:r>
            <a:r>
              <a:rPr lang="en-US" dirty="0"/>
              <a:t> of an ideal gas at STP.</a:t>
            </a:r>
          </a:p>
          <a:p>
            <a:pPr eaLnBrk="1" hangingPunct="1"/>
            <a:r>
              <a:rPr lang="en-US" dirty="0"/>
              <a:t>Under standard conditions </a:t>
            </a:r>
            <a:r>
              <a:rPr lang="en-US" b="1" dirty="0"/>
              <a:t>(STP),</a:t>
            </a:r>
            <a:r>
              <a:rPr lang="en-US" dirty="0"/>
              <a:t> use this ratio as a conversion factor:</a:t>
            </a:r>
          </a:p>
          <a:p>
            <a:pPr algn="ctr" eaLnBrk="1" hangingPunct="1">
              <a:buFont typeface="Arial" charset="0"/>
              <a:buNone/>
            </a:pPr>
            <a:r>
              <a:rPr lang="en-US" dirty="0"/>
              <a:t>1 </a:t>
            </a:r>
            <a:r>
              <a:rPr lang="en-US" dirty="0" err="1"/>
              <a:t>mol</a:t>
            </a:r>
            <a:r>
              <a:rPr lang="en-US" dirty="0"/>
              <a:t> : 22.4 L</a:t>
            </a:r>
          </a:p>
        </p:txBody>
      </p:sp>
    </p:spTree>
    <p:extLst>
      <p:ext uri="{BB962C8B-B14F-4D97-AF65-F5344CB8AC3E}">
        <p14:creationId xmlns:p14="http://schemas.microsoft.com/office/powerpoint/2010/main" val="42139108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One Mole of Any Gas at Standard Temperature and Pressure (STP) </a:t>
            </a:r>
            <a:br>
              <a:rPr lang="en-US" altLang="en-US" dirty="0">
                <a:solidFill>
                  <a:srgbClr val="ED6B06"/>
                </a:solidFill>
              </a:rPr>
            </a:br>
            <a:r>
              <a:rPr lang="en-US" altLang="en-US" dirty="0">
                <a:solidFill>
                  <a:srgbClr val="ED6B06"/>
                </a:solidFill>
              </a:rPr>
              <a:t>Occupies 22.4 L</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434"/>
          <a:stretch/>
        </p:blipFill>
        <p:spPr>
          <a:xfrm>
            <a:off x="1061012" y="1655488"/>
            <a:ext cx="7021975" cy="4761483"/>
          </a:xfrm>
          <a:prstGeom prst="rect">
            <a:avLst/>
          </a:prstGeom>
        </p:spPr>
      </p:pic>
    </p:spTree>
    <p:extLst>
      <p:ext uri="{BB962C8B-B14F-4D97-AF65-F5344CB8AC3E}">
        <p14:creationId xmlns:p14="http://schemas.microsoft.com/office/powerpoint/2010/main" val="34252541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Molar Volume at Standard Temperature and Pressure</a:t>
            </a:r>
          </a:p>
        </p:txBody>
      </p:sp>
      <p:sp>
        <p:nvSpPr>
          <p:cNvPr id="6" name="Content Placeholder 2"/>
          <p:cNvSpPr>
            <a:spLocks noGrp="1"/>
          </p:cNvSpPr>
          <p:nvPr>
            <p:ph idx="1"/>
          </p:nvPr>
        </p:nvSpPr>
        <p:spPr>
          <a:xfrm>
            <a:off x="212725" y="1427321"/>
            <a:ext cx="8931275" cy="4302716"/>
          </a:xfrm>
        </p:spPr>
        <p:txBody>
          <a:bodyPr/>
          <a:lstStyle/>
          <a:p>
            <a:pPr eaLnBrk="1" hangingPunct="1"/>
            <a:r>
              <a:rPr lang="en-US" altLang="en-US" sz="2400" dirty="0"/>
              <a:t>Calculate the number of liters of gas that forms at STP when 0.879 moles of CaCO</a:t>
            </a:r>
            <a:r>
              <a:rPr lang="en-US" altLang="en-US" sz="2400" baseline="-25000" dirty="0"/>
              <a:t>3</a:t>
            </a:r>
            <a:r>
              <a:rPr lang="en-US" altLang="en-US" sz="2400" dirty="0"/>
              <a:t> undergoes this reaction:  </a:t>
            </a:r>
            <a:br>
              <a:rPr lang="en-US" altLang="en-US" sz="2400" dirty="0"/>
            </a:br>
            <a:r>
              <a:rPr lang="en-US" altLang="en-US" sz="2400" dirty="0"/>
              <a:t>CaCO</a:t>
            </a:r>
            <a:r>
              <a:rPr lang="en-US" altLang="en-US" sz="2400" baseline="-25000" dirty="0"/>
              <a:t>3</a:t>
            </a:r>
            <a:r>
              <a:rPr lang="en-US" altLang="en-US" sz="2400" dirty="0"/>
              <a:t>(</a:t>
            </a:r>
            <a:r>
              <a:rPr lang="en-US" altLang="en-US" sz="2400" i="1" dirty="0"/>
              <a:t>s</a:t>
            </a:r>
            <a:r>
              <a:rPr lang="en-US" altLang="en-US" sz="2400" dirty="0"/>
              <a:t>) </a:t>
            </a:r>
            <a:r>
              <a:rPr lang="en-US" altLang="en-US" sz="2400" dirty="0">
                <a:sym typeface="Wingdings" charset="0"/>
              </a:rPr>
              <a:t>        </a:t>
            </a:r>
            <a:r>
              <a:rPr lang="en-US" altLang="en-US" sz="2400" dirty="0"/>
              <a:t> </a:t>
            </a:r>
            <a:r>
              <a:rPr lang="en-US" altLang="en-US" sz="2400" dirty="0" err="1"/>
              <a:t>CaO</a:t>
            </a:r>
            <a:r>
              <a:rPr lang="en-US" altLang="en-US" sz="2400" dirty="0"/>
              <a:t>(</a:t>
            </a:r>
            <a:r>
              <a:rPr lang="en-US" altLang="en-US" sz="2400" i="1" dirty="0"/>
              <a:t>s</a:t>
            </a:r>
            <a:r>
              <a:rPr lang="en-US" altLang="en-US" sz="2400" dirty="0"/>
              <a:t>) + CO</a:t>
            </a:r>
            <a:r>
              <a:rPr lang="en-US" altLang="en-US" sz="2400" baseline="-25000" dirty="0"/>
              <a:t>2</a:t>
            </a:r>
            <a:r>
              <a:rPr lang="en-US" altLang="en-US" sz="2400" dirty="0"/>
              <a:t>(</a:t>
            </a:r>
            <a:r>
              <a:rPr lang="en-US" altLang="en-US" sz="2400" i="1" dirty="0"/>
              <a:t>g</a:t>
            </a:r>
            <a:r>
              <a:rPr lang="en-US" altLang="en-US" sz="2400" dirty="0"/>
              <a:t>)</a:t>
            </a:r>
            <a:endParaRPr lang="en-US" sz="2400" b="1" dirty="0"/>
          </a:p>
          <a:p>
            <a:pPr eaLnBrk="1" hangingPunct="1">
              <a:buFont typeface="Arial" charset="0"/>
              <a:buNone/>
            </a:pPr>
            <a:r>
              <a:rPr lang="en-US" sz="2400" b="1" dirty="0"/>
              <a:t>GIVEN: </a:t>
            </a:r>
            <a:r>
              <a:rPr lang="en-US" sz="2400" dirty="0"/>
              <a:t>0.879 </a:t>
            </a:r>
            <a:r>
              <a:rPr lang="en-US" sz="2400" dirty="0" err="1"/>
              <a:t>mol</a:t>
            </a:r>
            <a:r>
              <a:rPr lang="en-US" sz="2400" dirty="0"/>
              <a:t> CaCO</a:t>
            </a:r>
            <a:r>
              <a:rPr lang="en-US" sz="2400" baseline="-25000" dirty="0"/>
              <a:t>3   	</a:t>
            </a:r>
            <a:r>
              <a:rPr lang="en-US" sz="2400" b="1" dirty="0"/>
              <a:t>FIND: </a:t>
            </a:r>
            <a:r>
              <a:rPr lang="en-US" sz="2400" dirty="0">
                <a:sym typeface="Wingdings" charset="0"/>
              </a:rPr>
              <a:t>CO</a:t>
            </a:r>
            <a:r>
              <a:rPr lang="en-US" sz="2400" baseline="-25000" dirty="0"/>
              <a:t>2</a:t>
            </a:r>
            <a:r>
              <a:rPr lang="en-US" sz="2400" dirty="0">
                <a:sym typeface="Wingdings" charset="0"/>
              </a:rPr>
              <a:t>(</a:t>
            </a:r>
            <a:r>
              <a:rPr lang="en-US" sz="2400" i="1" dirty="0">
                <a:sym typeface="Wingdings" charset="0"/>
              </a:rPr>
              <a:t>g</a:t>
            </a:r>
            <a:r>
              <a:rPr lang="en-US" sz="2400" dirty="0">
                <a:sym typeface="Wingdings" charset="0"/>
              </a:rPr>
              <a:t>) in liters</a:t>
            </a:r>
          </a:p>
          <a:p>
            <a:pPr eaLnBrk="1" hangingPunct="1">
              <a:buFont typeface="Arial" charset="0"/>
              <a:buNone/>
            </a:pPr>
            <a:r>
              <a:rPr lang="en-US" sz="2400" b="1" dirty="0">
                <a:sym typeface="Wingdings" charset="0"/>
              </a:rPr>
              <a:t>SOLUTION MAP:</a:t>
            </a:r>
          </a:p>
          <a:p>
            <a:endParaRPr lang="en-US" sz="2400" b="1" dirty="0">
              <a:solidFill>
                <a:srgbClr val="F79646"/>
              </a:solidFill>
            </a:endParaRPr>
          </a:p>
          <a:p>
            <a:pPr eaLnBrk="1" hangingPunct="1">
              <a:buFont typeface="Arial" charset="0"/>
              <a:buNone/>
            </a:pPr>
            <a:endParaRPr lang="en-US" sz="2400" b="1" dirty="0">
              <a:solidFill>
                <a:srgbClr val="F79646"/>
              </a:solidFill>
              <a:sym typeface="Wingdings" charset="0"/>
            </a:endParaRPr>
          </a:p>
          <a:p>
            <a:pPr eaLnBrk="1" hangingPunct="1">
              <a:buFont typeface="Arial" charset="0"/>
              <a:buNone/>
            </a:pPr>
            <a:endParaRPr lang="en-US" sz="2400" b="1" dirty="0">
              <a:solidFill>
                <a:srgbClr val="F79646"/>
              </a:solidFill>
              <a:sym typeface="Wingdings" charset="0"/>
            </a:endParaRPr>
          </a:p>
          <a:p>
            <a:pPr eaLnBrk="1" hangingPunct="1">
              <a:buFont typeface="Arial" charset="0"/>
              <a:buNone/>
            </a:pPr>
            <a:endParaRPr lang="en-US" sz="2400" dirty="0">
              <a:sym typeface="Wingdings" charset="0"/>
            </a:endParaRPr>
          </a:p>
          <a:p>
            <a:pPr eaLnBrk="1" hangingPunct="1">
              <a:buFont typeface="Arial" charset="0"/>
              <a:buNone/>
            </a:pPr>
            <a:r>
              <a:rPr lang="en-US" sz="2400" b="1" dirty="0">
                <a:sym typeface="Wingdings" charset="0"/>
              </a:rPr>
              <a:t>SOLUTION:</a:t>
            </a:r>
            <a:r>
              <a:rPr lang="en-US" sz="2400" b="1" dirty="0"/>
              <a:t>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6859"/>
          <a:stretch/>
        </p:blipFill>
        <p:spPr>
          <a:xfrm>
            <a:off x="2237654" y="3599164"/>
            <a:ext cx="4668692" cy="115856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444" y="5673927"/>
            <a:ext cx="7343113" cy="636318"/>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42527" t="9157" r="47802" b="80332"/>
          <a:stretch/>
        </p:blipFill>
        <p:spPr>
          <a:xfrm>
            <a:off x="2057608" y="2318761"/>
            <a:ext cx="654052" cy="163513"/>
          </a:xfrm>
          <a:prstGeom prst="rect">
            <a:avLst/>
          </a:prstGeom>
        </p:spPr>
      </p:pic>
    </p:spTree>
    <p:extLst>
      <p:ext uri="{BB962C8B-B14F-4D97-AF65-F5344CB8AC3E}">
        <p14:creationId xmlns:p14="http://schemas.microsoft.com/office/powerpoint/2010/main" val="356150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Kinetic Molecular Theory: </a:t>
            </a:r>
            <a:br>
              <a:rPr lang="en-US" altLang="en-US" dirty="0">
                <a:solidFill>
                  <a:srgbClr val="ED6B06"/>
                </a:solidFill>
              </a:rPr>
            </a:br>
            <a:r>
              <a:rPr lang="en-US" altLang="en-US" dirty="0">
                <a:solidFill>
                  <a:srgbClr val="ED6B06"/>
                </a:solidFill>
              </a:rPr>
              <a:t>A Model for Gases</a:t>
            </a:r>
          </a:p>
        </p:txBody>
      </p:sp>
      <p:sp>
        <p:nvSpPr>
          <p:cNvPr id="4099" name="Content Placeholder 2"/>
          <p:cNvSpPr>
            <a:spLocks noGrp="1"/>
          </p:cNvSpPr>
          <p:nvPr>
            <p:ph sz="half" idx="1"/>
          </p:nvPr>
        </p:nvSpPr>
        <p:spPr>
          <a:xfrm>
            <a:off x="342899" y="1374845"/>
            <a:ext cx="8592757" cy="3797963"/>
          </a:xfrm>
        </p:spPr>
        <p:txBody>
          <a:bodyPr/>
          <a:lstStyle/>
          <a:p>
            <a:pPr eaLnBrk="1" hangingPunct="1"/>
            <a:r>
              <a:rPr lang="en-US" dirty="0"/>
              <a:t>A model for understanding the behavior of gases is the </a:t>
            </a:r>
            <a:r>
              <a:rPr lang="en-US" b="1" dirty="0"/>
              <a:t>kinetic molecular theory.</a:t>
            </a:r>
            <a:endParaRPr lang="en-US" dirty="0"/>
          </a:p>
          <a:p>
            <a:pPr eaLnBrk="1" hangingPunct="1"/>
            <a:r>
              <a:rPr lang="en-US" dirty="0"/>
              <a:t>This model predicts the correct behavior for most gases under many conditions.</a:t>
            </a:r>
          </a:p>
          <a:p>
            <a:pPr eaLnBrk="1" hangingPunct="1"/>
            <a:r>
              <a:rPr lang="en-US" dirty="0"/>
              <a:t>Like other models, the kinetic molecular theory is not perfect and breaks down under certain conditions.</a:t>
            </a:r>
          </a:p>
          <a:p>
            <a:pPr eaLnBrk="1" hangingPunct="1"/>
            <a:r>
              <a:rPr lang="en-US" dirty="0"/>
              <a:t>We focus on conditions where it works well.</a:t>
            </a:r>
          </a:p>
        </p:txBody>
      </p:sp>
    </p:spTree>
    <p:extLst>
      <p:ext uri="{BB962C8B-B14F-4D97-AF65-F5344CB8AC3E}">
        <p14:creationId xmlns:p14="http://schemas.microsoft.com/office/powerpoint/2010/main" val="16243455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Chemistry in the Environment: </a:t>
            </a:r>
            <a:br>
              <a:rPr lang="en-US" altLang="en-US" dirty="0">
                <a:solidFill>
                  <a:srgbClr val="ED6B06"/>
                </a:solidFill>
              </a:rPr>
            </a:br>
            <a:r>
              <a:rPr lang="en-US" altLang="en-US" dirty="0">
                <a:solidFill>
                  <a:srgbClr val="ED6B06"/>
                </a:solidFill>
              </a:rPr>
              <a:t>Air Pollution</a:t>
            </a:r>
          </a:p>
        </p:txBody>
      </p:sp>
      <p:sp>
        <p:nvSpPr>
          <p:cNvPr id="4099" name="Content Placeholder 2"/>
          <p:cNvSpPr>
            <a:spLocks noGrp="1"/>
          </p:cNvSpPr>
          <p:nvPr>
            <p:ph sz="half" idx="1"/>
          </p:nvPr>
        </p:nvSpPr>
        <p:spPr>
          <a:xfrm>
            <a:off x="342897" y="956333"/>
            <a:ext cx="8632661" cy="5644622"/>
          </a:xfrm>
        </p:spPr>
        <p:txBody>
          <a:bodyPr/>
          <a:lstStyle/>
          <a:p>
            <a:pPr marL="0" indent="0" eaLnBrk="1" hangingPunct="1">
              <a:buFont typeface="Arial" charset="0"/>
              <a:buNone/>
            </a:pPr>
            <a:r>
              <a:rPr lang="en-US" sz="2200" dirty="0"/>
              <a:t>Air pollution comes from a number of sources, including electricity generation, motor vehicles, and industrial waste. </a:t>
            </a:r>
          </a:p>
          <a:p>
            <a:pPr eaLnBrk="1" hangingPunct="1">
              <a:buFont typeface="Arial" charset="0"/>
              <a:buNone/>
            </a:pPr>
            <a:r>
              <a:rPr lang="en-US" sz="2200" dirty="0"/>
              <a:t>Some of the major gaseous air pollutants are the following:</a:t>
            </a:r>
            <a:endParaRPr lang="en-US" sz="2200" b="1" dirty="0"/>
          </a:p>
          <a:p>
            <a:pPr eaLnBrk="1" hangingPunct="1"/>
            <a:r>
              <a:rPr lang="en-US" sz="2200" b="1" dirty="0"/>
              <a:t>Sulfur dioxide (SO</a:t>
            </a:r>
            <a:r>
              <a:rPr lang="en-US" sz="2200" b="1" baseline="-25000" dirty="0"/>
              <a:t>2</a:t>
            </a:r>
            <a:r>
              <a:rPr lang="en-US" sz="2200" b="1" dirty="0"/>
              <a:t>)</a:t>
            </a:r>
            <a:r>
              <a:rPr lang="en-US" sz="2200" dirty="0"/>
              <a:t>—Sulfur dioxide is emitted primarily in electricity generation and industrial metal refining. </a:t>
            </a:r>
          </a:p>
          <a:p>
            <a:pPr lvl="1" eaLnBrk="1" hangingPunct="1"/>
            <a:r>
              <a:rPr lang="en-US" sz="2200" b="1" dirty="0"/>
              <a:t>SO</a:t>
            </a:r>
            <a:r>
              <a:rPr lang="en-US" sz="2200" b="1" baseline="-25000" dirty="0"/>
              <a:t>2 </a:t>
            </a:r>
            <a:r>
              <a:rPr lang="en-US" sz="2200" dirty="0"/>
              <a:t>is a lung and eye irritant that affects the respiratory system. </a:t>
            </a:r>
          </a:p>
          <a:p>
            <a:pPr lvl="1" eaLnBrk="1" hangingPunct="1"/>
            <a:r>
              <a:rPr lang="en-US" sz="2200" b="1" dirty="0"/>
              <a:t>SO</a:t>
            </a:r>
            <a:r>
              <a:rPr lang="en-US" sz="2200" b="1" baseline="-25000" dirty="0"/>
              <a:t>2</a:t>
            </a:r>
            <a:r>
              <a:rPr lang="en-US" sz="2200" dirty="0"/>
              <a:t> is one of the main precursors of acid rain. </a:t>
            </a:r>
            <a:endParaRPr lang="en-US" sz="2200" b="1" dirty="0"/>
          </a:p>
          <a:p>
            <a:pPr eaLnBrk="1" hangingPunct="1"/>
            <a:r>
              <a:rPr lang="en-US" sz="2200" b="1" dirty="0"/>
              <a:t>Carbon monoxide (CO)</a:t>
            </a:r>
            <a:r>
              <a:rPr lang="en-US" sz="2200" dirty="0"/>
              <a:t>—Carbon monoxide is formed by the incomplete combustion of fossil fuels (petroleum, natural gas, and coal). It is emitted mainly by motor vehicles. </a:t>
            </a:r>
          </a:p>
          <a:p>
            <a:pPr lvl="1" eaLnBrk="1" hangingPunct="1"/>
            <a:r>
              <a:rPr lang="en-US" sz="2200" b="1" dirty="0"/>
              <a:t>CO</a:t>
            </a:r>
            <a:r>
              <a:rPr lang="en-US" sz="2200" dirty="0"/>
              <a:t> displaces oxygen in the blood and causes the heart and lungs to work harder. </a:t>
            </a:r>
          </a:p>
          <a:p>
            <a:pPr lvl="1" eaLnBrk="1" hangingPunct="1"/>
            <a:r>
              <a:rPr lang="en-US" sz="2200" dirty="0"/>
              <a:t>At high levels, </a:t>
            </a:r>
            <a:r>
              <a:rPr lang="en-US" sz="2200" b="1" dirty="0"/>
              <a:t>CO</a:t>
            </a:r>
            <a:r>
              <a:rPr lang="en-US" sz="2200" dirty="0"/>
              <a:t> can cause sensory impairment, decreased thinking ability, unconsciousness, and death. </a:t>
            </a:r>
          </a:p>
        </p:txBody>
      </p:sp>
    </p:spTree>
    <p:extLst>
      <p:ext uri="{BB962C8B-B14F-4D97-AF65-F5344CB8AC3E}">
        <p14:creationId xmlns:p14="http://schemas.microsoft.com/office/powerpoint/2010/main" val="16067159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Chemistry in the Environment: </a:t>
            </a:r>
            <a:br>
              <a:rPr lang="en-US" altLang="en-US" dirty="0">
                <a:solidFill>
                  <a:srgbClr val="ED6B06"/>
                </a:solidFill>
              </a:rPr>
            </a:br>
            <a:r>
              <a:rPr lang="en-US" altLang="en-US" dirty="0">
                <a:solidFill>
                  <a:srgbClr val="ED6B06"/>
                </a:solidFill>
              </a:rPr>
              <a:t>Air Pollution</a:t>
            </a:r>
          </a:p>
        </p:txBody>
      </p:sp>
      <p:sp>
        <p:nvSpPr>
          <p:cNvPr id="4099" name="Content Placeholder 2"/>
          <p:cNvSpPr>
            <a:spLocks noGrp="1"/>
          </p:cNvSpPr>
          <p:nvPr>
            <p:ph sz="half" idx="1"/>
          </p:nvPr>
        </p:nvSpPr>
        <p:spPr>
          <a:xfrm>
            <a:off x="342897" y="1000723"/>
            <a:ext cx="8632661" cy="5306068"/>
          </a:xfrm>
        </p:spPr>
        <p:txBody>
          <a:bodyPr/>
          <a:lstStyle/>
          <a:p>
            <a:pPr eaLnBrk="1" hangingPunct="1">
              <a:buFont typeface="Arial" charset="0"/>
              <a:buNone/>
            </a:pPr>
            <a:r>
              <a:rPr lang="en-US" sz="2200" dirty="0"/>
              <a:t>More of the major gaseous air pollutants are the following:</a:t>
            </a:r>
            <a:endParaRPr lang="en-US" sz="2200" b="1" dirty="0"/>
          </a:p>
          <a:p>
            <a:pPr eaLnBrk="1" hangingPunct="1"/>
            <a:r>
              <a:rPr lang="en-US" sz="2200" b="1" dirty="0"/>
              <a:t>Ozone (O</a:t>
            </a:r>
            <a:r>
              <a:rPr lang="en-US" sz="2200" b="1" baseline="-25000" dirty="0"/>
              <a:t>3</a:t>
            </a:r>
            <a:r>
              <a:rPr lang="en-US" sz="2200" b="1" dirty="0"/>
              <a:t>)</a:t>
            </a:r>
            <a:r>
              <a:rPr lang="en-US" sz="2200" dirty="0"/>
              <a:t>—Ozone in the upper atmosphere is a normal part of our environment. Upper atmospheric ozone filters out part of the harmful UV light contained in sunlight. </a:t>
            </a:r>
          </a:p>
          <a:p>
            <a:pPr eaLnBrk="1" hangingPunct="1">
              <a:buFont typeface="Arial" charset="0"/>
              <a:buNone/>
            </a:pPr>
            <a:r>
              <a:rPr lang="en-US" sz="2200" dirty="0"/>
              <a:t>	Lower-atmospheric or </a:t>
            </a:r>
            <a:r>
              <a:rPr lang="en-US" sz="2200" i="1" dirty="0"/>
              <a:t>ground-level</a:t>
            </a:r>
            <a:r>
              <a:rPr lang="en-US" sz="2200" dirty="0"/>
              <a:t> ozone is a pollutant that results from the action of sunlight on motor vehicle emissions. </a:t>
            </a:r>
          </a:p>
          <a:p>
            <a:pPr eaLnBrk="1" hangingPunct="1">
              <a:buFont typeface="Arial" charset="0"/>
              <a:buNone/>
            </a:pPr>
            <a:r>
              <a:rPr lang="en-US" sz="2200" dirty="0"/>
              <a:t>	Ground-level ozone is an eye and lung irritant. </a:t>
            </a:r>
          </a:p>
          <a:p>
            <a:pPr eaLnBrk="1" hangingPunct="1">
              <a:buFont typeface="Arial" charset="0"/>
              <a:buNone/>
            </a:pPr>
            <a:r>
              <a:rPr lang="en-US" sz="2200" dirty="0"/>
              <a:t>	Prolonged exposure to ozone has been shown to permanently damage the lungs.</a:t>
            </a:r>
            <a:endParaRPr lang="en-US" sz="2200" b="1" dirty="0"/>
          </a:p>
          <a:p>
            <a:pPr eaLnBrk="1" hangingPunct="1"/>
            <a:r>
              <a:rPr lang="en-US" sz="2200" b="1" dirty="0"/>
              <a:t>Nitrogen dioxide (NO</a:t>
            </a:r>
            <a:r>
              <a:rPr lang="en-US" sz="2200" b="1" baseline="-25000" dirty="0"/>
              <a:t>2</a:t>
            </a:r>
            <a:r>
              <a:rPr lang="en-US" sz="2200" b="1" dirty="0"/>
              <a:t>)</a:t>
            </a:r>
            <a:r>
              <a:rPr lang="en-US" sz="2200" dirty="0"/>
              <a:t>—Nitrogen dioxide is emitted by motor vehicles and by electricity generation plants. </a:t>
            </a:r>
          </a:p>
          <a:p>
            <a:pPr eaLnBrk="1" hangingPunct="1">
              <a:buFont typeface="Arial" charset="0"/>
              <a:buNone/>
            </a:pPr>
            <a:r>
              <a:rPr lang="en-US" sz="2200" dirty="0"/>
              <a:t>	It is an orange-brown gas that causes the dark haze often seen over polluted cities. </a:t>
            </a:r>
          </a:p>
          <a:p>
            <a:pPr eaLnBrk="1" hangingPunct="1">
              <a:buFont typeface="Arial" charset="0"/>
              <a:buNone/>
            </a:pPr>
            <a:r>
              <a:rPr lang="en-US" sz="2200" b="1" dirty="0"/>
              <a:t>	NO</a:t>
            </a:r>
            <a:r>
              <a:rPr lang="en-US" sz="2200" b="1" baseline="-25000" dirty="0"/>
              <a:t>2</a:t>
            </a:r>
            <a:r>
              <a:rPr lang="en-US" sz="2200" dirty="0"/>
              <a:t> is an eye and lung irritant and a precursor of acid rain. </a:t>
            </a:r>
          </a:p>
        </p:txBody>
      </p:sp>
    </p:spTree>
    <p:extLst>
      <p:ext uri="{BB962C8B-B14F-4D97-AF65-F5344CB8AC3E}">
        <p14:creationId xmlns:p14="http://schemas.microsoft.com/office/powerpoint/2010/main" val="9472825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Chemistry in the Environment: </a:t>
            </a:r>
            <a:br>
              <a:rPr lang="en-US" altLang="en-US" dirty="0">
                <a:solidFill>
                  <a:srgbClr val="ED6B06"/>
                </a:solidFill>
              </a:rPr>
            </a:br>
            <a:r>
              <a:rPr lang="en-US" altLang="en-US" dirty="0">
                <a:solidFill>
                  <a:srgbClr val="ED6B06"/>
                </a:solidFill>
              </a:rPr>
              <a:t>Air Pollution</a:t>
            </a:r>
          </a:p>
        </p:txBody>
      </p:sp>
      <p:sp>
        <p:nvSpPr>
          <p:cNvPr id="4099" name="Content Placeholder 2"/>
          <p:cNvSpPr>
            <a:spLocks noGrp="1"/>
          </p:cNvSpPr>
          <p:nvPr>
            <p:ph sz="half" idx="1"/>
          </p:nvPr>
        </p:nvSpPr>
        <p:spPr>
          <a:xfrm>
            <a:off x="342897" y="1174341"/>
            <a:ext cx="8632661" cy="2597634"/>
          </a:xfrm>
        </p:spPr>
        <p:txBody>
          <a:bodyPr/>
          <a:lstStyle/>
          <a:p>
            <a:pPr eaLnBrk="1" hangingPunct="1"/>
            <a:r>
              <a:rPr lang="en-US" sz="2200" dirty="0"/>
              <a:t>Beginning in the 1970s, the U.S. Congress passed the Clean Air Act and its amendments, requiring U.S. cities to reduce their pollution and maintain levels below the limits set by the EPA.</a:t>
            </a:r>
          </a:p>
          <a:p>
            <a:pPr eaLnBrk="1" hangingPunct="1"/>
            <a:r>
              <a:rPr lang="en-US" sz="2200" dirty="0"/>
              <a:t>Pollutant levels in U.S. cities have decreased significantly over the last 30 years, even as the number of vehicles has increased.</a:t>
            </a:r>
          </a:p>
          <a:p>
            <a:pPr eaLnBrk="1" hangingPunct="1"/>
            <a:r>
              <a:rPr lang="en-US" sz="2200" dirty="0"/>
              <a:t>According to the EPA, the levels of all four of the mentioned pollutants in major U.S cities decreased during 1980–2008.</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050"/>
          <a:stretch/>
        </p:blipFill>
        <p:spPr>
          <a:xfrm>
            <a:off x="2575366" y="3936420"/>
            <a:ext cx="3993267" cy="2535832"/>
          </a:xfrm>
          <a:prstGeom prst="rect">
            <a:avLst/>
          </a:prstGeom>
        </p:spPr>
      </p:pic>
    </p:spTree>
    <p:extLst>
      <p:ext uri="{BB962C8B-B14F-4D97-AF65-F5344CB8AC3E}">
        <p14:creationId xmlns:p14="http://schemas.microsoft.com/office/powerpoint/2010/main" val="20888953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half" idx="1"/>
          </p:nvPr>
        </p:nvSpPr>
        <p:spPr>
          <a:xfrm>
            <a:off x="342897" y="4345807"/>
            <a:ext cx="8632661" cy="2012859"/>
          </a:xfrm>
        </p:spPr>
        <p:txBody>
          <a:bodyPr/>
          <a:lstStyle/>
          <a:p>
            <a:pPr eaLnBrk="1" hangingPunct="1"/>
            <a:r>
              <a:rPr lang="en-US" sz="2400" dirty="0"/>
              <a:t>Air pollution plagues most large cities.</a:t>
            </a:r>
            <a:endParaRPr lang="en-US" sz="2400" b="1" dirty="0"/>
          </a:p>
          <a:p>
            <a:pPr eaLnBrk="1" hangingPunct="1"/>
            <a:r>
              <a:rPr lang="en-US" sz="2400" dirty="0"/>
              <a:t>Although the levels of pollutants (especially ozone) in many cities are still above what the EPA considers safe, much progress has been made. These trends demonstrate that good legislation can clean up our environment.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1433" y="1234150"/>
            <a:ext cx="4281134" cy="2874476"/>
          </a:xfrm>
          <a:prstGeom prst="rect">
            <a:avLst/>
          </a:prstGeom>
        </p:spPr>
      </p:pic>
      <p:sp>
        <p:nvSpPr>
          <p:cNvPr id="5"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Air Pollution</a:t>
            </a:r>
          </a:p>
        </p:txBody>
      </p:sp>
    </p:spTree>
    <p:extLst>
      <p:ext uri="{BB962C8B-B14F-4D97-AF65-F5344CB8AC3E}">
        <p14:creationId xmlns:p14="http://schemas.microsoft.com/office/powerpoint/2010/main" val="20906027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Chapter 11 in Review</a:t>
            </a:r>
          </a:p>
        </p:txBody>
      </p:sp>
      <p:sp>
        <p:nvSpPr>
          <p:cNvPr id="4099" name="Content Placeholder 2"/>
          <p:cNvSpPr>
            <a:spLocks noGrp="1"/>
          </p:cNvSpPr>
          <p:nvPr>
            <p:ph sz="half" idx="1"/>
          </p:nvPr>
        </p:nvSpPr>
        <p:spPr>
          <a:xfrm>
            <a:off x="342897" y="884973"/>
            <a:ext cx="8632661" cy="5262979"/>
          </a:xfrm>
        </p:spPr>
        <p:txBody>
          <a:bodyPr/>
          <a:lstStyle/>
          <a:p>
            <a:pPr eaLnBrk="1" hangingPunct="1"/>
            <a:r>
              <a:rPr lang="en-US" sz="2400" b="1" dirty="0"/>
              <a:t>Kinetic molecular theory:</a:t>
            </a:r>
            <a:r>
              <a:rPr lang="en-US" sz="2400" dirty="0"/>
              <a:t> A model for gases where gases are composed of widely spaced, </a:t>
            </a:r>
            <a:r>
              <a:rPr lang="en-US" sz="2400" dirty="0" err="1"/>
              <a:t>noninteracting</a:t>
            </a:r>
            <a:r>
              <a:rPr lang="en-US" sz="2400" dirty="0"/>
              <a:t> particles whose average kinetic energy depends on temperature.</a:t>
            </a:r>
          </a:p>
          <a:p>
            <a:pPr eaLnBrk="1" hangingPunct="1"/>
            <a:r>
              <a:rPr lang="en-US" sz="2400" b="1" dirty="0"/>
              <a:t>Pressure</a:t>
            </a:r>
            <a:r>
              <a:rPr lang="en-US" sz="2400" dirty="0"/>
              <a:t> is the force per unit area that results from the collision of gas particles with surfaces.</a:t>
            </a:r>
          </a:p>
          <a:p>
            <a:pPr eaLnBrk="1" hangingPunct="1"/>
            <a:r>
              <a:rPr lang="en-US" sz="2400" b="1" dirty="0"/>
              <a:t>Gas laws:</a:t>
            </a:r>
            <a:r>
              <a:rPr lang="en-US" sz="2400" dirty="0"/>
              <a:t> Gas laws show how one of the properties of a gas varies with another.</a:t>
            </a:r>
          </a:p>
          <a:p>
            <a:pPr eaLnBrk="1" hangingPunct="1"/>
            <a:r>
              <a:rPr lang="en-US" sz="2400" b="1" dirty="0"/>
              <a:t>The combined gas law</a:t>
            </a:r>
            <a:r>
              <a:rPr lang="en-US" sz="2400" dirty="0"/>
              <a:t> joins Boyle</a:t>
            </a:r>
            <a:r>
              <a:rPr lang="ja-JP" altLang="en-US" sz="2400" dirty="0"/>
              <a:t>’</a:t>
            </a:r>
            <a:r>
              <a:rPr lang="en-US" altLang="ja-JP" sz="2400" dirty="0"/>
              <a:t>s law and Charles</a:t>
            </a:r>
            <a:r>
              <a:rPr lang="ja-JP" altLang="en-US" sz="2400" dirty="0"/>
              <a:t>’</a:t>
            </a:r>
            <a:r>
              <a:rPr lang="en-US" altLang="ja-JP" sz="2400" dirty="0"/>
              <a:t>s law.</a:t>
            </a:r>
            <a:endParaRPr lang="en-US" altLang="ja-JP" sz="2400" b="1" dirty="0"/>
          </a:p>
          <a:p>
            <a:pPr eaLnBrk="1" hangingPunct="1"/>
            <a:r>
              <a:rPr lang="en-US" sz="2400" b="1" dirty="0"/>
              <a:t>The ideal gas law</a:t>
            </a:r>
            <a:r>
              <a:rPr lang="en-US" sz="2400" dirty="0"/>
              <a:t> combines the four properties of a gas—pressure (</a:t>
            </a:r>
            <a:r>
              <a:rPr lang="en-US" sz="2400" i="1" dirty="0"/>
              <a:t>P</a:t>
            </a:r>
            <a:r>
              <a:rPr lang="en-US" sz="2400" dirty="0"/>
              <a:t>), volume (</a:t>
            </a:r>
            <a:r>
              <a:rPr lang="en-US" sz="2400" i="1" dirty="0"/>
              <a:t>V</a:t>
            </a:r>
            <a:r>
              <a:rPr lang="en-US" sz="2400" dirty="0"/>
              <a:t>), temperature (</a:t>
            </a:r>
            <a:r>
              <a:rPr lang="en-US" sz="2400" i="1" dirty="0"/>
              <a:t>T</a:t>
            </a:r>
            <a:r>
              <a:rPr lang="en-US" sz="2400" dirty="0"/>
              <a:t>), and number of moles (</a:t>
            </a:r>
            <a:r>
              <a:rPr lang="en-US" sz="2400" i="1" dirty="0"/>
              <a:t>n</a:t>
            </a:r>
            <a:r>
              <a:rPr lang="en-US" sz="2400" dirty="0"/>
              <a:t>)—in a single equation showing their interrelatedness.</a:t>
            </a:r>
          </a:p>
          <a:p>
            <a:pPr eaLnBrk="1" hangingPunct="1"/>
            <a:r>
              <a:rPr lang="en-US" sz="2400" dirty="0"/>
              <a:t>See Table 11.2 on page 380 for all of the gas laws.</a:t>
            </a:r>
          </a:p>
        </p:txBody>
      </p:sp>
    </p:spTree>
    <p:extLst>
      <p:ext uri="{BB962C8B-B14F-4D97-AF65-F5344CB8AC3E}">
        <p14:creationId xmlns:p14="http://schemas.microsoft.com/office/powerpoint/2010/main" val="36176182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Chemical Skills Learning Objectives</a:t>
            </a:r>
          </a:p>
        </p:txBody>
      </p:sp>
      <p:sp>
        <p:nvSpPr>
          <p:cNvPr id="4099" name="Content Placeholder 2"/>
          <p:cNvSpPr>
            <a:spLocks noGrp="1"/>
          </p:cNvSpPr>
          <p:nvPr>
            <p:ph sz="half" idx="1"/>
          </p:nvPr>
        </p:nvSpPr>
        <p:spPr>
          <a:xfrm>
            <a:off x="342897" y="916031"/>
            <a:ext cx="8632661" cy="3539431"/>
          </a:xfrm>
        </p:spPr>
        <p:txBody>
          <a:bodyPr/>
          <a:lstStyle/>
          <a:p>
            <a:pPr marL="514350" indent="-514350" eaLnBrk="1" hangingPunct="1">
              <a:buFont typeface="Calibri" charset="0"/>
              <a:buAutoNum type="arabicPeriod"/>
            </a:pPr>
            <a:r>
              <a:rPr lang="en-US" dirty="0"/>
              <a:t>LO: Convert pressure units.</a:t>
            </a:r>
          </a:p>
          <a:p>
            <a:pPr marL="514350" indent="-514350" eaLnBrk="1" hangingPunct="1">
              <a:buFont typeface="Calibri" charset="0"/>
              <a:buAutoNum type="arabicPeriod"/>
            </a:pPr>
            <a:r>
              <a:rPr lang="en-US" dirty="0"/>
              <a:t>LO: Use simple gas laws.</a:t>
            </a:r>
          </a:p>
          <a:p>
            <a:pPr marL="514350" indent="-514350" eaLnBrk="1" hangingPunct="1">
              <a:buFont typeface="Calibri" charset="0"/>
              <a:buAutoNum type="arabicPeriod"/>
            </a:pPr>
            <a:r>
              <a:rPr lang="en-US" dirty="0"/>
              <a:t>LO: Use the combined gas law.</a:t>
            </a:r>
          </a:p>
          <a:p>
            <a:pPr marL="514350" indent="-514350" eaLnBrk="1" hangingPunct="1">
              <a:buFont typeface="Calibri" charset="0"/>
              <a:buAutoNum type="arabicPeriod"/>
            </a:pPr>
            <a:r>
              <a:rPr lang="en-US" dirty="0"/>
              <a:t>LO: Use the ideal gas law.</a:t>
            </a:r>
          </a:p>
          <a:p>
            <a:pPr marL="514350" indent="-514350" eaLnBrk="1" hangingPunct="1">
              <a:buFont typeface="Calibri" charset="0"/>
              <a:buAutoNum type="arabicPeriod"/>
            </a:pPr>
            <a:r>
              <a:rPr lang="en-US" dirty="0"/>
              <a:t>LO: Relate total pressure and partial pressure.</a:t>
            </a:r>
          </a:p>
          <a:p>
            <a:pPr marL="514350" indent="-514350" eaLnBrk="1" hangingPunct="1">
              <a:buFont typeface="Calibri" charset="0"/>
              <a:buAutoNum type="arabicPeriod"/>
            </a:pPr>
            <a:r>
              <a:rPr lang="en-US" dirty="0"/>
              <a:t>LO: Calculate stoichiometry for gases in </a:t>
            </a:r>
            <a:r>
              <a:rPr lang="en-US"/>
              <a:t>chemical reactions.</a:t>
            </a:r>
            <a:endParaRPr lang="en-US" dirty="0"/>
          </a:p>
        </p:txBody>
      </p:sp>
    </p:spTree>
    <p:extLst>
      <p:ext uri="{BB962C8B-B14F-4D97-AF65-F5344CB8AC3E}">
        <p14:creationId xmlns:p14="http://schemas.microsoft.com/office/powerpoint/2010/main" val="248406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576"/>
          <a:stretch/>
        </p:blipFill>
        <p:spPr>
          <a:xfrm>
            <a:off x="651734" y="229756"/>
            <a:ext cx="7840532" cy="6043721"/>
          </a:xfrm>
          <a:prstGeom prst="rect">
            <a:avLst/>
          </a:prstGeom>
        </p:spPr>
      </p:pic>
    </p:spTree>
    <p:extLst>
      <p:ext uri="{BB962C8B-B14F-4D97-AF65-F5344CB8AC3E}">
        <p14:creationId xmlns:p14="http://schemas.microsoft.com/office/powerpoint/2010/main" val="35058768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475&quot;/&gt;&lt;/object&gt;&lt;object type=&quot;3&quot; unique_id=&quot;10004&quot;&gt;&lt;property id=&quot;20148&quot; value=&quot;5&quot;/&gt;&lt;property id=&quot;20300&quot; value=&quot;Slide 2 - &amp;quot;The Greenhouse Effect&amp;quot;&quot;/&gt;&lt;property id=&quot;20307&quot; value=&quot;353&quot;/&gt;&lt;/object&gt;&lt;object type=&quot;3&quot; unique_id=&quot;10005&quot;&gt;&lt;property id=&quot;20148&quot; value=&quot;5&quot;/&gt;&lt;property id=&quot;20300&quot; value=&quot;Slide 3 - &amp;quot;Global Warming&amp;quot;&quot;/&gt;&lt;property id=&quot;20307&quot; value=&quot;352&quot;/&gt;&lt;/object&gt;&lt;object type=&quot;3&quot; unique_id=&quot;10006&quot;&gt;&lt;property id=&quot;20148&quot; value=&quot;5&quot;/&gt;&lt;property id=&quot;20300&quot; value=&quot;Slide 4 - &amp;quot;The Sources of Increased CO2&amp;quot;&quot;/&gt;&lt;property id=&quot;20307&quot; value=&quot;351&quot;/&gt;&lt;/object&gt;&lt;object type=&quot;3&quot; unique_id=&quot;10007&quot;&gt;&lt;property id=&quot;20148&quot; value=&quot;5&quot;/&gt;&lt;property id=&quot;20300&quot; value=&quot;Slide 5 - &amp;quot;Reaction Stoichiometry: How Much Carbon Dioxide?&amp;quot;&quot;/&gt;&lt;property id=&quot;20307&quot; value=&quot;354&quot;/&gt;&lt;/object&gt;&lt;object type=&quot;3&quot; unique_id=&quot;10008&quot;&gt;&lt;property id=&quot;20148&quot; value=&quot;5&quot;/&gt;&lt;property id=&quot;20300&quot; value=&quot;Slide 6 - &amp;quot;Quantities in Chemical Reactions&amp;quot;&quot;/&gt;&lt;property id=&quot;20307&quot; value=&quot;355&quot;/&gt;&lt;/object&gt;&lt;object type=&quot;3&quot; unique_id=&quot;10009&quot;&gt;&lt;property id=&quot;20148&quot; value=&quot;5&quot;/&gt;&lt;property id=&quot;20300&quot; value=&quot;Slide 7 - &amp;quot;Reaction Stoichiometry&amp;quot;&quot;/&gt;&lt;property id=&quot;20307&quot; value=&quot;356&quot;/&gt;&lt;/object&gt;&lt;object type=&quot;3&quot; unique_id=&quot;10010&quot;&gt;&lt;property id=&quot;20148&quot; value=&quot;5&quot;/&gt;&lt;property id=&quot;20300&quot; value=&quot;Slide 8 - &amp;quot;Making Pizza&amp;quot;&quot;/&gt;&lt;property id=&quot;20307&quot; value=&quot;357&quot;/&gt;&lt;/object&gt;&lt;object type=&quot;3&quot; unique_id=&quot;10011&quot;&gt;&lt;property id=&quot;20148&quot; value=&quot;5&quot;/&gt;&lt;property id=&quot;20300&quot; value=&quot;Slide 9 - &amp;quot;Making Molecules: Mole-to-Mole Conversions&amp;quot;&quot;/&gt;&lt;property id=&quot;20307&quot; value=&quot;358&quot;/&gt;&lt;/object&gt;&lt;object type=&quot;3&quot; unique_id=&quot;10012&quot;&gt;&lt;property id=&quot;20148&quot; value=&quot;5&quot;/&gt;&lt;property id=&quot;20300&quot; value=&quot;Slide 10 - &amp;quot;Suppose That We Burn 22.0 Moles of C8H18; How Many Moles of CO2 Form?&amp;quot;&quot;/&gt;&lt;property id=&quot;20307&quot; value=&quot;359&quot;/&gt;&lt;/object&gt;&lt;object type=&quot;3&quot; unique_id=&quot;10013&quot;&gt;&lt;property id=&quot;20148&quot; value=&quot;5&quot;/&gt;&lt;property id=&quot;20300&quot; value=&quot;Slide 11 - &amp;quot;Limiting Reactant, Theoretical Yield&amp;quot;&quot;/&gt;&lt;property id=&quot;20307&quot; value=&quot;368&quot;/&gt;&lt;/object&gt;&lt;object type=&quot;3&quot; unique_id=&quot;10014&quot;&gt;&lt;property id=&quot;20148&quot; value=&quot;5&quot;/&gt;&lt;property id=&quot;20300&quot; value=&quot;Slide 12 - &amp;quot;Limiting Reactant&amp;quot;&quot;/&gt;&lt;property id=&quot;20307&quot; value=&quot;369&quot;/&gt;&lt;/object&gt;&lt;object type=&quot;3&quot; unique_id=&quot;10015&quot;&gt;&lt;property id=&quot;20148&quot; value=&quot;5&quot;/&gt;&lt;property id=&quot;20300&quot; value=&quot;Slide 13 - &amp;quot;Theoretical Yield&amp;quot;&quot;/&gt;&lt;property id=&quot;20307&quot; value=&quot;370&quot;/&gt;&lt;/object&gt;&lt;object type=&quot;3&quot; unique_id=&quot;10016&quot;&gt;&lt;property id=&quot;20148&quot; value=&quot;5&quot;/&gt;&lt;property id=&quot;20300&quot; value=&quot;Slide 14 - &amp;quot;In a Chemical Reaction&amp;quot;&quot;/&gt;&lt;property id=&quot;20307&quot; value=&quot;371&quot;/&gt;&lt;/object&gt;&lt;object type=&quot;3&quot; unique_id=&quot;10017&quot;&gt;&lt;property id=&quot;20148&quot; value=&quot;5&quot;/&gt;&lt;property id=&quot;20300&quot; value=&quot;Slide 15 - &amp;quot;More Making Pizzas&amp;quot;&quot;/&gt;&lt;property id=&quot;20307&quot; value=&quot;372&quot;/&gt;&lt;/object&gt;&lt;object type=&quot;3&quot; unique_id=&quot;10018&quot;&gt;&lt;property id=&quot;20148&quot; value=&quot;5&quot;/&gt;&lt;property id=&quot;20300&quot; value=&quot;Slide 16 - &amp;quot;Summarizing Limiting Reactant and Yield&amp;quot;&quot;/&gt;&lt;property id=&quot;20307&quot; value=&quot;373&quot;/&gt;&lt;/object&gt;&lt;object type=&quot;3&quot; unique_id=&quot;10019&quot;&gt;&lt;property id=&quot;20148&quot; value=&quot;5&quot;/&gt;&lt;property id=&quot;20300&quot; value=&quot;Slide 17 - &amp;quot;Summarizing Limiting Reactant and Yield&amp;quot;&quot;/&gt;&lt;property id=&quot;20307&quot; value=&quot;374&quot;/&gt;&lt;/object&gt;&lt;object type=&quot;3&quot; unique_id=&quot;10020&quot;&gt;&lt;property id=&quot;20148&quot; value=&quot;5&quot;/&gt;&lt;property id=&quot;20300&quot; value=&quot;Slide 18 - &amp;quot;Apply These Concepts to a Chemical Reaction&amp;quot;&quot;/&gt;&lt;property id=&quot;20307&quot; value=&quot;375&quot;/&gt;&lt;/object&gt;&lt;object type=&quot;3&quot; unique_id=&quot;10021&quot;&gt;&lt;property id=&quot;20148&quot; value=&quot;5&quot;/&gt;&lt;property id=&quot;20300&quot; value=&quot;Slide 19 - &amp;quot;Combustion of Methane&amp;quot;&quot;/&gt;&lt;property id=&quot;20307&quot; value=&quot;376&quot;/&gt;&lt;/object&gt;&lt;object type=&quot;3&quot; unique_id=&quot;10022&quot;&gt;&lt;property id=&quot;20148&quot; value=&quot;5&quot;/&gt;&lt;property id=&quot;20300&quot; value=&quot;Slide 20 - &amp;quot;Combustion of Methane&amp;quot;&quot;/&gt;&lt;property id=&quot;20307&quot; value=&quot;377&quot;/&gt;&lt;/object&gt;&lt;object type=&quot;3&quot; unique_id=&quot;10025&quot;&gt;&lt;property id=&quot;20148&quot; value=&quot;5&quot;/&gt;&lt;property id=&quot;20300&quot; value=&quot;Slide 21 - &amp;quot;Solution Concentration and Solution Stoichiometry&amp;quot;&quot;/&gt;&lt;property id=&quot;20307&quot; value=&quot;385&quot;/&gt;&lt;/object&gt;&lt;object type=&quot;3&quot; unique_id=&quot;10026&quot;&gt;&lt;property id=&quot;20148&quot; value=&quot;5&quot;/&gt;&lt;property id=&quot;20300&quot; value=&quot;Slide 22 - &amp;quot;Solution Concentration&amp;quot;&quot;/&gt;&lt;property id=&quot;20307&quot; value=&quot;386&quot;/&gt;&lt;/object&gt;&lt;object type=&quot;3&quot; unique_id=&quot;10027&quot;&gt;&lt;property id=&quot;20148&quot; value=&quot;5&quot;/&gt;&lt;property id=&quot;20300&quot; value=&quot;Slide 23 - &amp;quot;Solution Concentration&amp;quot;&quot;/&gt;&lt;property id=&quot;20307&quot; value=&quot;388&quot;/&gt;&lt;/object&gt;&lt;object type=&quot;3&quot; unique_id=&quot;10028&quot;&gt;&lt;property id=&quot;20148&quot; value=&quot;5&quot;/&gt;&lt;property id=&quot;20300&quot; value=&quot;Slide 24 - &amp;quot;Solution Concentration: Molarity&amp;quot;&quot;/&gt;&lt;property id=&quot;20307&quot; value=&quot;387&quot;/&gt;&lt;/object&gt;&lt;object type=&quot;3&quot; unique_id=&quot;10029&quot;&gt;&lt;property id=&quot;20148&quot; value=&quot;5&quot;/&gt;&lt;property id=&quot;20300&quot; value=&quot;Slide 25 - &amp;quot;Preparing 1 L of a 1.00 M NaCl Solution&amp;quot;&quot;/&gt;&lt;property id=&quot;20307&quot; value=&quot;389&quot;/&gt;&lt;/object&gt;&lt;object type=&quot;3&quot; unique_id=&quot;10030&quot;&gt;&lt;property id=&quot;20148&quot; value=&quot;5&quot;/&gt;&lt;property id=&quot;20300&quot; value=&quot;Slide 26 - &amp;quot;Using Molarity in Calculations&amp;quot;&quot;/&gt;&lt;property id=&quot;20307&quot; value=&quot;392&quot;/&gt;&lt;/object&gt;&lt;object type=&quot;3&quot; unique_id=&quot;10031&quot;&gt;&lt;property id=&quot;20148&quot; value=&quot;5&quot;/&gt;&lt;property id=&quot;20300&quot; value=&quot;Slide 27 - &amp;quot;Solution Dilution&amp;quot;&quot;/&gt;&lt;property id=&quot;20307&quot; value=&quot;395&quot;/&gt;&lt;/object&gt;&lt;object type=&quot;3&quot; unique_id=&quot;10032&quot;&gt;&lt;property id=&quot;20148&quot; value=&quot;5&quot;/&gt;&lt;property id=&quot;20300&quot; value=&quot;Slide 28 - &amp;quot;Preparing 3.00 L of 0.500 M CaCl2 from a 10.0 M Stock Solution&amp;quot;&quot;/&gt;&lt;property id=&quot;20307&quot; value=&quot;396&quot;/&gt;&lt;/object&gt;&lt;object type=&quot;3&quot; unique_id=&quot;10033&quot;&gt;&lt;property id=&quot;20148&quot; value=&quot;5&quot;/&gt;&lt;property id=&quot;20300&quot; value=&quot;Slide 29 - &amp;quot;Solution Stoichiometry&amp;quot;&quot;/&gt;&lt;property id=&quot;20307&quot; value=&quot;399&quot;/&gt;&lt;/object&gt;&lt;object type=&quot;3&quot; unique_id=&quot;10034&quot;&gt;&lt;property id=&quot;20148&quot; value=&quot;5&quot;/&gt;&lt;property id=&quot;20300&quot; value=&quot;Slide 30 - &amp;quot;Types of Aqueous Solutions and Solubility&amp;quot;&quot;/&gt;&lt;property id=&quot;20307&quot; value=&quot;402&quot;/&gt;&lt;/object&gt;&lt;object type=&quot;3&quot; unique_id=&quot;10035&quot;&gt;&lt;property id=&quot;20148&quot; value=&quot;5&quot;/&gt;&lt;property id=&quot;20300&quot; value=&quot;Slide 31 - &amp;quot;What Happens When a Solute Dissolves?&amp;quot;&quot;/&gt;&lt;property id=&quot;20307&quot; value=&quot;403&quot;/&gt;&lt;/object&gt;&lt;object type=&quot;3&quot; unique_id=&quot;10036&quot;&gt;&lt;property id=&quot;20148&quot; value=&quot;5&quot;/&gt;&lt;property id=&quot;20300&quot; value=&quot;Slide 32 - &amp;quot;Charge Distribution in a Water Molecule&amp;quot;&quot;/&gt;&lt;property id=&quot;20307&quot; value=&quot;404&quot;/&gt;&lt;/object&gt;&lt;object type=&quot;3&quot; unique_id=&quot;10037&quot;&gt;&lt;property id=&quot;20148&quot; value=&quot;5&quot;/&gt;&lt;property id=&quot;20300&quot; value=&quot;Slide 33 - &amp;quot;Solute and Solvent Interactions in a Sodium Chloride Solution&amp;quot;&quot;/&gt;&lt;property id=&quot;20307&quot; value=&quot;405&quot;/&gt;&lt;/object&gt;&lt;object type=&quot;3&quot; unique_id=&quot;10038&quot;&gt;&lt;property id=&quot;20148&quot; value=&quot;5&quot;/&gt;&lt;property id=&quot;20300&quot; value=&quot;Slide 34 - &amp;quot;Sodium Chloride Dissolving in Water&amp;quot;&quot;/&gt;&lt;property id=&quot;20307&quot; value=&quot;407&quot;/&gt;&lt;/object&gt;&lt;object type=&quot;3&quot; unique_id=&quot;10039&quot;&gt;&lt;property id=&quot;20148&quot; value=&quot;5&quot;/&gt;&lt;property id=&quot;20300&quot; value=&quot;Slide 35 - &amp;quot;Electrolyte and Nonelectrolyte Solutions&amp;quot;&quot;/&gt;&lt;property id=&quot;20307&quot; value=&quot;408&quot;/&gt;&lt;/object&gt;&lt;object type=&quot;3&quot; unique_id=&quot;10040&quot;&gt;&lt;property id=&quot;20148&quot; value=&quot;5&quot;/&gt;&lt;property id=&quot;20300&quot; value=&quot;Slide 36 - &amp;quot;Electrolyte and Nonelectrolyte Solutions&amp;quot;&quot;/&gt;&lt;property id=&quot;20307&quot; value=&quot;409&quot;/&gt;&lt;/object&gt;&lt;object type=&quot;3&quot; unique_id=&quot;10041&quot;&gt;&lt;property id=&quot;20148&quot; value=&quot;5&quot;/&gt;&lt;property id=&quot;20300&quot; value=&quot;Slide 37 - &amp;quot;Salt versus Sugar Dissolved in Water &amp;quot;&quot;/&gt;&lt;property id=&quot;20307&quot; value=&quot;406&quot;/&gt;&lt;/object&gt;&lt;object type=&quot;3&quot; unique_id=&quot;10042&quot;&gt;&lt;property id=&quot;20148&quot; value=&quot;5&quot;/&gt;&lt;property id=&quot;20300&quot; value=&quot;Slide 38 - &amp;quot;Binary Acids&amp;quot;&quot;/&gt;&lt;property id=&quot;20307&quot; value=&quot;410&quot;/&gt;&lt;/object&gt;&lt;object type=&quot;3&quot; unique_id=&quot;10043&quot;&gt;&lt;property id=&quot;20148&quot; value=&quot;5&quot;/&gt;&lt;property id=&quot;20300&quot; value=&quot;Slide 39 - &amp;quot;Strong and Weak Electrolytes&amp;quot;&quot;/&gt;&lt;property id=&quot;20307&quot; value=&quot;411&quot;/&gt;&lt;/object&gt;&lt;object type=&quot;3&quot; unique_id=&quot;10044&quot;&gt;&lt;property id=&quot;20148&quot; value=&quot;5&quot;/&gt;&lt;property id=&quot;20300&quot; value=&quot;Slide 40 - &amp;quot;Classes of Dissolved Materials&amp;quot;&quot;/&gt;&lt;property id=&quot;20307&quot; value=&quot;412&quot;/&gt;&lt;/object&gt;&lt;object type=&quot;3&quot; unique_id=&quot;10045&quot;&gt;&lt;property id=&quot;20148&quot; value=&quot;5&quot;/&gt;&lt;property id=&quot;20300&quot; value=&quot;Slide 41 - &amp;quot;Dissociation and Ionization&amp;quot;&quot;/&gt;&lt;property id=&quot;20307&quot; value=&quot;414&quot;/&gt;&lt;/object&gt;&lt;object type=&quot;3&quot; unique_id=&quot;10046&quot;&gt;&lt;property id=&quot;20148&quot; value=&quot;5&quot;/&gt;&lt;property id=&quot;20300&quot; value=&quot;Slide 42 - &amp;quot;The Solubility of Ionic Compounds&amp;quot;&quot;/&gt;&lt;property id=&quot;20307&quot; value=&quot;413&quot;/&gt;&lt;/object&gt;&lt;object type=&quot;3&quot; unique_id=&quot;10047&quot;&gt;&lt;property id=&quot;20148&quot; value=&quot;5&quot;/&gt;&lt;property id=&quot;20300&quot; value=&quot;Slide 43 - &amp;quot;Solubility of Salts&amp;quot;&quot;/&gt;&lt;property id=&quot;20307&quot; value=&quot;417&quot;/&gt;&lt;/object&gt;&lt;object type=&quot;3&quot; unique_id=&quot;10048&quot;&gt;&lt;property id=&quot;20148&quot; value=&quot;5&quot;/&gt;&lt;property id=&quot;20300&quot; value=&quot;Slide 44 - &amp;quot;When Will a Salt Dissolve?&amp;quot;&quot;/&gt;&lt;property id=&quot;20307&quot; value=&quot;415&quot;/&gt;&lt;/object&gt;&lt;object type=&quot;3&quot; unique_id=&quot;10049&quot;&gt;&lt;property id=&quot;20148&quot; value=&quot;5&quot;/&gt;&lt;property id=&quot;20300&quot; value=&quot;Slide 45 - &amp;quot;Solubility Rules&amp;quot;&quot;/&gt;&lt;property id=&quot;20307&quot; value=&quot;416&quot;/&gt;&lt;/object&gt;&lt;object type=&quot;3&quot; unique_id=&quot;10050&quot;&gt;&lt;property id=&quot;20148&quot; value=&quot;5&quot;/&gt;&lt;property id=&quot;20300&quot; value=&quot;Slide 46 - &amp;quot;Precipitation Reactions&amp;quot;&quot;/&gt;&lt;property id=&quot;20307&quot; value=&quot;418&quot;/&gt;&lt;/object&gt;&lt;object type=&quot;3&quot; unique_id=&quot;10051&quot;&gt;&lt;property id=&quot;20148&quot; value=&quot;5&quot;/&gt;&lt;property id=&quot;20300&quot; value=&quot;Slide 47 - &amp;quot;Precipitation of Lead(II) Iodide&amp;quot;&quot;/&gt;&lt;property id=&quot;20307&quot; value=&quot;420&quot;/&gt;&lt;/object&gt;&lt;object type=&quot;3&quot; unique_id=&quot;10052&quot;&gt;&lt;property id=&quot;20148&quot; value=&quot;5&quot;/&gt;&lt;property id=&quot;20300&quot; value=&quot;Slide 48 - &amp;quot;No Precipitation Means No Reaction&amp;quot;&quot;/&gt;&lt;property id=&quot;20307&quot; value=&quot;422&quot;/&gt;&lt;/object&gt;&lt;object type=&quot;3&quot; unique_id=&quot;10053&quot;&gt;&lt;property id=&quot;20148&quot; value=&quot;5&quot;/&gt;&lt;property id=&quot;20300&quot; value=&quot;Slide 49 - &amp;quot; Predicting Precipitation Reactions&amp;quot;&quot;/&gt;&lt;property id=&quot;20307&quot; value=&quot;421&quot;/&gt;&lt;/object&gt;&lt;object type=&quot;3&quot; unique_id=&quot;10054&quot;&gt;&lt;property id=&quot;20148&quot; value=&quot;5&quot;/&gt;&lt;property id=&quot;20300&quot; value=&quot;Slide 50 - &amp;quot;Predicting Precipitation Reactions&amp;quot;&quot;/&gt;&lt;property id=&quot;20307&quot; value=&quot;423&quot;/&gt;&lt;/object&gt;&lt;object type=&quot;3&quot; unique_id=&quot;10055&quot;&gt;&lt;property id=&quot;20148&quot; value=&quot;5&quot;/&gt;&lt;property id=&quot;20300&quot; value=&quot;Slide 51 - &amp;quot;Predicting Precipitation Reactions&amp;quot;&quot;/&gt;&lt;property id=&quot;20307&quot; value=&quot;424&quot;/&gt;&lt;/object&gt;&lt;object type=&quot;3&quot; unique_id=&quot;10056&quot;&gt;&lt;property id=&quot;20148&quot; value=&quot;5&quot;/&gt;&lt;property id=&quot;20300&quot; value=&quot;Slide 52 - &amp;quot;Representing Aqueous Reactions&amp;quot;&quot;/&gt;&lt;property id=&quot;20307&quot; value=&quot;429&quot;/&gt;&lt;/object&gt;&lt;object type=&quot;3&quot; unique_id=&quot;10057&quot;&gt;&lt;property id=&quot;20148&quot; value=&quot;5&quot;/&gt;&lt;property id=&quot;20300&quot; value=&quot;Slide 53 - &amp;quot;Ionic Equation&amp;quot;&quot;/&gt;&lt;property id=&quot;20307&quot; value=&quot;430&quot;/&gt;&lt;/object&gt;&lt;object type=&quot;3&quot; unique_id=&quot;10058&quot;&gt;&lt;property id=&quot;20148&quot; value=&quot;5&quot;/&gt;&lt;property id=&quot;20300&quot; value=&quot;Slide 54 - &amp;quot;Ionic Equation&amp;quot;&quot;/&gt;&lt;property id=&quot;20307&quot; value=&quot;431&quot;/&gt;&lt;/object&gt;&lt;object type=&quot;3&quot; unique_id=&quot;10059&quot;&gt;&lt;property id=&quot;20148&quot; value=&quot;5&quot;/&gt;&lt;property id=&quot;20300&quot; value=&quot;Slide 55 - &amp;quot;Net Ionic Equation&amp;quot;&quot;/&gt;&lt;property id=&quot;20307&quot; value=&quot;432&quot;/&gt;&lt;/object&gt;&lt;object type=&quot;3&quot; unique_id=&quot;10060&quot;&gt;&lt;property id=&quot;20148&quot; value=&quot;5&quot;/&gt;&lt;property id=&quot;20300&quot; value=&quot;Slide 56 - &amp;quot;Examples&amp;quot;&quot;/&gt;&lt;property id=&quot;20307&quot; value=&quot;433&quot;/&gt;&lt;/object&gt;&lt;object type=&quot;3&quot; unique_id=&quot;10061&quot;&gt;&lt;property id=&quot;20148&quot; value=&quot;5&quot;/&gt;&lt;property id=&quot;20300&quot; value=&quot;Slide 57 - &amp;quot;Acid–Base and Gas-Evolution Reactions&amp;quot;&quot;/&gt;&lt;property id=&quot;20307&quot; value=&quot;435&quot;/&gt;&lt;/object&gt;&lt;object type=&quot;3&quot; unique_id=&quot;10062&quot;&gt;&lt;property id=&quot;20148&quot; value=&quot;5&quot;/&gt;&lt;property id=&quot;20300&quot; value=&quot;Slide 58 - &amp;quot;Acid–Base and Gas-Evolution Reactions&amp;quot;&quot;/&gt;&lt;property id=&quot;20307&quot; value=&quot;436&quot;/&gt;&lt;/object&gt;&lt;object type=&quot;3&quot; unique_id=&quot;10063&quot;&gt;&lt;property id=&quot;20148&quot; value=&quot;5&quot;/&gt;&lt;property id=&quot;20300&quot; value=&quot;Slide 59 - &amp;quot;Acid–Base Reactions&amp;quot;&quot;/&gt;&lt;property id=&quot;20307&quot; value=&quot;437&quot;/&gt;&lt;/object&gt;&lt;object type=&quot;3&quot; unique_id=&quot;10064&quot;&gt;&lt;property id=&quot;20148&quot; value=&quot;5&quot;/&gt;&lt;property id=&quot;20300&quot; value=&quot;Slide 60 - &amp;quot;Acid–Base Reactions&amp;quot;&quot;/&gt;&lt;property id=&quot;20307&quot; value=&quot;438&quot;/&gt;&lt;/object&gt;&lt;object type=&quot;3&quot; unique_id=&quot;10065&quot;&gt;&lt;property id=&quot;20148&quot; value=&quot;5&quot;/&gt;&lt;property id=&quot;20300&quot; value=&quot;Slide 61 - &amp;quot;Acids and Bases in Solution&amp;quot;&quot;/&gt;&lt;property id=&quot;20307&quot; value=&quot;439&quot;/&gt;&lt;/object&gt;&lt;object type=&quot;3&quot; unique_id=&quot;10066&quot;&gt;&lt;property id=&quot;20148&quot; value=&quot;5&quot;/&gt;&lt;property id=&quot;20300&quot; value=&quot;Slide 62 - &amp;quot;Acid–Base Reaction&amp;quot;&quot;/&gt;&lt;property id=&quot;20307&quot; value=&quot;441&quot;/&gt;&lt;/object&gt;&lt;object type=&quot;3&quot; unique_id=&quot;10067&quot;&gt;&lt;property id=&quot;20148&quot; value=&quot;5&quot;/&gt;&lt;property id=&quot;20300&quot; value=&quot;Slide 63 - &amp;quot;Some Common Acids and Bases&amp;quot;&quot;/&gt;&lt;property id=&quot;20307&quot; value=&quot;440&quot;/&gt;&lt;/object&gt;&lt;object type=&quot;3&quot; unique_id=&quot;10068&quot;&gt;&lt;property id=&quot;20148&quot; value=&quot;5&quot;/&gt;&lt;property id=&quot;20300&quot; value=&quot;Slide 64 - &amp;quot;Predict the Product of the Reactions&amp;quot;&quot;/&gt;&lt;property id=&quot;20307&quot; value=&quot;446&quot;/&gt;&lt;/object&gt;&lt;object type=&quot;3&quot; unique_id=&quot;10069&quot;&gt;&lt;property id=&quot;20148&quot; value=&quot;5&quot;/&gt;&lt;property id=&quot;20300&quot; value=&quot;Slide 65 - &amp;quot;Acid–Base Titrations&amp;quot;&quot;/&gt;&lt;property id=&quot;20307&quot; value=&quot;445&quot;/&gt;&lt;/object&gt;&lt;object type=&quot;3&quot; unique_id=&quot;10070&quot;&gt;&lt;property id=&quot;20148&quot; value=&quot;5&quot;/&gt;&lt;property id=&quot;20300&quot; value=&quot;Slide 66 - &amp;quot;Acid–Base Titrations&amp;quot;&quot;/&gt;&lt;property id=&quot;20307&quot; value=&quot;447&quot;/&gt;&lt;/object&gt;&lt;object type=&quot;3&quot; unique_id=&quot;10071&quot;&gt;&lt;property id=&quot;20148&quot; value=&quot;5&quot;/&gt;&lt;property id=&quot;20300&quot; value=&quot;Slide 67 - &amp;quot;Acid–Base Titration&amp;quot;&quot;/&gt;&lt;property id=&quot;20307&quot; value=&quot;448&quot;/&gt;&lt;/object&gt;&lt;object type=&quot;3&quot; unique_id=&quot;10072&quot;&gt;&lt;property id=&quot;20148&quot; value=&quot;5&quot;/&gt;&lt;property id=&quot;20300&quot; value=&quot;Slide 68 - &amp;quot;Titration&amp;quot;&quot;/&gt;&lt;property id=&quot;20307&quot; value=&quot;449&quot;/&gt;&lt;/object&gt;&lt;object type=&quot;3&quot; unique_id=&quot;10073&quot;&gt;&lt;property id=&quot;20148&quot; value=&quot;5&quot;/&gt;&lt;property id=&quot;20300&quot; value=&quot;Slide 69 - &amp;quot;Gas-Evolving Reactions&amp;quot;&quot;/&gt;&lt;property id=&quot;20307&quot; value=&quot;452&quot;/&gt;&lt;/object&gt;&lt;object type=&quot;3&quot; unique_id=&quot;10074&quot;&gt;&lt;property id=&quot;20148&quot; value=&quot;5&quot;/&gt;&lt;property id=&quot;20300&quot; value=&quot;Slide 70 - &amp;quot;Gas-Evolution Reaction&amp;quot;&quot;/&gt;&lt;property id=&quot;20307&quot; value=&quot;453&quot;/&gt;&lt;/object&gt;&lt;object type=&quot;3&quot; unique_id=&quot;10075&quot;&gt;&lt;property id=&quot;20148&quot; value=&quot;5&quot;/&gt;&lt;property id=&quot;20300&quot; value=&quot;Slide 71 - &amp;quot;Types of Compounds That Undergo Gas-Evolution Reactions&amp;quot;&quot;/&gt;&lt;property id=&quot;20307&quot; value=&quot;454&quot;/&gt;&lt;/object&gt;&lt;object type=&quot;3&quot; unique_id=&quot;10076&quot;&gt;&lt;property id=&quot;20148&quot; value=&quot;5&quot;/&gt;&lt;property id=&quot;20300&quot; value=&quot;Slide 72 - &amp;quot;Oxidation–Reduction Reactions&amp;quot;&quot;/&gt;&lt;property id=&quot;20307&quot; value=&quot;457&quot;/&gt;&lt;/object&gt;&lt;object type=&quot;3&quot; unique_id=&quot;10077&quot;&gt;&lt;property id=&quot;20148&quot; value=&quot;5&quot;/&gt;&lt;property id=&quot;20300&quot; value=&quot;Slide 73 - &amp;quot;Combustion as Redox&amp;quot;&quot;/&gt;&lt;property id=&quot;20307&quot; value=&quot;458&quot;/&gt;&lt;/object&gt;&lt;object type=&quot;3&quot; unique_id=&quot;10078&quot;&gt;&lt;property id=&quot;20148&quot; value=&quot;5&quot;/&gt;&lt;property id=&quot;20300&quot; value=&quot;Slide 74 - &amp;quot;Redox without Combustion&amp;quot;&quot;/&gt;&lt;property id=&quot;20307&quot; value=&quot;459&quot;/&gt;&lt;/object&gt;&lt;object type=&quot;3&quot; unique_id=&quot;10079&quot;&gt;&lt;property id=&quot;20148&quot; value=&quot;5&quot;/&gt;&lt;property id=&quot;20300&quot; value=&quot;Slide 75 - &amp;quot;Reactions of Metals with Nonmetals&amp;quot;&quot;/&gt;&lt;property id=&quot;20307&quot; value=&quot;460&quot;/&gt;&lt;/object&gt;&lt;object type=&quot;3&quot; unique_id=&quot;10080&quot;&gt;&lt;property id=&quot;20148&quot; value=&quot;5&quot;/&gt;&lt;property id=&quot;20300&quot; value=&quot;Slide 76 - &amp;quot;Redox Reaction&amp;quot;&quot;/&gt;&lt;property id=&quot;20307&quot; value=&quot;461&quot;/&gt;&lt;/object&gt;&lt;object type=&quot;3&quot; unique_id=&quot;10081&quot;&gt;&lt;property id=&quot;20148&quot; value=&quot;5&quot;/&gt;&lt;property id=&quot;20300&quot; value=&quot;Slide 77 - &amp;quot;Oxidation and Reduction&amp;quot;&quot;/&gt;&lt;property id=&quot;20307&quot; value=&quot;462&quot;/&gt;&lt;/object&gt;&lt;object type=&quot;3&quot; unique_id=&quot;10082&quot;&gt;&lt;property id=&quot;20148&quot; value=&quot;5&quot;/&gt;&lt;property id=&quot;20300&quot; value=&quot;Slide 78 - &amp;quot;Oxidation States&amp;quot;&quot;/&gt;&lt;property id=&quot;20307&quot; value=&quot;463&quot;/&gt;&lt;/object&gt;&lt;object type=&quot;3&quot; unique_id=&quot;10083&quot;&gt;&lt;property id=&quot;20148&quot; value=&quot;5&quot;/&gt;&lt;property id=&quot;20300&quot; value=&quot;Slide 79 - &amp;quot;Rules for Assigning Oxidation States&amp;quot;&quot;/&gt;&lt;property id=&quot;20307&quot; value=&quot;464&quot;/&gt;&lt;/object&gt;&lt;object type=&quot;3&quot; unique_id=&quot;10084&quot;&gt;&lt;property id=&quot;20148&quot; value=&quot;5&quot;/&gt;&lt;property id=&quot;20300&quot; value=&quot;Slide 80 - &amp;quot;Rules for Assigning Oxidation States&amp;quot;&quot;/&gt;&lt;property id=&quot;20307&quot; value=&quot;465&quot;/&gt;&lt;/object&gt;&lt;object type=&quot;3&quot; unique_id=&quot;10085&quot;&gt;&lt;property id=&quot;20148&quot; value=&quot;5&quot;/&gt;&lt;property id=&quot;20300&quot; value=&quot;Slide 81 - &amp;quot;Rules for Assigning Oxidation States&amp;quot;&quot;/&gt;&lt;property id=&quot;20307&quot; value=&quot;466&quot;/&gt;&lt;/object&gt;&lt;object type=&quot;3&quot; unique_id=&quot;10086&quot;&gt;&lt;property id=&quot;20148&quot; value=&quot;5&quot;/&gt;&lt;property id=&quot;20300&quot; value=&quot;Slide 82 - &amp;quot;Identifying Redox Reactions  &amp;quot;&quot;/&gt;&lt;property id=&quot;20307&quot; value=&quot;467&quot;/&gt;&lt;/object&gt;&lt;object type=&quot;3&quot; unique_id=&quot;10087&quot;&gt;&lt;property id=&quot;20148&quot; value=&quot;5&quot;/&gt;&lt;property id=&quot;20300&quot; value=&quot;Slide 83 - &amp;quot;Redox Reactions&amp;quot;&quot;/&gt;&lt;property id=&quot;20307&quot; value=&quot;470&quot;/&gt;&lt;/object&gt;&lt;object type=&quot;3&quot; unique_id=&quot;10088&quot;&gt;&lt;property id=&quot;20148&quot; value=&quot;5&quot;/&gt;&lt;property id=&quot;20300&quot; value=&quot;Slide 84 - &amp;quot;Combustion Reactions&amp;quot;&quot;/&gt;&lt;property id=&quot;20307&quot; value=&quot;472&quot;/&gt;&lt;/object&gt;&lt;object type=&quot;3&quot; unique_id=&quot;10089&quot;&gt;&lt;property id=&quot;20148&quot; value=&quot;5&quot;/&gt;&lt;property id=&quot;20300&quot; value=&quot;Slide 85 - &amp;quot;Combustion&amp;quot;&quot;/&gt;&lt;property id=&quot;20307&quot; value=&quot;473&quot;/&gt;&lt;/object&gt;&lt;/object&gt;&lt;object type=&quot;8&quot; unique_id=&quot;10178&quot;&gt;&lt;/object&gt;&lt;/object&gt;&lt;/database&gt;"/>
  <p:tag name="SECTOMILLISECCONVERTED" val="1"/>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16641</TotalTime>
  <Words>6887</Words>
  <Application>Microsoft Office PowerPoint</Application>
  <PresentationFormat>On-screen Show (4:3)</PresentationFormat>
  <Paragraphs>623</Paragraphs>
  <Slides>85</Slides>
  <Notes>85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Arial</vt:lpstr>
      <vt:lpstr>Calibri</vt:lpstr>
      <vt:lpstr>Times</vt:lpstr>
      <vt:lpstr>Times New Roman</vt:lpstr>
      <vt:lpstr>HA5Lect_template</vt:lpstr>
      <vt:lpstr>PowerPoint Presentation</vt:lpstr>
      <vt:lpstr>Extra-Long Straws</vt:lpstr>
      <vt:lpstr>Extra-Long Straws</vt:lpstr>
      <vt:lpstr>Extra-Long Straws</vt:lpstr>
      <vt:lpstr>Extra-Long Straws</vt:lpstr>
      <vt:lpstr>Extra-Long Straws</vt:lpstr>
      <vt:lpstr>Extra-Long Straws</vt:lpstr>
      <vt:lpstr>Kinetic Molecular Theory:  A Model for Gases</vt:lpstr>
      <vt:lpstr>PowerPoint Presentation</vt:lpstr>
      <vt:lpstr>Kinetic Molecular Theory:  A Model for Gases</vt:lpstr>
      <vt:lpstr>Kinetic Molecular Theory:  A Model for Gases</vt:lpstr>
      <vt:lpstr>Kinetic Molecular Theory: A Model for Gases</vt:lpstr>
      <vt:lpstr>Kinetic Molecular Theory: A Model for Gases</vt:lpstr>
      <vt:lpstr>Kinetic Molecular Theory:  A Model for Gases</vt:lpstr>
      <vt:lpstr>Pressure: The Result of Constant Molecular Collisions</vt:lpstr>
      <vt:lpstr>Pressure: The Result of Constant Molecular Collisions</vt:lpstr>
      <vt:lpstr>Pressure: The Result of Constant Molecular Collisions</vt:lpstr>
      <vt:lpstr>Pressure</vt:lpstr>
      <vt:lpstr>Units of Pressure</vt:lpstr>
      <vt:lpstr>Units of Pressure</vt:lpstr>
      <vt:lpstr>Units of Pressure</vt:lpstr>
      <vt:lpstr>Units of Pressure</vt:lpstr>
      <vt:lpstr>Pressure Unit Conversion</vt:lpstr>
      <vt:lpstr>Everyday Chemistry: Why Airplane Cabins Are Pressurized</vt:lpstr>
      <vt:lpstr>Everyday Chemistry: How Airplane Cabins Are Pressurized</vt:lpstr>
      <vt:lpstr>Boyle’s Law: Pressure and Volume</vt:lpstr>
      <vt:lpstr>Boyle’s Law: Pressure and Volume</vt:lpstr>
      <vt:lpstr>Boyle’s Law: Pressure and Volume</vt:lpstr>
      <vt:lpstr>Volume Versus Pressure</vt:lpstr>
      <vt:lpstr>Volume Versus Pressure: A Molecular View</vt:lpstr>
      <vt:lpstr>Pressure at Depth</vt:lpstr>
      <vt:lpstr>Pressure at Depth</vt:lpstr>
      <vt:lpstr>The Dangers of Decompression</vt:lpstr>
      <vt:lpstr>Boyle’s Law Can Be Used to Calculate the Volume of a Gas Following a Pressure Change</vt:lpstr>
      <vt:lpstr>PowerPoint Presentation</vt:lpstr>
      <vt:lpstr>PowerPoint Presentation</vt:lpstr>
      <vt:lpstr>Everyday Chemistry: Extra-Long Snorkels</vt:lpstr>
      <vt:lpstr>Extra-Long Snorkels</vt:lpstr>
      <vt:lpstr>Charles’s Law: Volume and Temperature</vt:lpstr>
      <vt:lpstr>Charles’s Law: Volume and Temperature</vt:lpstr>
      <vt:lpstr>Volume Versus Temperature</vt:lpstr>
      <vt:lpstr>The volume of a gas increases linearly with increasing temperature.  The volume of a gas decreases linearly with decreasing temperature. </vt:lpstr>
      <vt:lpstr>Charles’s Law: Volume and Temperature</vt:lpstr>
      <vt:lpstr>Charles’s Law: Volume and Temperature</vt:lpstr>
      <vt:lpstr>Volume Versus Temperature:  A Molecular View</vt:lpstr>
      <vt:lpstr>Charles’s Law: Volume and Temperature</vt:lpstr>
      <vt:lpstr>PowerPoint Presentation</vt:lpstr>
      <vt:lpstr>PowerPoint Presentation</vt:lpstr>
      <vt:lpstr>The Combined Gas Law: Pressure, Volume, and Temperature</vt:lpstr>
      <vt:lpstr>PowerPoint Presentation</vt:lpstr>
      <vt:lpstr>PowerPoint Presentation</vt:lpstr>
      <vt:lpstr>Avogadro’s Law: Volume and Moles </vt:lpstr>
      <vt:lpstr>Avogadro’s Law: Volume and Moles </vt:lpstr>
      <vt:lpstr>Avogadro’s Law: Volume and Moles</vt:lpstr>
      <vt:lpstr>PowerPoint Presentation</vt:lpstr>
      <vt:lpstr>PowerPoint Presentation</vt:lpstr>
      <vt:lpstr>The Ideal Gas Law: Pressure, Volume, Temperature, and Moles </vt:lpstr>
      <vt:lpstr>The Ideal Gas Law: Pressure, Volume, Temperature, and Moles</vt:lpstr>
      <vt:lpstr>PowerPoint Presentation</vt:lpstr>
      <vt:lpstr>PowerPoint Presentation</vt:lpstr>
      <vt:lpstr>PowerPoint Presentation</vt:lpstr>
      <vt:lpstr>Molar Mass of a Gas from the Ideal Gas Law</vt:lpstr>
      <vt:lpstr>Gases Are Not Always Acting Ideally</vt:lpstr>
      <vt:lpstr>Partial Pressures in Mixtures of Gases</vt:lpstr>
      <vt:lpstr>Partial Pressures</vt:lpstr>
      <vt:lpstr>Mixtures of Gases </vt:lpstr>
      <vt:lpstr>PowerPoint Presentation</vt:lpstr>
      <vt:lpstr>Our Lungs Have Evolved to Breathe Oxygen at a Partial Pressure of PO2 = 0.21 atm</vt:lpstr>
      <vt:lpstr>Our Lungs Have Evolved to Breathe Oxygen at a Partial Pressure of PO2 = 0.21 atm</vt:lpstr>
      <vt:lpstr>Too Much of a Good Thing</vt:lpstr>
      <vt:lpstr>Our Lungs Have Evolved to Breathe Nitrogen at a Partial Pressure of PN2 = 0.78 atm</vt:lpstr>
      <vt:lpstr>PowerPoint Presentation</vt:lpstr>
      <vt:lpstr>Vapor Pressure</vt:lpstr>
      <vt:lpstr>Collecting Gases Over Water</vt:lpstr>
      <vt:lpstr>Gases in Chemical Reactions</vt:lpstr>
      <vt:lpstr>Gases in Chemical Reactions</vt:lpstr>
      <vt:lpstr>Molar Volume at Standard Temperature and Pressure</vt:lpstr>
      <vt:lpstr>One Mole of Any Gas at Standard Temperature and Pressure (STP)  Occupies 22.4 L</vt:lpstr>
      <vt:lpstr>Molar Volume at Standard Temperature and Pressure</vt:lpstr>
      <vt:lpstr>Chemistry in the Environment:  Air Pollution</vt:lpstr>
      <vt:lpstr>Chemistry in the Environment:  Air Pollution</vt:lpstr>
      <vt:lpstr>Chemistry in the Environment:  Air Pollution</vt:lpstr>
      <vt:lpstr>Air Pollution</vt:lpstr>
      <vt:lpstr>Chapter 11 in Review</vt:lpstr>
      <vt:lpstr>Chemical Skills Learning Objectives</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Loree Cantrell-Briggs</cp:lastModifiedBy>
  <cp:revision>891</cp:revision>
  <cp:lastPrinted>2017-05-31T13:42:13Z</cp:lastPrinted>
  <dcterms:created xsi:type="dcterms:W3CDTF">2007-09-26T05:29:17Z</dcterms:created>
  <dcterms:modified xsi:type="dcterms:W3CDTF">2020-11-17T18:20:21Z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