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99"/>
  </p:notesMasterIdLst>
  <p:sldIdLst>
    <p:sldId id="475" r:id="rId2"/>
    <p:sldId id="353" r:id="rId3"/>
    <p:sldId id="476" r:id="rId4"/>
    <p:sldId id="541" r:id="rId5"/>
    <p:sldId id="542" r:id="rId6"/>
    <p:sldId id="543" r:id="rId7"/>
    <p:sldId id="544" r:id="rId8"/>
    <p:sldId id="545" r:id="rId9"/>
    <p:sldId id="546" r:id="rId10"/>
    <p:sldId id="547" r:id="rId11"/>
    <p:sldId id="548" r:id="rId12"/>
    <p:sldId id="549" r:id="rId13"/>
    <p:sldId id="550" r:id="rId14"/>
    <p:sldId id="551" r:id="rId15"/>
    <p:sldId id="552" r:id="rId16"/>
    <p:sldId id="553" r:id="rId17"/>
    <p:sldId id="554" r:id="rId18"/>
    <p:sldId id="555" r:id="rId19"/>
    <p:sldId id="556" r:id="rId20"/>
    <p:sldId id="557" r:id="rId21"/>
    <p:sldId id="558" r:id="rId22"/>
    <p:sldId id="559" r:id="rId23"/>
    <p:sldId id="560" r:id="rId24"/>
    <p:sldId id="561" r:id="rId25"/>
    <p:sldId id="562" r:id="rId26"/>
    <p:sldId id="635" r:id="rId27"/>
    <p:sldId id="636" r:id="rId28"/>
    <p:sldId id="564" r:id="rId29"/>
    <p:sldId id="565" r:id="rId30"/>
    <p:sldId id="566" r:id="rId31"/>
    <p:sldId id="567" r:id="rId32"/>
    <p:sldId id="568" r:id="rId33"/>
    <p:sldId id="569" r:id="rId34"/>
    <p:sldId id="570" r:id="rId35"/>
    <p:sldId id="571" r:id="rId36"/>
    <p:sldId id="572" r:id="rId37"/>
    <p:sldId id="573" r:id="rId38"/>
    <p:sldId id="574" r:id="rId39"/>
    <p:sldId id="575" r:id="rId40"/>
    <p:sldId id="576" r:id="rId41"/>
    <p:sldId id="577" r:id="rId42"/>
    <p:sldId id="578" r:id="rId43"/>
    <p:sldId id="579" r:id="rId44"/>
    <p:sldId id="581" r:id="rId45"/>
    <p:sldId id="582" r:id="rId46"/>
    <p:sldId id="583" r:id="rId47"/>
    <p:sldId id="584" r:id="rId48"/>
    <p:sldId id="585" r:id="rId49"/>
    <p:sldId id="586" r:id="rId50"/>
    <p:sldId id="587" r:id="rId51"/>
    <p:sldId id="588" r:id="rId52"/>
    <p:sldId id="589" r:id="rId53"/>
    <p:sldId id="590" r:id="rId54"/>
    <p:sldId id="591" r:id="rId55"/>
    <p:sldId id="592" r:id="rId56"/>
    <p:sldId id="593" r:id="rId57"/>
    <p:sldId id="594" r:id="rId58"/>
    <p:sldId id="595" r:id="rId59"/>
    <p:sldId id="596" r:id="rId60"/>
    <p:sldId id="597" r:id="rId61"/>
    <p:sldId id="598" r:id="rId62"/>
    <p:sldId id="599" r:id="rId63"/>
    <p:sldId id="600" r:id="rId64"/>
    <p:sldId id="601" r:id="rId65"/>
    <p:sldId id="602" r:id="rId66"/>
    <p:sldId id="603" r:id="rId67"/>
    <p:sldId id="604" r:id="rId68"/>
    <p:sldId id="605" r:id="rId69"/>
    <p:sldId id="606" r:id="rId70"/>
    <p:sldId id="607" r:id="rId71"/>
    <p:sldId id="608" r:id="rId72"/>
    <p:sldId id="609" r:id="rId73"/>
    <p:sldId id="610" r:id="rId74"/>
    <p:sldId id="611" r:id="rId75"/>
    <p:sldId id="612" r:id="rId76"/>
    <p:sldId id="613" r:id="rId77"/>
    <p:sldId id="614" r:id="rId78"/>
    <p:sldId id="615" r:id="rId79"/>
    <p:sldId id="616" r:id="rId80"/>
    <p:sldId id="617" r:id="rId81"/>
    <p:sldId id="618" r:id="rId82"/>
    <p:sldId id="619" r:id="rId83"/>
    <p:sldId id="620" r:id="rId84"/>
    <p:sldId id="621" r:id="rId85"/>
    <p:sldId id="622" r:id="rId86"/>
    <p:sldId id="623" r:id="rId87"/>
    <p:sldId id="624" r:id="rId88"/>
    <p:sldId id="625" r:id="rId89"/>
    <p:sldId id="626" r:id="rId90"/>
    <p:sldId id="627" r:id="rId91"/>
    <p:sldId id="628" r:id="rId92"/>
    <p:sldId id="629" r:id="rId93"/>
    <p:sldId id="630" r:id="rId94"/>
    <p:sldId id="631" r:id="rId95"/>
    <p:sldId id="632" r:id="rId96"/>
    <p:sldId id="633" r:id="rId97"/>
    <p:sldId id="634" r:id="rId98"/>
  </p:sldIdLst>
  <p:sldSz cx="9144000" cy="6858000" type="screen4x3"/>
  <p:notesSz cx="6858000" cy="9144000"/>
  <p:custDataLst>
    <p:tags r:id="rId100"/>
  </p:custDataLst>
  <p:defaultTextStyle>
    <a:defPPr>
      <a:defRPr lang="en-US"/>
    </a:defPPr>
    <a:lvl1pPr algn="l" rtl="0" eaLnBrk="0" fontAlgn="base" hangingPunct="0">
      <a:spcBef>
        <a:spcPct val="0"/>
      </a:spcBef>
      <a:spcAft>
        <a:spcPct val="0"/>
      </a:spcAft>
      <a:defRPr sz="2400" kern="1200">
        <a:solidFill>
          <a:schemeClr val="tx1"/>
        </a:solidFill>
        <a:latin typeface="Times" pitchFamily="18" charset="0"/>
        <a:ea typeface="ヒラギノ角ゴ Pro W3" pitchFamily="127" charset="-128"/>
        <a:cs typeface="+mn-cs"/>
      </a:defRPr>
    </a:lvl1pPr>
    <a:lvl2pPr marL="457200" algn="l" rtl="0" eaLnBrk="0" fontAlgn="base" hangingPunct="0">
      <a:spcBef>
        <a:spcPct val="0"/>
      </a:spcBef>
      <a:spcAft>
        <a:spcPct val="0"/>
      </a:spcAft>
      <a:defRPr sz="2400" kern="1200">
        <a:solidFill>
          <a:schemeClr val="tx1"/>
        </a:solidFill>
        <a:latin typeface="Times" pitchFamily="18" charset="0"/>
        <a:ea typeface="ヒラギノ角ゴ Pro W3" pitchFamily="127" charset="-128"/>
        <a:cs typeface="+mn-cs"/>
      </a:defRPr>
    </a:lvl2pPr>
    <a:lvl3pPr marL="914400" algn="l" rtl="0" eaLnBrk="0" fontAlgn="base" hangingPunct="0">
      <a:spcBef>
        <a:spcPct val="0"/>
      </a:spcBef>
      <a:spcAft>
        <a:spcPct val="0"/>
      </a:spcAft>
      <a:defRPr sz="2400" kern="1200">
        <a:solidFill>
          <a:schemeClr val="tx1"/>
        </a:solidFill>
        <a:latin typeface="Times" pitchFamily="18" charset="0"/>
        <a:ea typeface="ヒラギノ角ゴ Pro W3" pitchFamily="127" charset="-128"/>
        <a:cs typeface="+mn-cs"/>
      </a:defRPr>
    </a:lvl3pPr>
    <a:lvl4pPr marL="1371600" algn="l" rtl="0" eaLnBrk="0" fontAlgn="base" hangingPunct="0">
      <a:spcBef>
        <a:spcPct val="0"/>
      </a:spcBef>
      <a:spcAft>
        <a:spcPct val="0"/>
      </a:spcAft>
      <a:defRPr sz="2400" kern="1200">
        <a:solidFill>
          <a:schemeClr val="tx1"/>
        </a:solidFill>
        <a:latin typeface="Times" pitchFamily="18" charset="0"/>
        <a:ea typeface="ヒラギノ角ゴ Pro W3" pitchFamily="127" charset="-128"/>
        <a:cs typeface="+mn-cs"/>
      </a:defRPr>
    </a:lvl4pPr>
    <a:lvl5pPr marL="1828800" algn="l" rtl="0" eaLnBrk="0" fontAlgn="base" hangingPunct="0">
      <a:spcBef>
        <a:spcPct val="0"/>
      </a:spcBef>
      <a:spcAft>
        <a:spcPct val="0"/>
      </a:spcAft>
      <a:defRPr sz="2400" kern="1200">
        <a:solidFill>
          <a:schemeClr val="tx1"/>
        </a:solidFill>
        <a:latin typeface="Times" pitchFamily="18" charset="0"/>
        <a:ea typeface="ヒラギノ角ゴ Pro W3" pitchFamily="127" charset="-128"/>
        <a:cs typeface="+mn-cs"/>
      </a:defRPr>
    </a:lvl5pPr>
    <a:lvl6pPr marL="2286000" algn="l" defTabSz="914400" rtl="0" eaLnBrk="1" latinLnBrk="0" hangingPunct="1">
      <a:defRPr sz="2400" kern="1200">
        <a:solidFill>
          <a:schemeClr val="tx1"/>
        </a:solidFill>
        <a:latin typeface="Times" pitchFamily="18" charset="0"/>
        <a:ea typeface="ヒラギノ角ゴ Pro W3" pitchFamily="127" charset="-128"/>
        <a:cs typeface="+mn-cs"/>
      </a:defRPr>
    </a:lvl6pPr>
    <a:lvl7pPr marL="2743200" algn="l" defTabSz="914400" rtl="0" eaLnBrk="1" latinLnBrk="0" hangingPunct="1">
      <a:defRPr sz="2400" kern="1200">
        <a:solidFill>
          <a:schemeClr val="tx1"/>
        </a:solidFill>
        <a:latin typeface="Times" pitchFamily="18" charset="0"/>
        <a:ea typeface="ヒラギノ角ゴ Pro W3" pitchFamily="127" charset="-128"/>
        <a:cs typeface="+mn-cs"/>
      </a:defRPr>
    </a:lvl7pPr>
    <a:lvl8pPr marL="3200400" algn="l" defTabSz="914400" rtl="0" eaLnBrk="1" latinLnBrk="0" hangingPunct="1">
      <a:defRPr sz="2400" kern="1200">
        <a:solidFill>
          <a:schemeClr val="tx1"/>
        </a:solidFill>
        <a:latin typeface="Times" pitchFamily="18" charset="0"/>
        <a:ea typeface="ヒラギノ角ゴ Pro W3" pitchFamily="127" charset="-128"/>
        <a:cs typeface="+mn-cs"/>
      </a:defRPr>
    </a:lvl8pPr>
    <a:lvl9pPr marL="3657600" algn="l" defTabSz="914400" rtl="0" eaLnBrk="1" latinLnBrk="0" hangingPunct="1">
      <a:defRPr sz="2400" kern="1200">
        <a:solidFill>
          <a:schemeClr val="tx1"/>
        </a:solidFill>
        <a:latin typeface="Times" pitchFamily="18" charset="0"/>
        <a:ea typeface="ヒラギノ角ゴ Pro W3" pitchFamily="127" charset="-128"/>
        <a:cs typeface="+mn-cs"/>
      </a:defRPr>
    </a:lvl9pPr>
  </p:defaultTextStyle>
  <p:extLst>
    <p:ext uri="{EFAFB233-063F-42B5-8137-9DF3F51BA10A}">
      <p15:sldGuideLst xmlns:p15="http://schemas.microsoft.com/office/powerpoint/2012/main">
        <p15:guide id="1" orient="horz" pos="636">
          <p15:clr>
            <a:srgbClr val="A4A3A4"/>
          </p15:clr>
        </p15:guide>
        <p15:guide id="2" orient="horz" pos="1291">
          <p15:clr>
            <a:srgbClr val="A4A3A4"/>
          </p15:clr>
        </p15:guide>
        <p15:guide id="3" orient="horz" pos="949">
          <p15:clr>
            <a:srgbClr val="A4A3A4"/>
          </p15:clr>
        </p15:guide>
        <p15:guide id="4" pos="273">
          <p15:clr>
            <a:srgbClr val="A4A3A4"/>
          </p15:clr>
        </p15:guide>
        <p15:guide id="5" pos="4342">
          <p15:clr>
            <a:srgbClr val="A4A3A4"/>
          </p15:clr>
        </p15:guide>
        <p15:guide id="6" pos="4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3333CC"/>
    <a:srgbClr val="CC3300"/>
    <a:srgbClr val="FF9900"/>
    <a:srgbClr val="333399"/>
    <a:srgbClr val="FF0000"/>
    <a:srgbClr val="143C83"/>
    <a:srgbClr val="004080"/>
    <a:srgbClr val="66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771" autoAdjust="0"/>
  </p:normalViewPr>
  <p:slideViewPr>
    <p:cSldViewPr snapToGrid="0">
      <p:cViewPr varScale="1">
        <p:scale>
          <a:sx n="68" d="100"/>
          <a:sy n="68" d="100"/>
        </p:scale>
        <p:origin x="1446" y="72"/>
      </p:cViewPr>
      <p:guideLst>
        <p:guide orient="horz" pos="636"/>
        <p:guide orient="horz" pos="1291"/>
        <p:guide orient="horz" pos="949"/>
        <p:guide pos="273"/>
        <p:guide pos="4342"/>
        <p:guide pos="4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defRPr>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defRPr>
            </a:lvl1pPr>
          </a:lstStyle>
          <a:p>
            <a:pPr>
              <a:defRPr/>
            </a:pPr>
            <a:endParaRPr lang="en-US"/>
          </a:p>
        </p:txBody>
      </p:sp>
      <p:sp>
        <p:nvSpPr>
          <p:cNvPr id="952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pitchFamily="127" charset="0"/>
              </a:defRPr>
            </a:lvl1pPr>
          </a:lstStyle>
          <a:p>
            <a:pPr>
              <a:defRPr/>
            </a:pPr>
            <a:fld id="{AF0BAAB4-1001-428A-A52A-5AF0E7175770}" type="slidenum">
              <a:rPr lang="en-US"/>
              <a:pPr>
                <a:defRPr/>
              </a:pPr>
              <a:t>‹#›</a:t>
            </a:fld>
            <a:endParaRPr lang="en-US" dirty="0"/>
          </a:p>
        </p:txBody>
      </p:sp>
    </p:spTree>
    <p:extLst>
      <p:ext uri="{BB962C8B-B14F-4D97-AF65-F5344CB8AC3E}">
        <p14:creationId xmlns:p14="http://schemas.microsoft.com/office/powerpoint/2010/main" val="2995812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ヒラギノ角ゴ Pro W3" charset="0"/>
        <a:cs typeface="+mn-cs"/>
      </a:defRPr>
    </a:lvl1pPr>
    <a:lvl2pPr marL="457200" algn="l" rtl="0" eaLnBrk="0" fontAlgn="base" hangingPunct="0">
      <a:spcBef>
        <a:spcPct val="30000"/>
      </a:spcBef>
      <a:spcAft>
        <a:spcPct val="0"/>
      </a:spcAft>
      <a:defRPr sz="1200" kern="1200">
        <a:solidFill>
          <a:schemeClr val="tx1"/>
        </a:solidFill>
        <a:latin typeface="Times" charset="0"/>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Times" charset="0"/>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F0BAAB4-1001-428A-A52A-5AF0E7175770}" type="slidenum">
              <a:rPr lang="en-US" smtClean="0"/>
              <a:pPr>
                <a:defRPr/>
              </a:pPr>
              <a:t>1</a:t>
            </a:fld>
            <a:endParaRPr lang="en-US" dirty="0"/>
          </a:p>
        </p:txBody>
      </p:sp>
    </p:spTree>
    <p:extLst>
      <p:ext uri="{BB962C8B-B14F-4D97-AF65-F5344CB8AC3E}">
        <p14:creationId xmlns:p14="http://schemas.microsoft.com/office/powerpoint/2010/main" val="1909634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10</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11</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12</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13</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14</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15</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16</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17</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18</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19</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2</a:t>
            </a:fld>
            <a:endParaRPr 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20</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21</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22</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23</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24</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25</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a:defRPr/>
            </a:pPr>
            <a:fld id="{311D6394-ECC7-41F0-B973-23799080610A}" type="slidenum">
              <a:rPr lang="en-US" sz="1200" smtClean="0">
                <a:latin typeface="Arial" pitchFamily="34" charset="0"/>
              </a:rPr>
              <a:pPr>
                <a:defRPr/>
              </a:pPr>
              <a:t>26</a:t>
            </a:fld>
            <a:endParaRPr lang="en-US" sz="1200">
              <a:latin typeface="Arial" pitchFamily="34"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ea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a:defRPr/>
            </a:pPr>
            <a:fld id="{311D6394-ECC7-41F0-B973-23799080610A}" type="slidenum">
              <a:rPr lang="en-US" sz="1200" smtClean="0">
                <a:latin typeface="Arial" pitchFamily="34" charset="0"/>
              </a:rPr>
              <a:pPr>
                <a:defRPr/>
              </a:pPr>
              <a:t>27</a:t>
            </a:fld>
            <a:endParaRPr lang="en-US" sz="1200">
              <a:latin typeface="Arial" pitchFamily="34"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ea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28</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29</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3</a:t>
            </a:fld>
            <a:endParaRPr 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30</a:t>
            </a:fld>
            <a:endParaRPr 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31</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32</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33</a:t>
            </a:fld>
            <a:endParaRPr 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34</a:t>
            </a:fld>
            <a:endParaRPr 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35</a:t>
            </a:fld>
            <a:endParaRPr 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36</a:t>
            </a:fld>
            <a:endParaRPr 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37</a:t>
            </a:fld>
            <a:endParaRPr 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38</a:t>
            </a:fld>
            <a:endParaRPr 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39</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4</a:t>
            </a:fld>
            <a:endParaRPr lang="en-US"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40</a:t>
            </a:fld>
            <a:endParaRPr lang="en-US"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41</a:t>
            </a:fld>
            <a:endParaRPr lang="en-US"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42</a:t>
            </a:fld>
            <a:endParaRPr lang="en-US"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43</a:t>
            </a:fld>
            <a:endParaRPr lang="en-US"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44</a:t>
            </a:fld>
            <a:endParaRPr lang="en-US"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45</a:t>
            </a:fld>
            <a:endParaRPr lang="en-US"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46</a:t>
            </a:fld>
            <a:endParaRPr lang="en-US"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47</a:t>
            </a:fld>
            <a:endParaRPr lang="en-US"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48</a:t>
            </a:fld>
            <a:endParaRPr lang="en-US" sz="12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49</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5</a:t>
            </a:fld>
            <a:endParaRPr lang="en-US" sz="12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50</a:t>
            </a:fld>
            <a:endParaRPr lang="en-US" sz="12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51</a:t>
            </a:fld>
            <a:endParaRPr lang="en-US" sz="12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52</a:t>
            </a:fld>
            <a:endParaRPr lang="en-US" sz="12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53</a:t>
            </a:fld>
            <a:endParaRPr lang="en-US" sz="12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54</a:t>
            </a:fld>
            <a:endParaRPr lang="en-US" sz="12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55</a:t>
            </a:fld>
            <a:endParaRPr lang="en-US" sz="12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56</a:t>
            </a:fld>
            <a:endParaRPr lang="en-US" sz="12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57</a:t>
            </a:fld>
            <a:endParaRPr lang="en-US" sz="12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58</a:t>
            </a:fld>
            <a:endParaRPr lang="en-US" sz="12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59</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6</a:t>
            </a:fld>
            <a:endParaRPr lang="en-US" sz="120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60</a:t>
            </a:fld>
            <a:endParaRPr lang="en-US" sz="12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61</a:t>
            </a:fld>
            <a:endParaRPr lang="en-US" sz="12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62</a:t>
            </a:fld>
            <a:endParaRPr lang="en-US" sz="120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63</a:t>
            </a:fld>
            <a:endParaRPr lang="en-US" sz="12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64</a:t>
            </a:fld>
            <a:endParaRPr lang="en-US" sz="120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65</a:t>
            </a:fld>
            <a:endParaRPr lang="en-US" sz="120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66</a:t>
            </a:fld>
            <a:endParaRPr lang="en-US" sz="120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67</a:t>
            </a:fld>
            <a:endParaRPr lang="en-US" sz="120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68</a:t>
            </a:fld>
            <a:endParaRPr lang="en-US" sz="120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69</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7</a:t>
            </a:fld>
            <a:endParaRPr lang="en-US" sz="120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70</a:t>
            </a:fld>
            <a:endParaRPr lang="en-US" sz="120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71</a:t>
            </a:fld>
            <a:endParaRPr lang="en-US" sz="120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72</a:t>
            </a:fld>
            <a:endParaRPr lang="en-US" sz="120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73</a:t>
            </a:fld>
            <a:endParaRPr lang="en-US" sz="120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74</a:t>
            </a:fld>
            <a:endParaRPr lang="en-US" sz="120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75</a:t>
            </a:fld>
            <a:endParaRPr lang="en-US" sz="120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76</a:t>
            </a:fld>
            <a:endParaRPr lang="en-US" sz="120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77</a:t>
            </a:fld>
            <a:endParaRPr lang="en-US" sz="120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78</a:t>
            </a:fld>
            <a:endParaRPr lang="en-US" sz="120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79</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8</a:t>
            </a:fld>
            <a:endParaRPr lang="en-US" sz="120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80</a:t>
            </a:fld>
            <a:endParaRPr lang="en-US" sz="120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81</a:t>
            </a:fld>
            <a:endParaRPr lang="en-US" sz="120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82</a:t>
            </a:fld>
            <a:endParaRPr lang="en-US" sz="120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83</a:t>
            </a:fld>
            <a:endParaRPr lang="en-US" sz="120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84</a:t>
            </a:fld>
            <a:endParaRPr lang="en-US" sz="120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85</a:t>
            </a:fld>
            <a:endParaRPr lang="en-US" sz="120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86</a:t>
            </a:fld>
            <a:endParaRPr lang="en-US" sz="120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87</a:t>
            </a:fld>
            <a:endParaRPr lang="en-US" sz="120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88</a:t>
            </a:fld>
            <a:endParaRPr lang="en-US" sz="120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89</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9</a:t>
            </a:fld>
            <a:endParaRPr lang="en-US" sz="120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90</a:t>
            </a:fld>
            <a:endParaRPr lang="en-US" sz="120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91</a:t>
            </a:fld>
            <a:endParaRPr lang="en-US" sz="120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92</a:t>
            </a:fld>
            <a:endParaRPr lang="en-US" sz="120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93</a:t>
            </a:fld>
            <a:endParaRPr lang="en-US" sz="120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94</a:t>
            </a:fld>
            <a:endParaRPr lang="en-US" sz="120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95</a:t>
            </a:fld>
            <a:endParaRPr lang="en-US" sz="120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96</a:t>
            </a:fld>
            <a:endParaRPr lang="en-US" sz="120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ea typeface="ヒラギノ角ゴ Pro W3" pitchFamily="127" charset="-128"/>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27" charset="-128"/>
              </a:defRPr>
            </a:lvl1pPr>
            <a:lvl2pPr marL="742950" indent="-285750">
              <a:defRPr sz="2400">
                <a:solidFill>
                  <a:schemeClr val="tx1"/>
                </a:solidFill>
                <a:latin typeface="Times" pitchFamily="18" charset="0"/>
                <a:ea typeface="ヒラギノ角ゴ Pro W3" pitchFamily="127" charset="-128"/>
              </a:defRPr>
            </a:lvl2pPr>
            <a:lvl3pPr marL="1143000" indent="-228600">
              <a:defRPr sz="2400">
                <a:solidFill>
                  <a:schemeClr val="tx1"/>
                </a:solidFill>
                <a:latin typeface="Times" pitchFamily="18" charset="0"/>
                <a:ea typeface="ヒラギノ角ゴ Pro W3" pitchFamily="127" charset="-128"/>
              </a:defRPr>
            </a:lvl3pPr>
            <a:lvl4pPr marL="1600200" indent="-228600">
              <a:defRPr sz="2400">
                <a:solidFill>
                  <a:schemeClr val="tx1"/>
                </a:solidFill>
                <a:latin typeface="Times" pitchFamily="18" charset="0"/>
                <a:ea typeface="ヒラギノ角ゴ Pro W3" pitchFamily="127" charset="-128"/>
              </a:defRPr>
            </a:lvl4pPr>
            <a:lvl5pPr marL="2057400" indent="-228600">
              <a:defRPr sz="2400">
                <a:solidFill>
                  <a:schemeClr val="tx1"/>
                </a:solidFill>
                <a:latin typeface="Times" pitchFamily="18"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Times" pitchFamily="18" charset="0"/>
                <a:ea typeface="ヒラギノ角ゴ Pro W3" pitchFamily="127" charset="-128"/>
              </a:defRPr>
            </a:lvl9pPr>
          </a:lstStyle>
          <a:p>
            <a:fld id="{59FD5ECB-3D15-48D5-A556-4D0C3F9D2304}" type="slidenum">
              <a:rPr lang="en-US" sz="1200" smtClean="0"/>
              <a:pPr/>
              <a:t>97</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0"/>
            <a:ext cx="9144000" cy="53340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charset="0"/>
              <a:ea typeface="ＭＳ Ｐゴシック" charset="0"/>
            </a:endParaRPr>
          </a:p>
        </p:txBody>
      </p:sp>
      <p:sp>
        <p:nvSpPr>
          <p:cNvPr id="7" name="Content Placeholder 6"/>
          <p:cNvSpPr>
            <a:spLocks noGrp="1"/>
          </p:cNvSpPr>
          <p:nvPr>
            <p:ph sz="quarter" idx="10"/>
          </p:nvPr>
        </p:nvSpPr>
        <p:spPr>
          <a:xfrm>
            <a:off x="1295400" y="16764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2896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9687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5125" y="1141413"/>
            <a:ext cx="4038600" cy="226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56125" y="1141413"/>
            <a:ext cx="4038600" cy="226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118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469525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4"/>
          <p:cNvSpPr>
            <a:spLocks noGrp="1" noChangeArrowheads="1"/>
          </p:cNvSpPr>
          <p:nvPr>
            <p:ph type="body" idx="1"/>
          </p:nvPr>
        </p:nvSpPr>
        <p:spPr bwMode="auto">
          <a:xfrm>
            <a:off x="365125" y="1141413"/>
            <a:ext cx="82296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8"/>
          <p:cNvSpPr>
            <a:spLocks noChangeArrowheads="1"/>
          </p:cNvSpPr>
          <p:nvPr userDrawn="1"/>
        </p:nvSpPr>
        <p:spPr bwMode="gray">
          <a:xfrm>
            <a:off x="315913" y="6553200"/>
            <a:ext cx="5399087"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eaLnBrk="1" hangingPunct="1">
              <a:defRPr/>
            </a:pPr>
            <a:r>
              <a:rPr lang="en-GB" sz="1000" dirty="0">
                <a:latin typeface="Arial" pitchFamily="34" charset="0"/>
                <a:ea typeface="ＭＳ Ｐゴシック" pitchFamily="34" charset="-128"/>
                <a:cs typeface="Arial" pitchFamily="34" charset="0"/>
              </a:rPr>
              <a:t>© 2018 Pearson Education, Inc.</a:t>
            </a:r>
          </a:p>
        </p:txBody>
      </p:sp>
      <p:sp>
        <p:nvSpPr>
          <p:cNvPr id="102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4024" r:id="rId1"/>
    <p:sldLayoutId id="2147484022" r:id="rId2"/>
    <p:sldLayoutId id="2147484023" r:id="rId3"/>
    <p:sldLayoutId id="2147484025" r:id="rId4"/>
  </p:sldLayoutIdLst>
  <p:hf sldNum="0" hdr="0" dt="0"/>
  <p:txStyles>
    <p:titleStyle>
      <a:lvl1pPr algn="l" rtl="0" eaLnBrk="0" fontAlgn="base" hangingPunct="0">
        <a:spcBef>
          <a:spcPct val="50000"/>
        </a:spcBef>
        <a:spcAft>
          <a:spcPct val="0"/>
        </a:spcAft>
        <a:defRPr sz="3200" b="1">
          <a:solidFill>
            <a:schemeClr val="bg1"/>
          </a:solidFill>
          <a:latin typeface="+mj-lt"/>
          <a:ea typeface="ヒラギノ角ゴ Pro W3" charset="0"/>
          <a:cs typeface="+mj-cs"/>
        </a:defRPr>
      </a:lvl1pPr>
      <a:lvl2pPr algn="l" rtl="0" eaLnBrk="0" fontAlgn="base" hangingPunct="0">
        <a:spcBef>
          <a:spcPct val="50000"/>
        </a:spcBef>
        <a:spcAft>
          <a:spcPct val="0"/>
        </a:spcAft>
        <a:defRPr sz="3200" b="1">
          <a:solidFill>
            <a:schemeClr val="bg1"/>
          </a:solidFill>
          <a:latin typeface="Arial" pitchFamily="34" charset="0"/>
          <a:ea typeface="ヒラギノ角ゴ Pro W3" charset="0"/>
          <a:cs typeface="Times New Roman" pitchFamily="18" charset="0"/>
        </a:defRPr>
      </a:lvl2pPr>
      <a:lvl3pPr algn="l" rtl="0" eaLnBrk="0" fontAlgn="base" hangingPunct="0">
        <a:spcBef>
          <a:spcPct val="50000"/>
        </a:spcBef>
        <a:spcAft>
          <a:spcPct val="0"/>
        </a:spcAft>
        <a:defRPr sz="3200" b="1">
          <a:solidFill>
            <a:schemeClr val="bg1"/>
          </a:solidFill>
          <a:latin typeface="Arial" pitchFamily="34" charset="0"/>
          <a:ea typeface="ヒラギノ角ゴ Pro W3" charset="0"/>
          <a:cs typeface="Times New Roman" pitchFamily="18" charset="0"/>
        </a:defRPr>
      </a:lvl3pPr>
      <a:lvl4pPr algn="l" rtl="0" eaLnBrk="0" fontAlgn="base" hangingPunct="0">
        <a:spcBef>
          <a:spcPct val="50000"/>
        </a:spcBef>
        <a:spcAft>
          <a:spcPct val="0"/>
        </a:spcAft>
        <a:defRPr sz="3200" b="1">
          <a:solidFill>
            <a:schemeClr val="bg1"/>
          </a:solidFill>
          <a:latin typeface="Arial" pitchFamily="34" charset="0"/>
          <a:ea typeface="ヒラギノ角ゴ Pro W3" charset="0"/>
          <a:cs typeface="Times New Roman" pitchFamily="18" charset="0"/>
        </a:defRPr>
      </a:lvl4pPr>
      <a:lvl5pPr algn="l" rtl="0" eaLnBrk="0" fontAlgn="base" hangingPunct="0">
        <a:spcBef>
          <a:spcPct val="50000"/>
        </a:spcBef>
        <a:spcAft>
          <a:spcPct val="0"/>
        </a:spcAft>
        <a:defRPr sz="3200" b="1">
          <a:solidFill>
            <a:schemeClr val="bg1"/>
          </a:solidFill>
          <a:latin typeface="Arial" pitchFamily="34" charset="0"/>
          <a:ea typeface="ヒラギノ角ゴ Pro W3" charset="0"/>
          <a:cs typeface="Times New Roman" pitchFamily="18" charset="0"/>
        </a:defRPr>
      </a:lvl5pPr>
      <a:lvl6pPr marL="457200" algn="l" rtl="0" fontAlgn="base">
        <a:spcBef>
          <a:spcPct val="50000"/>
        </a:spcBef>
        <a:spcAft>
          <a:spcPct val="0"/>
        </a:spcAft>
        <a:defRPr sz="3200" b="1">
          <a:solidFill>
            <a:schemeClr val="bg1"/>
          </a:solidFill>
          <a:latin typeface="Arial" pitchFamily="34" charset="0"/>
          <a:cs typeface="Times New Roman" pitchFamily="18" charset="0"/>
        </a:defRPr>
      </a:lvl6pPr>
      <a:lvl7pPr marL="914400" algn="l" rtl="0" fontAlgn="base">
        <a:spcBef>
          <a:spcPct val="50000"/>
        </a:spcBef>
        <a:spcAft>
          <a:spcPct val="0"/>
        </a:spcAft>
        <a:defRPr sz="3200" b="1">
          <a:solidFill>
            <a:schemeClr val="bg1"/>
          </a:solidFill>
          <a:latin typeface="Arial" pitchFamily="34" charset="0"/>
          <a:cs typeface="Times New Roman" pitchFamily="18" charset="0"/>
        </a:defRPr>
      </a:lvl7pPr>
      <a:lvl8pPr marL="1371600" algn="l" rtl="0" fontAlgn="base">
        <a:spcBef>
          <a:spcPct val="50000"/>
        </a:spcBef>
        <a:spcAft>
          <a:spcPct val="0"/>
        </a:spcAft>
        <a:defRPr sz="3200" b="1">
          <a:solidFill>
            <a:schemeClr val="bg1"/>
          </a:solidFill>
          <a:latin typeface="Arial" pitchFamily="34" charset="0"/>
          <a:cs typeface="Times New Roman" pitchFamily="18" charset="0"/>
        </a:defRPr>
      </a:lvl8pPr>
      <a:lvl9pPr marL="1828800" algn="l" rtl="0" fontAlgn="base">
        <a:spcBef>
          <a:spcPct val="50000"/>
        </a:spcBef>
        <a:spcAft>
          <a:spcPct val="0"/>
        </a:spcAft>
        <a:defRPr sz="3200" b="1">
          <a:solidFill>
            <a:schemeClr val="bg1"/>
          </a:solidFill>
          <a:latin typeface="Arial" pitchFamily="34"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ヒラギノ角ゴ Pro W3"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ヒラギノ角ゴ Pro W3" charset="0"/>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charset="0"/>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25.jpeg"/><Relationship Id="rId4" Type="http://schemas.openxmlformats.org/officeDocument/2006/relationships/image" Target="../media/image24.jpeg"/></Relationships>
</file>

<file path=ppt/slides/_rels/slide5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6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ChangeArrowheads="1"/>
          </p:cNvSpPr>
          <p:nvPr/>
        </p:nvSpPr>
        <p:spPr bwMode="auto">
          <a:xfrm>
            <a:off x="685800" y="1600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endParaRPr lang="en-US" sz="3000">
              <a:solidFill>
                <a:schemeClr val="tx2"/>
              </a:solidFill>
              <a:latin typeface="Arial" charset="0"/>
              <a:ea typeface="ＭＳ Ｐゴシック" charset="0"/>
            </a:endParaRPr>
          </a:p>
        </p:txBody>
      </p:sp>
      <p:sp>
        <p:nvSpPr>
          <p:cNvPr id="3075" name="Rectangle 3"/>
          <p:cNvSpPr>
            <a:spLocks noChangeArrowheads="1"/>
          </p:cNvSpPr>
          <p:nvPr/>
        </p:nvSpPr>
        <p:spPr bwMode="auto">
          <a:xfrm>
            <a:off x="5105400" y="5410200"/>
            <a:ext cx="4038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lnSpc>
                <a:spcPct val="80000"/>
              </a:lnSpc>
              <a:spcBef>
                <a:spcPct val="20000"/>
              </a:spcBef>
            </a:pPr>
            <a:endParaRPr lang="en-US" sz="2100">
              <a:latin typeface="Arial" pitchFamily="34" charset="0"/>
            </a:endParaRPr>
          </a:p>
        </p:txBody>
      </p:sp>
      <p:sp>
        <p:nvSpPr>
          <p:cNvPr id="6" name="Rectangle 11"/>
          <p:cNvSpPr>
            <a:spLocks noChangeArrowheads="1"/>
          </p:cNvSpPr>
          <p:nvPr/>
        </p:nvSpPr>
        <p:spPr bwMode="auto">
          <a:xfrm>
            <a:off x="5105400" y="522027"/>
            <a:ext cx="4038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2800" dirty="0">
                <a:solidFill>
                  <a:srgbClr val="000000"/>
                </a:solidFill>
                <a:latin typeface="Arial"/>
                <a:ea typeface="ＭＳ Ｐゴシック" charset="0"/>
              </a:rPr>
              <a:t>Lecture Presentation</a:t>
            </a:r>
          </a:p>
        </p:txBody>
      </p:sp>
      <p:sp>
        <p:nvSpPr>
          <p:cNvPr id="3077" name="Title 1"/>
          <p:cNvSpPr>
            <a:spLocks noGrp="1"/>
          </p:cNvSpPr>
          <p:nvPr/>
        </p:nvSpPr>
        <p:spPr bwMode="auto">
          <a:xfrm>
            <a:off x="5105400" y="1363568"/>
            <a:ext cx="4038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400" b="1" dirty="0">
                <a:latin typeface="Arial" pitchFamily="34" charset="0"/>
              </a:rPr>
              <a:t>Chapter 9</a:t>
            </a:r>
          </a:p>
          <a:p>
            <a:pPr algn="ctr"/>
            <a:br>
              <a:rPr lang="en-US" sz="3400" b="1" dirty="0">
                <a:latin typeface="Arial" pitchFamily="34" charset="0"/>
              </a:rPr>
            </a:br>
            <a:r>
              <a:rPr lang="en-US" sz="3400" b="1" dirty="0">
                <a:latin typeface="Arial" pitchFamily="34" charset="0"/>
              </a:rPr>
              <a:t>Electrons in</a:t>
            </a:r>
            <a:br>
              <a:rPr lang="en-US" sz="3400" b="1" dirty="0">
                <a:latin typeface="Arial" pitchFamily="34" charset="0"/>
              </a:rPr>
            </a:br>
            <a:r>
              <a:rPr lang="en-US" sz="3400" b="1" dirty="0">
                <a:latin typeface="Arial" pitchFamily="34" charset="0"/>
              </a:rPr>
              <a:t>Atoms and the Periodic Table</a:t>
            </a:r>
            <a:endParaRPr lang="en-US" sz="3400" dirty="0">
              <a:latin typeface="Arial" pitchFamily="34" charset="0"/>
            </a:endParaRPr>
          </a:p>
        </p:txBody>
      </p:sp>
      <p:sp>
        <p:nvSpPr>
          <p:cNvPr id="7" name="Rectangle 3"/>
          <p:cNvSpPr>
            <a:spLocks noChangeArrowheads="1"/>
          </p:cNvSpPr>
          <p:nvPr/>
        </p:nvSpPr>
        <p:spPr bwMode="auto">
          <a:xfrm>
            <a:off x="5329987" y="5201640"/>
            <a:ext cx="3741824"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lgn="ctr" eaLnBrk="1" hangingPunct="1">
              <a:spcBef>
                <a:spcPct val="20000"/>
              </a:spcBef>
              <a:defRPr/>
            </a:pPr>
            <a:endParaRPr lang="en-US" sz="2000" dirty="0">
              <a:solidFill>
                <a:sysClr val="windowText" lastClr="000000"/>
              </a:solidFill>
              <a:latin typeface="Arial" charset="0"/>
              <a:ea typeface="ＭＳ Ｐゴシック" charset="0"/>
              <a:cs typeface="ＭＳ Ｐゴシック" charset="0"/>
            </a:endParaRPr>
          </a:p>
        </p:txBody>
      </p:sp>
      <p:pic>
        <p:nvPicPr>
          <p:cNvPr id="2" name="Picture 1" descr="TRO2386_06_webdev.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604" y="589464"/>
            <a:ext cx="4883721" cy="552874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Light: Electromagnetic Radiation </a:t>
            </a:r>
          </a:p>
        </p:txBody>
      </p:sp>
      <p:sp>
        <p:nvSpPr>
          <p:cNvPr id="4099" name="Content Placeholder 2"/>
          <p:cNvSpPr>
            <a:spLocks noGrp="1"/>
          </p:cNvSpPr>
          <p:nvPr>
            <p:ph sz="half" idx="1"/>
          </p:nvPr>
        </p:nvSpPr>
        <p:spPr>
          <a:xfrm>
            <a:off x="342900" y="905935"/>
            <a:ext cx="8680148" cy="2062103"/>
          </a:xfrm>
        </p:spPr>
        <p:txBody>
          <a:bodyPr/>
          <a:lstStyle/>
          <a:p>
            <a:pPr eaLnBrk="1" hangingPunct="1">
              <a:spcBef>
                <a:spcPts val="600"/>
              </a:spcBef>
            </a:pPr>
            <a:r>
              <a:rPr lang="en-US" sz="3200" b="1" dirty="0"/>
              <a:t>Wavelength:</a:t>
            </a:r>
            <a:r>
              <a:rPr lang="en-US" sz="3200" dirty="0"/>
              <a:t> The wavelength of light, </a:t>
            </a:r>
            <a:br>
              <a:rPr lang="en-US" sz="3200" dirty="0"/>
            </a:br>
            <a:r>
              <a:rPr lang="en-US" sz="3200" dirty="0" err="1"/>
              <a:t>λ</a:t>
            </a:r>
            <a:r>
              <a:rPr lang="en-US" sz="3200" dirty="0"/>
              <a:t> (lambda, pronounced </a:t>
            </a:r>
            <a:r>
              <a:rPr lang="ja-JP" altLang="en-US" sz="3200" dirty="0"/>
              <a:t>“</a:t>
            </a:r>
            <a:r>
              <a:rPr lang="en-US" altLang="ja-JP" sz="3200" dirty="0"/>
              <a:t>lam-duh</a:t>
            </a:r>
            <a:r>
              <a:rPr lang="ja-JP" altLang="en-US" sz="3200" dirty="0"/>
              <a:t>”</a:t>
            </a:r>
            <a:r>
              <a:rPr lang="en-US" altLang="ja-JP" sz="3200" dirty="0"/>
              <a:t>), is </a:t>
            </a:r>
            <a:br>
              <a:rPr lang="en-US" altLang="ja-JP" sz="3200" dirty="0"/>
            </a:br>
            <a:r>
              <a:rPr lang="en-US" altLang="ja-JP" sz="3200" dirty="0"/>
              <a:t>defined as the distance between adjacent wave crests.</a:t>
            </a:r>
            <a:endParaRPr lang="en-US" sz="3200" dirty="0"/>
          </a:p>
        </p:txBody>
      </p:sp>
      <p:pic>
        <p:nvPicPr>
          <p:cNvPr id="3" name="Picture 2" descr="09_01_Figure.jpg"/>
          <p:cNvPicPr>
            <a:picLocks noChangeAspect="1"/>
          </p:cNvPicPr>
          <p:nvPr/>
        </p:nvPicPr>
        <p:blipFill rotWithShape="1">
          <a:blip r:embed="rId3">
            <a:extLst>
              <a:ext uri="{28A0092B-C50C-407E-A947-70E740481C1C}">
                <a14:useLocalDpi xmlns:a14="http://schemas.microsoft.com/office/drawing/2010/main" val="0"/>
              </a:ext>
            </a:extLst>
          </a:blip>
          <a:srcRect b="5742"/>
          <a:stretch/>
        </p:blipFill>
        <p:spPr>
          <a:xfrm>
            <a:off x="433388" y="3476800"/>
            <a:ext cx="8534400" cy="2292629"/>
          </a:xfrm>
          <a:prstGeom prst="rect">
            <a:avLst/>
          </a:prstGeom>
        </p:spPr>
      </p:pic>
    </p:spTree>
    <p:extLst>
      <p:ext uri="{BB962C8B-B14F-4D97-AF65-F5344CB8AC3E}">
        <p14:creationId xmlns:p14="http://schemas.microsoft.com/office/powerpoint/2010/main" val="4144438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Light: Color of Light</a:t>
            </a:r>
          </a:p>
        </p:txBody>
      </p:sp>
      <p:sp>
        <p:nvSpPr>
          <p:cNvPr id="4099" name="Content Placeholder 2"/>
          <p:cNvSpPr>
            <a:spLocks noGrp="1"/>
          </p:cNvSpPr>
          <p:nvPr>
            <p:ph sz="half" idx="1"/>
          </p:nvPr>
        </p:nvSpPr>
        <p:spPr>
          <a:xfrm>
            <a:off x="342900" y="905935"/>
            <a:ext cx="8680148" cy="5678479"/>
          </a:xfrm>
        </p:spPr>
        <p:txBody>
          <a:bodyPr/>
          <a:lstStyle/>
          <a:p>
            <a:pPr eaLnBrk="1" hangingPunct="1">
              <a:spcBef>
                <a:spcPts val="600"/>
              </a:spcBef>
            </a:pPr>
            <a:r>
              <a:rPr lang="en-US" sz="2600" dirty="0"/>
              <a:t>White light, as produced by the sun or by a lightbulb, contains a spectrum of wavelengths and therefore a spectrum of color. </a:t>
            </a:r>
          </a:p>
          <a:p>
            <a:pPr eaLnBrk="1" hangingPunct="1">
              <a:spcBef>
                <a:spcPts val="600"/>
              </a:spcBef>
            </a:pPr>
            <a:r>
              <a:rPr lang="en-US" sz="2600" dirty="0"/>
              <a:t>We see these colors—red, orange, yellow, green, blue, indigo, and violet—in a rainbow or when white light is passed through a prism.</a:t>
            </a:r>
          </a:p>
          <a:p>
            <a:pPr eaLnBrk="1" hangingPunct="1">
              <a:spcBef>
                <a:spcPts val="600"/>
              </a:spcBef>
            </a:pPr>
            <a:r>
              <a:rPr lang="en-US" sz="2600" dirty="0"/>
              <a:t>Red light, with a wavelength of 750 nm (nanometers), has the longest wavelength of visible light. </a:t>
            </a:r>
          </a:p>
          <a:p>
            <a:pPr eaLnBrk="1" hangingPunct="1">
              <a:spcBef>
                <a:spcPts val="600"/>
              </a:spcBef>
            </a:pPr>
            <a:r>
              <a:rPr lang="en-US" sz="2600" dirty="0"/>
              <a:t>Violet light, with a wavelength of 400 nm, has the shortest wavelength of visible light </a:t>
            </a:r>
          </a:p>
          <a:p>
            <a:pPr eaLnBrk="1" hangingPunct="1">
              <a:spcBef>
                <a:spcPts val="600"/>
              </a:spcBef>
              <a:buFont typeface="Arial" charset="0"/>
              <a:buNone/>
            </a:pPr>
            <a:r>
              <a:rPr lang="en-US" sz="2600" dirty="0"/>
              <a:t>    (1 nm = 1 × 10</a:t>
            </a:r>
            <a:r>
              <a:rPr lang="en-US" sz="2600" baseline="30000" dirty="0"/>
              <a:t>–9</a:t>
            </a:r>
            <a:r>
              <a:rPr lang="en-US" sz="2600" dirty="0"/>
              <a:t> m). </a:t>
            </a:r>
          </a:p>
          <a:p>
            <a:pPr eaLnBrk="1" hangingPunct="1">
              <a:spcBef>
                <a:spcPts val="600"/>
              </a:spcBef>
            </a:pPr>
            <a:r>
              <a:rPr lang="en-US" sz="2600" dirty="0"/>
              <a:t>The presence of color in white light is responsible for the colors we see in our everyday vision. </a:t>
            </a:r>
          </a:p>
        </p:txBody>
      </p:sp>
    </p:spTree>
    <p:extLst>
      <p:ext uri="{BB962C8B-B14F-4D97-AF65-F5344CB8AC3E}">
        <p14:creationId xmlns:p14="http://schemas.microsoft.com/office/powerpoint/2010/main" val="3378717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Light: Color of Light</a:t>
            </a:r>
          </a:p>
        </p:txBody>
      </p:sp>
      <p:sp>
        <p:nvSpPr>
          <p:cNvPr id="4099" name="Content Placeholder 2"/>
          <p:cNvSpPr>
            <a:spLocks noGrp="1"/>
          </p:cNvSpPr>
          <p:nvPr>
            <p:ph sz="half" idx="1"/>
          </p:nvPr>
        </p:nvSpPr>
        <p:spPr>
          <a:xfrm>
            <a:off x="342900" y="905935"/>
            <a:ext cx="4011386" cy="5663088"/>
          </a:xfrm>
        </p:spPr>
        <p:txBody>
          <a:bodyPr/>
          <a:lstStyle/>
          <a:p>
            <a:pPr marL="0" indent="0" eaLnBrk="1" hangingPunct="1">
              <a:spcBef>
                <a:spcPts val="600"/>
              </a:spcBef>
              <a:buFont typeface="Arial" charset="0"/>
              <a:buNone/>
            </a:pPr>
            <a:r>
              <a:rPr lang="en-US" sz="3200" b="1" dirty="0"/>
              <a:t>Components of white light</a:t>
            </a:r>
          </a:p>
          <a:p>
            <a:pPr eaLnBrk="1" hangingPunct="1">
              <a:spcBef>
                <a:spcPts val="600"/>
              </a:spcBef>
              <a:buFont typeface="Arial" charset="0"/>
              <a:buNone/>
            </a:pPr>
            <a:r>
              <a:rPr lang="en-US" sz="3200" b="1" dirty="0"/>
              <a:t>R O Y G B I V</a:t>
            </a:r>
          </a:p>
          <a:p>
            <a:pPr eaLnBrk="1" hangingPunct="1">
              <a:spcBef>
                <a:spcPts val="600"/>
              </a:spcBef>
            </a:pPr>
            <a:r>
              <a:rPr lang="en-US" sz="3200" dirty="0"/>
              <a:t>Light is separated into its constituent colors—red, orange, yellow, green, blue, indigo, and violet—when it is passed through a prism.</a:t>
            </a:r>
          </a:p>
        </p:txBody>
      </p:sp>
      <p:pic>
        <p:nvPicPr>
          <p:cNvPr id="2" name="Picture 1" descr="09_02_Figure.jpg"/>
          <p:cNvPicPr>
            <a:picLocks noChangeAspect="1"/>
          </p:cNvPicPr>
          <p:nvPr/>
        </p:nvPicPr>
        <p:blipFill rotWithShape="1">
          <a:blip r:embed="rId3" cstate="print">
            <a:extLst>
              <a:ext uri="{28A0092B-C50C-407E-A947-70E740481C1C}">
                <a14:useLocalDpi xmlns:a14="http://schemas.microsoft.com/office/drawing/2010/main" val="0"/>
              </a:ext>
            </a:extLst>
          </a:blip>
          <a:srcRect b="2840"/>
          <a:stretch/>
        </p:blipFill>
        <p:spPr>
          <a:xfrm>
            <a:off x="4124476" y="896112"/>
            <a:ext cx="4971143" cy="3374065"/>
          </a:xfrm>
          <a:prstGeom prst="rect">
            <a:avLst/>
          </a:prstGeom>
        </p:spPr>
      </p:pic>
    </p:spTree>
    <p:extLst>
      <p:ext uri="{BB962C8B-B14F-4D97-AF65-F5344CB8AC3E}">
        <p14:creationId xmlns:p14="http://schemas.microsoft.com/office/powerpoint/2010/main" val="156572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Light: Color in Objects</a:t>
            </a:r>
          </a:p>
        </p:txBody>
      </p:sp>
      <p:sp>
        <p:nvSpPr>
          <p:cNvPr id="4099" name="Content Placeholder 2"/>
          <p:cNvSpPr>
            <a:spLocks noGrp="1"/>
          </p:cNvSpPr>
          <p:nvPr>
            <p:ph sz="half" idx="1"/>
          </p:nvPr>
        </p:nvSpPr>
        <p:spPr>
          <a:xfrm>
            <a:off x="342900" y="3962400"/>
            <a:ext cx="8547100" cy="2541208"/>
          </a:xfrm>
        </p:spPr>
        <p:txBody>
          <a:bodyPr/>
          <a:lstStyle/>
          <a:p>
            <a:pPr eaLnBrk="1" hangingPunct="1"/>
            <a:r>
              <a:rPr lang="en-US" sz="3200" dirty="0"/>
              <a:t>A red shirt appears red because it </a:t>
            </a:r>
            <a:r>
              <a:rPr lang="en-US" sz="3200" b="1" i="1" dirty="0"/>
              <a:t>reflects</a:t>
            </a:r>
            <a:r>
              <a:rPr lang="en-US" sz="3200" dirty="0"/>
              <a:t> red light; the shirt </a:t>
            </a:r>
            <a:r>
              <a:rPr lang="en-US" sz="3200" b="1" i="1" dirty="0"/>
              <a:t>absorbs</a:t>
            </a:r>
            <a:r>
              <a:rPr lang="en-US" sz="3200" dirty="0"/>
              <a:t> all of the other colors of light except the red light.</a:t>
            </a:r>
            <a:r>
              <a:rPr lang="en-US" sz="3200" b="1" dirty="0"/>
              <a:t> </a:t>
            </a:r>
            <a:r>
              <a:rPr lang="en-US" sz="3200" dirty="0"/>
              <a:t>Our eyes see only the reflected light, making the shirt appear red.</a:t>
            </a:r>
          </a:p>
        </p:txBody>
      </p:sp>
      <p:pic>
        <p:nvPicPr>
          <p:cNvPr id="3" name="Picture 2" descr="09_03_Figur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8979" y="820878"/>
            <a:ext cx="4547318" cy="3056448"/>
          </a:xfrm>
          <a:prstGeom prst="rect">
            <a:avLst/>
          </a:prstGeom>
        </p:spPr>
      </p:pic>
    </p:spTree>
    <p:extLst>
      <p:ext uri="{BB962C8B-B14F-4D97-AF65-F5344CB8AC3E}">
        <p14:creationId xmlns:p14="http://schemas.microsoft.com/office/powerpoint/2010/main" val="66919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Light: Electromagnetic Radiation </a:t>
            </a:r>
          </a:p>
        </p:txBody>
      </p:sp>
      <p:sp>
        <p:nvSpPr>
          <p:cNvPr id="4099" name="Content Placeholder 2"/>
          <p:cNvSpPr>
            <a:spLocks noGrp="1"/>
          </p:cNvSpPr>
          <p:nvPr>
            <p:ph sz="half" idx="1"/>
          </p:nvPr>
        </p:nvSpPr>
        <p:spPr>
          <a:xfrm>
            <a:off x="342900" y="866034"/>
            <a:ext cx="8547100" cy="3637919"/>
          </a:xfrm>
        </p:spPr>
        <p:txBody>
          <a:bodyPr/>
          <a:lstStyle/>
          <a:p>
            <a:pPr eaLnBrk="1" hangingPunct="1"/>
            <a:r>
              <a:rPr lang="en-US" sz="3200" b="1" dirty="0"/>
              <a:t>Frequency:</a:t>
            </a:r>
            <a:r>
              <a:rPr lang="en-US" sz="3200" dirty="0"/>
              <a:t> The frequency of light, </a:t>
            </a:r>
            <a:r>
              <a:rPr lang="el-GR" sz="3200" i="1" dirty="0"/>
              <a:t>ν</a:t>
            </a:r>
            <a:r>
              <a:rPr lang="en-US" sz="3200" dirty="0"/>
              <a:t> </a:t>
            </a:r>
            <a:br>
              <a:rPr lang="en-US" sz="3200" dirty="0"/>
            </a:br>
            <a:r>
              <a:rPr lang="en-US" sz="3200" dirty="0"/>
              <a:t>(nu, pronounced </a:t>
            </a:r>
            <a:r>
              <a:rPr lang="ja-JP" altLang="en-US" sz="3200" dirty="0"/>
              <a:t>“</a:t>
            </a:r>
            <a:r>
              <a:rPr lang="en-US" altLang="ja-JP" sz="3200" dirty="0" err="1"/>
              <a:t>noo</a:t>
            </a:r>
            <a:r>
              <a:rPr lang="ja-JP" altLang="en-US" sz="3200" dirty="0"/>
              <a:t>”</a:t>
            </a:r>
            <a:r>
              <a:rPr lang="en-US" altLang="ja-JP" sz="3200" dirty="0"/>
              <a:t>),  is defined as the number of cycles or crests that pass through a stationary point in one second. </a:t>
            </a:r>
          </a:p>
          <a:p>
            <a:pPr eaLnBrk="1" hangingPunct="1"/>
            <a:r>
              <a:rPr lang="en-US" sz="3200" dirty="0"/>
              <a:t>Wavelength and frequency are inversely related—the shorter the wavelength, the higher the frequency. </a:t>
            </a:r>
          </a:p>
        </p:txBody>
      </p:sp>
    </p:spTree>
    <p:extLst>
      <p:ext uri="{BB962C8B-B14F-4D97-AF65-F5344CB8AC3E}">
        <p14:creationId xmlns:p14="http://schemas.microsoft.com/office/powerpoint/2010/main" val="13948578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Electromagnetic Radiation (Photons—Particles of Light)</a:t>
            </a:r>
          </a:p>
        </p:txBody>
      </p:sp>
      <p:sp>
        <p:nvSpPr>
          <p:cNvPr id="4099" name="Content Placeholder 2"/>
          <p:cNvSpPr>
            <a:spLocks noGrp="1"/>
          </p:cNvSpPr>
          <p:nvPr>
            <p:ph sz="half" idx="1"/>
          </p:nvPr>
        </p:nvSpPr>
        <p:spPr>
          <a:xfrm>
            <a:off x="342900" y="1374024"/>
            <a:ext cx="8547100" cy="4878259"/>
          </a:xfrm>
        </p:spPr>
        <p:txBody>
          <a:bodyPr/>
          <a:lstStyle/>
          <a:p>
            <a:pPr eaLnBrk="1" hangingPunct="1">
              <a:spcBef>
                <a:spcPts val="600"/>
              </a:spcBef>
            </a:pPr>
            <a:r>
              <a:rPr lang="en-US" sz="2600" dirty="0"/>
              <a:t>Light can be viewed as a stream of particles. </a:t>
            </a:r>
          </a:p>
          <a:p>
            <a:pPr eaLnBrk="1" hangingPunct="1">
              <a:spcBef>
                <a:spcPts val="600"/>
              </a:spcBef>
            </a:pPr>
            <a:r>
              <a:rPr lang="en-US" sz="2600" dirty="0"/>
              <a:t>A particle of light is called a </a:t>
            </a:r>
            <a:r>
              <a:rPr lang="en-US" sz="2600" b="1" dirty="0"/>
              <a:t>photon.</a:t>
            </a:r>
            <a:r>
              <a:rPr lang="en-US" sz="2600" dirty="0"/>
              <a:t> </a:t>
            </a:r>
          </a:p>
          <a:p>
            <a:pPr eaLnBrk="1" hangingPunct="1">
              <a:spcBef>
                <a:spcPts val="600"/>
              </a:spcBef>
            </a:pPr>
            <a:r>
              <a:rPr lang="en-US" sz="2600" dirty="0"/>
              <a:t>We can think of a photon as a single packet of light energy.</a:t>
            </a:r>
          </a:p>
          <a:p>
            <a:pPr eaLnBrk="1" hangingPunct="1">
              <a:spcBef>
                <a:spcPts val="600"/>
              </a:spcBef>
            </a:pPr>
            <a:r>
              <a:rPr lang="en-US" sz="2600" dirty="0"/>
              <a:t>The amount of energy carried in the packet depends on the wavelength of the light—the shorter the wavelength, the greater the energy. </a:t>
            </a:r>
          </a:p>
          <a:p>
            <a:pPr eaLnBrk="1" hangingPunct="1">
              <a:spcBef>
                <a:spcPts val="600"/>
              </a:spcBef>
            </a:pPr>
            <a:r>
              <a:rPr lang="en-US" sz="2600" dirty="0"/>
              <a:t>Light waves carry more energy if their crests are closer together (higher frequency and shorter wavelength).</a:t>
            </a:r>
          </a:p>
          <a:p>
            <a:pPr eaLnBrk="1" hangingPunct="1">
              <a:spcBef>
                <a:spcPts val="600"/>
              </a:spcBef>
            </a:pPr>
            <a:r>
              <a:rPr lang="en-US" sz="2600" dirty="0"/>
              <a:t>Violet light (shorter wavelength) carries more energy per photon than red light (longer wavelength).</a:t>
            </a:r>
          </a:p>
        </p:txBody>
      </p:sp>
    </p:spTree>
    <p:extLst>
      <p:ext uri="{BB962C8B-B14F-4D97-AF65-F5344CB8AC3E}">
        <p14:creationId xmlns:p14="http://schemas.microsoft.com/office/powerpoint/2010/main" val="907479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Light: Electromagnetic Radiation </a:t>
            </a:r>
          </a:p>
        </p:txBody>
      </p:sp>
      <p:sp>
        <p:nvSpPr>
          <p:cNvPr id="4099" name="Content Placeholder 2"/>
          <p:cNvSpPr>
            <a:spLocks noGrp="1"/>
          </p:cNvSpPr>
          <p:nvPr>
            <p:ph sz="half" idx="1"/>
          </p:nvPr>
        </p:nvSpPr>
        <p:spPr>
          <a:xfrm>
            <a:off x="342900" y="866034"/>
            <a:ext cx="8547100" cy="5062925"/>
          </a:xfrm>
        </p:spPr>
        <p:txBody>
          <a:bodyPr/>
          <a:lstStyle/>
          <a:p>
            <a:pPr eaLnBrk="1" hangingPunct="1">
              <a:spcBef>
                <a:spcPts val="600"/>
              </a:spcBef>
              <a:buFont typeface="Arial" charset="0"/>
              <a:buNone/>
            </a:pPr>
            <a:r>
              <a:rPr lang="en-US" b="1" dirty="0"/>
              <a:t>To summarize:</a:t>
            </a:r>
          </a:p>
          <a:p>
            <a:pPr eaLnBrk="1" hangingPunct="1">
              <a:spcBef>
                <a:spcPts val="600"/>
              </a:spcBef>
              <a:buFont typeface="Arial" charset="0"/>
              <a:buNone/>
            </a:pPr>
            <a:r>
              <a:rPr lang="en-US" dirty="0"/>
              <a:t>•	Electromagnetic radiation is a form of energy </a:t>
            </a:r>
            <a:br>
              <a:rPr lang="en-US" dirty="0"/>
            </a:br>
            <a:r>
              <a:rPr lang="en-US" dirty="0"/>
              <a:t>that travels through space at a constant speed of 3.0 × 10</a:t>
            </a:r>
            <a:r>
              <a:rPr lang="en-US" baseline="30000" dirty="0"/>
              <a:t>8</a:t>
            </a:r>
            <a:r>
              <a:rPr lang="en-US" dirty="0"/>
              <a:t> m/s (186,000 mi/s) and can exhibit wavelike or particle-like properties.</a:t>
            </a:r>
          </a:p>
          <a:p>
            <a:pPr eaLnBrk="1" hangingPunct="1">
              <a:spcBef>
                <a:spcPts val="600"/>
              </a:spcBef>
              <a:buFont typeface="Arial" charset="0"/>
              <a:buNone/>
            </a:pPr>
            <a:r>
              <a:rPr lang="en-US" b="1" dirty="0"/>
              <a:t> </a:t>
            </a:r>
            <a:r>
              <a:rPr lang="en-US" dirty="0"/>
              <a:t>•	The wavelength of electromagnetic radiation determines the amount of energy carried by one </a:t>
            </a:r>
            <a:br>
              <a:rPr lang="en-US" dirty="0"/>
            </a:br>
            <a:r>
              <a:rPr lang="en-US" dirty="0"/>
              <a:t>of its photons. The shorter the wavelength, the greater the energy of each photon.</a:t>
            </a:r>
            <a:endParaRPr lang="en-US" b="1" dirty="0"/>
          </a:p>
          <a:p>
            <a:pPr eaLnBrk="1" hangingPunct="1">
              <a:spcBef>
                <a:spcPts val="600"/>
              </a:spcBef>
              <a:buFont typeface="Arial" charset="0"/>
              <a:buNone/>
            </a:pPr>
            <a:r>
              <a:rPr lang="en-US" dirty="0"/>
              <a:t>•	The frequency and energy of electromagnetic radiation are inversely related to its wavelength.</a:t>
            </a:r>
          </a:p>
        </p:txBody>
      </p:sp>
    </p:spTree>
    <p:extLst>
      <p:ext uri="{BB962C8B-B14F-4D97-AF65-F5344CB8AC3E}">
        <p14:creationId xmlns:p14="http://schemas.microsoft.com/office/powerpoint/2010/main" val="435229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The Electromagnetic Spectrum </a:t>
            </a:r>
          </a:p>
        </p:txBody>
      </p:sp>
      <p:sp>
        <p:nvSpPr>
          <p:cNvPr id="4099" name="Content Placeholder 2"/>
          <p:cNvSpPr>
            <a:spLocks noGrp="1"/>
          </p:cNvSpPr>
          <p:nvPr>
            <p:ph sz="half" idx="1"/>
          </p:nvPr>
        </p:nvSpPr>
        <p:spPr>
          <a:xfrm>
            <a:off x="342900" y="866034"/>
            <a:ext cx="8547100" cy="2246769"/>
          </a:xfrm>
        </p:spPr>
        <p:txBody>
          <a:bodyPr/>
          <a:lstStyle/>
          <a:p>
            <a:pPr eaLnBrk="1" hangingPunct="1">
              <a:spcBef>
                <a:spcPts val="600"/>
              </a:spcBef>
            </a:pPr>
            <a:r>
              <a:rPr lang="en-US" dirty="0"/>
              <a:t>The entire electromagnetic spectrum, with short-wavelength, high-frequency radiation on the right and long-wavelength, low-frequency radiation on the left, is shown below. Visible light is the small sliver in the middle. </a:t>
            </a:r>
          </a:p>
        </p:txBody>
      </p:sp>
      <p:pic>
        <p:nvPicPr>
          <p:cNvPr id="2" name="Picture 1" descr="09_04_Figure.jpg"/>
          <p:cNvPicPr>
            <a:picLocks noChangeAspect="1"/>
          </p:cNvPicPr>
          <p:nvPr/>
        </p:nvPicPr>
        <p:blipFill rotWithShape="1">
          <a:blip r:embed="rId3">
            <a:extLst>
              <a:ext uri="{28A0092B-C50C-407E-A947-70E740481C1C}">
                <a14:useLocalDpi xmlns:a14="http://schemas.microsoft.com/office/drawing/2010/main" val="0"/>
              </a:ext>
            </a:extLst>
          </a:blip>
          <a:srcRect b="4833"/>
          <a:stretch/>
        </p:blipFill>
        <p:spPr>
          <a:xfrm>
            <a:off x="903552" y="3278052"/>
            <a:ext cx="7378171" cy="3084485"/>
          </a:xfrm>
          <a:prstGeom prst="rect">
            <a:avLst/>
          </a:prstGeom>
        </p:spPr>
      </p:pic>
    </p:spTree>
    <p:extLst>
      <p:ext uri="{BB962C8B-B14F-4D97-AF65-F5344CB8AC3E}">
        <p14:creationId xmlns:p14="http://schemas.microsoft.com/office/powerpoint/2010/main" val="3690411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The Electromagnetic Spectrum </a:t>
            </a:r>
          </a:p>
        </p:txBody>
      </p:sp>
      <p:sp>
        <p:nvSpPr>
          <p:cNvPr id="4099" name="Content Placeholder 2"/>
          <p:cNvSpPr>
            <a:spLocks noGrp="1"/>
          </p:cNvSpPr>
          <p:nvPr>
            <p:ph sz="half" idx="1"/>
          </p:nvPr>
        </p:nvSpPr>
        <p:spPr>
          <a:xfrm>
            <a:off x="342900" y="866034"/>
            <a:ext cx="8547100" cy="5170646"/>
          </a:xfrm>
        </p:spPr>
        <p:txBody>
          <a:bodyPr/>
          <a:lstStyle/>
          <a:p>
            <a:pPr eaLnBrk="1" hangingPunct="1">
              <a:spcBef>
                <a:spcPts val="600"/>
              </a:spcBef>
              <a:defRPr/>
            </a:pPr>
            <a:r>
              <a:rPr lang="en-US" sz="3200" dirty="0"/>
              <a:t>The shortest wavelength and most </a:t>
            </a:r>
            <a:br>
              <a:rPr lang="en-US" sz="3200" dirty="0"/>
            </a:br>
            <a:r>
              <a:rPr lang="en-US" sz="3200" dirty="0"/>
              <a:t>energetic photons are those of </a:t>
            </a:r>
            <a:br>
              <a:rPr lang="en-US" sz="3200" dirty="0"/>
            </a:br>
            <a:r>
              <a:rPr lang="en-US" sz="3200" b="1" dirty="0"/>
              <a:t>gamma rays</a:t>
            </a:r>
            <a:r>
              <a:rPr lang="en-US" sz="3200" dirty="0"/>
              <a:t>.</a:t>
            </a:r>
          </a:p>
          <a:p>
            <a:pPr eaLnBrk="1" hangingPunct="1">
              <a:spcBef>
                <a:spcPts val="600"/>
              </a:spcBef>
              <a:defRPr/>
            </a:pPr>
            <a:r>
              <a:rPr lang="en-US" sz="3200" dirty="0"/>
              <a:t>Gamma rays are produced by the sun, </a:t>
            </a:r>
            <a:br>
              <a:rPr lang="en-US" sz="3200" dirty="0"/>
            </a:br>
            <a:r>
              <a:rPr lang="en-US" sz="3200" dirty="0"/>
              <a:t>by stars, and by certain unstable atomic </a:t>
            </a:r>
            <a:br>
              <a:rPr lang="en-US" sz="3200" dirty="0"/>
            </a:br>
            <a:r>
              <a:rPr lang="en-US" sz="3200" dirty="0"/>
              <a:t>nuclei on Earth. </a:t>
            </a:r>
          </a:p>
          <a:p>
            <a:pPr eaLnBrk="1" hangingPunct="1">
              <a:spcBef>
                <a:spcPts val="600"/>
              </a:spcBef>
              <a:defRPr/>
            </a:pPr>
            <a:r>
              <a:rPr lang="en-US" sz="3200" dirty="0"/>
              <a:t>Excessive human exposure to gamma </a:t>
            </a:r>
            <a:br>
              <a:rPr lang="en-US" sz="3200" dirty="0"/>
            </a:br>
            <a:r>
              <a:rPr lang="en-US" sz="3200" dirty="0"/>
              <a:t>rays is dangerous because the high </a:t>
            </a:r>
            <a:br>
              <a:rPr lang="en-US" sz="3200" dirty="0"/>
            </a:br>
            <a:r>
              <a:rPr lang="en-US" sz="3200" dirty="0"/>
              <a:t>energy of gamma-ray photons can </a:t>
            </a:r>
            <a:br>
              <a:rPr lang="en-US" sz="3200" dirty="0"/>
            </a:br>
            <a:r>
              <a:rPr lang="en-US" sz="3200" dirty="0"/>
              <a:t>damage biological molecules.</a:t>
            </a:r>
          </a:p>
        </p:txBody>
      </p:sp>
    </p:spTree>
    <p:extLst>
      <p:ext uri="{BB962C8B-B14F-4D97-AF65-F5344CB8AC3E}">
        <p14:creationId xmlns:p14="http://schemas.microsoft.com/office/powerpoint/2010/main" val="1281096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The Electromagnetic Spectrum </a:t>
            </a:r>
          </a:p>
        </p:txBody>
      </p:sp>
      <p:sp>
        <p:nvSpPr>
          <p:cNvPr id="4099" name="Content Placeholder 2"/>
          <p:cNvSpPr>
            <a:spLocks noGrp="1"/>
          </p:cNvSpPr>
          <p:nvPr>
            <p:ph sz="half" idx="1"/>
          </p:nvPr>
        </p:nvSpPr>
        <p:spPr>
          <a:xfrm>
            <a:off x="342900" y="866034"/>
            <a:ext cx="8547100" cy="5062925"/>
          </a:xfrm>
        </p:spPr>
        <p:txBody>
          <a:bodyPr/>
          <a:lstStyle/>
          <a:p>
            <a:pPr eaLnBrk="1" hangingPunct="1">
              <a:spcBef>
                <a:spcPts val="600"/>
              </a:spcBef>
            </a:pPr>
            <a:r>
              <a:rPr lang="en-US" dirty="0"/>
              <a:t>Next on the electromagnetic spectrum, with longer wavelengths and lower energy than gamma rays, are </a:t>
            </a:r>
            <a:r>
              <a:rPr lang="en-US" b="1" dirty="0"/>
              <a:t>X-rays</a:t>
            </a:r>
            <a:r>
              <a:rPr lang="en-US" dirty="0"/>
              <a:t>, familiar to us from their medical use. </a:t>
            </a:r>
          </a:p>
          <a:p>
            <a:pPr eaLnBrk="1" hangingPunct="1">
              <a:spcBef>
                <a:spcPts val="600"/>
              </a:spcBef>
            </a:pPr>
            <a:r>
              <a:rPr lang="en-US" dirty="0"/>
              <a:t>X-rays pass through many substances that block visible light and are used to image internal bones and organs. </a:t>
            </a:r>
          </a:p>
          <a:p>
            <a:pPr eaLnBrk="1" hangingPunct="1">
              <a:spcBef>
                <a:spcPts val="600"/>
              </a:spcBef>
            </a:pPr>
            <a:r>
              <a:rPr lang="en-US" dirty="0"/>
              <a:t>Like gamma-ray photons, X-ray photons carry enough energy to damage biological molecules. </a:t>
            </a:r>
          </a:p>
          <a:p>
            <a:pPr eaLnBrk="1" hangingPunct="1">
              <a:spcBef>
                <a:spcPts val="600"/>
              </a:spcBef>
            </a:pPr>
            <a:r>
              <a:rPr lang="en-US" dirty="0"/>
              <a:t>While several yearly exposures to X-rays are relatively harmless, excessive exposure to X-rays increases cancer risk.</a:t>
            </a:r>
          </a:p>
        </p:txBody>
      </p:sp>
    </p:spTree>
    <p:extLst>
      <p:ext uri="{BB962C8B-B14F-4D97-AF65-F5344CB8AC3E}">
        <p14:creationId xmlns:p14="http://schemas.microsoft.com/office/powerpoint/2010/main" val="4039823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Blimps, Balloons, and Models of the Atom </a:t>
            </a:r>
          </a:p>
        </p:txBody>
      </p:sp>
      <p:sp>
        <p:nvSpPr>
          <p:cNvPr id="4099" name="Content Placeholder 2"/>
          <p:cNvSpPr>
            <a:spLocks noGrp="1"/>
          </p:cNvSpPr>
          <p:nvPr>
            <p:ph sz="half" idx="1"/>
          </p:nvPr>
        </p:nvSpPr>
        <p:spPr>
          <a:xfrm>
            <a:off x="342902" y="888448"/>
            <a:ext cx="4413534" cy="5663088"/>
          </a:xfrm>
        </p:spPr>
        <p:txBody>
          <a:bodyPr/>
          <a:lstStyle/>
          <a:p>
            <a:pPr eaLnBrk="1" hangingPunct="1">
              <a:spcBef>
                <a:spcPts val="600"/>
              </a:spcBef>
              <a:defRPr/>
            </a:pPr>
            <a:r>
              <a:rPr lang="en-US" sz="2200" dirty="0"/>
              <a:t>On May 6, 1937, while landing in New Jersey on its first transatlantic crossing, the </a:t>
            </a:r>
            <a:r>
              <a:rPr lang="en-US" sz="2200" i="1" dirty="0"/>
              <a:t>Hindenburg</a:t>
            </a:r>
            <a:r>
              <a:rPr lang="en-US" sz="2200" dirty="0"/>
              <a:t> burst into flames, destroying the airship and killing 36 of the 97 passengers. </a:t>
            </a:r>
          </a:p>
          <a:p>
            <a:pPr eaLnBrk="1" hangingPunct="1">
              <a:spcBef>
                <a:spcPts val="600"/>
              </a:spcBef>
              <a:defRPr/>
            </a:pPr>
            <a:r>
              <a:rPr lang="en-US" sz="2200" dirty="0"/>
              <a:t>Apparently, as the </a:t>
            </a:r>
            <a:r>
              <a:rPr lang="en-US" sz="2200" i="1" dirty="0"/>
              <a:t>Hindenburg</a:t>
            </a:r>
            <a:r>
              <a:rPr lang="en-US" sz="2200" dirty="0"/>
              <a:t> was landing, leaking hydrogen gas ignited, resulting in an explosion that destroyed the airship.</a:t>
            </a:r>
          </a:p>
          <a:p>
            <a:pPr eaLnBrk="1" hangingPunct="1">
              <a:spcBef>
                <a:spcPts val="600"/>
              </a:spcBef>
              <a:defRPr/>
            </a:pPr>
            <a:r>
              <a:rPr lang="en-US" sz="2200" dirty="0"/>
              <a:t>The skin of the </a:t>
            </a:r>
            <a:r>
              <a:rPr lang="en-US" sz="2200" i="1" dirty="0"/>
              <a:t>Hindenburg</a:t>
            </a:r>
            <a:r>
              <a:rPr lang="en-US" sz="2200" dirty="0"/>
              <a:t>, which was constructed of a flammable material, may have also been partially to blame for its demise.</a:t>
            </a:r>
          </a:p>
        </p:txBody>
      </p:sp>
      <p:pic>
        <p:nvPicPr>
          <p:cNvPr id="3" name="Picture 2" descr="09_Pg285_UnFigur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0460" y="1021447"/>
            <a:ext cx="4229221" cy="3423957"/>
          </a:xfrm>
          <a:prstGeom prst="rect">
            <a:avLst/>
          </a:prstGeom>
        </p:spPr>
      </p:pic>
      <p:sp>
        <p:nvSpPr>
          <p:cNvPr id="4" name="Rectangle 3"/>
          <p:cNvSpPr/>
          <p:nvPr/>
        </p:nvSpPr>
        <p:spPr>
          <a:xfrm>
            <a:off x="4950601" y="4574248"/>
            <a:ext cx="3790285" cy="1200329"/>
          </a:xfrm>
          <a:prstGeom prst="rect">
            <a:avLst/>
          </a:prstGeom>
        </p:spPr>
        <p:txBody>
          <a:bodyPr wrap="square">
            <a:spAutoFit/>
          </a:bodyPr>
          <a:lstStyle/>
          <a:p>
            <a:pPr>
              <a:spcBef>
                <a:spcPts val="600"/>
              </a:spcBef>
            </a:pPr>
            <a:r>
              <a:rPr lang="en-US" sz="1800" dirty="0">
                <a:latin typeface="+mn-lt"/>
              </a:rPr>
              <a:t>The </a:t>
            </a:r>
            <a:r>
              <a:rPr lang="en-US" sz="1800" i="1" dirty="0">
                <a:latin typeface="+mn-lt"/>
              </a:rPr>
              <a:t>Hindenburg</a:t>
            </a:r>
            <a:r>
              <a:rPr lang="en-US" sz="1800" dirty="0">
                <a:latin typeface="+mn-lt"/>
              </a:rPr>
              <a:t> was filled with hydrogen, a reactive and flammable gas. </a:t>
            </a:r>
            <a:r>
              <a:rPr lang="en-US" sz="1800" b="1" dirty="0">
                <a:latin typeface="+mn-lt"/>
              </a:rPr>
              <a:t>Question:</a:t>
            </a:r>
            <a:r>
              <a:rPr lang="en-US" sz="1800" dirty="0">
                <a:latin typeface="+mn-lt"/>
              </a:rPr>
              <a:t> What makes hydrogen reactive?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The Electromagnetic Spectrum </a:t>
            </a:r>
          </a:p>
        </p:txBody>
      </p:sp>
      <p:sp>
        <p:nvSpPr>
          <p:cNvPr id="4099" name="Content Placeholder 2"/>
          <p:cNvSpPr>
            <a:spLocks noGrp="1"/>
          </p:cNvSpPr>
          <p:nvPr>
            <p:ph sz="half" idx="1"/>
          </p:nvPr>
        </p:nvSpPr>
        <p:spPr>
          <a:xfrm>
            <a:off x="342900" y="866034"/>
            <a:ext cx="8547100" cy="4862870"/>
          </a:xfrm>
        </p:spPr>
        <p:txBody>
          <a:bodyPr/>
          <a:lstStyle/>
          <a:p>
            <a:pPr eaLnBrk="1" hangingPunct="1">
              <a:spcBef>
                <a:spcPts val="600"/>
              </a:spcBef>
              <a:defRPr/>
            </a:pPr>
            <a:r>
              <a:rPr lang="en-US" sz="3000" dirty="0"/>
              <a:t>Between X-rays and visible light in the electromagnetic spectrum is </a:t>
            </a:r>
            <a:r>
              <a:rPr lang="en-US" sz="3000" b="1" dirty="0"/>
              <a:t>ultraviolet</a:t>
            </a:r>
            <a:r>
              <a:rPr lang="en-US" sz="3000" dirty="0"/>
              <a:t> or </a:t>
            </a:r>
            <a:r>
              <a:rPr lang="en-US" sz="3000" b="1" dirty="0"/>
              <a:t>UV light</a:t>
            </a:r>
            <a:r>
              <a:rPr lang="en-US" sz="3000" dirty="0"/>
              <a:t>, familiar to us as the component of sunlight that produces a sunburn or suntan. </a:t>
            </a:r>
          </a:p>
          <a:p>
            <a:pPr eaLnBrk="1" hangingPunct="1">
              <a:spcBef>
                <a:spcPts val="600"/>
              </a:spcBef>
              <a:defRPr/>
            </a:pPr>
            <a:r>
              <a:rPr lang="en-US" sz="3000" dirty="0"/>
              <a:t>While not as energetic as gamma-ray or X-ray photons, ultraviolet photons still carry enough energy to damage biological molecules. </a:t>
            </a:r>
          </a:p>
          <a:p>
            <a:pPr eaLnBrk="1" hangingPunct="1">
              <a:spcBef>
                <a:spcPts val="600"/>
              </a:spcBef>
              <a:defRPr/>
            </a:pPr>
            <a:r>
              <a:rPr lang="en-US" sz="3000" dirty="0"/>
              <a:t>Excessive exposure to ultraviolet light increases the risk of skin cancer and cataracts and causes premature wrinkling of the skin. </a:t>
            </a:r>
          </a:p>
        </p:txBody>
      </p:sp>
    </p:spTree>
    <p:extLst>
      <p:ext uri="{BB962C8B-B14F-4D97-AF65-F5344CB8AC3E}">
        <p14:creationId xmlns:p14="http://schemas.microsoft.com/office/powerpoint/2010/main" val="1118275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The Electromagnetic Spectrum </a:t>
            </a:r>
          </a:p>
        </p:txBody>
      </p:sp>
      <p:sp>
        <p:nvSpPr>
          <p:cNvPr id="4099" name="Content Placeholder 2"/>
          <p:cNvSpPr>
            <a:spLocks noGrp="1"/>
          </p:cNvSpPr>
          <p:nvPr>
            <p:ph sz="half" idx="1"/>
          </p:nvPr>
        </p:nvSpPr>
        <p:spPr>
          <a:xfrm>
            <a:off x="342900" y="866034"/>
            <a:ext cx="8547100" cy="4721292"/>
          </a:xfrm>
        </p:spPr>
        <p:txBody>
          <a:bodyPr/>
          <a:lstStyle/>
          <a:p>
            <a:pPr eaLnBrk="1" hangingPunct="1">
              <a:spcBef>
                <a:spcPts val="600"/>
              </a:spcBef>
              <a:defRPr/>
            </a:pPr>
            <a:r>
              <a:rPr lang="en-US" sz="3200" dirty="0"/>
              <a:t>Next on the spectrum is </a:t>
            </a:r>
            <a:r>
              <a:rPr lang="en-US" sz="3200" b="1" dirty="0"/>
              <a:t>visible light</a:t>
            </a:r>
            <a:r>
              <a:rPr lang="en-US" sz="3200" dirty="0"/>
              <a:t>, ranging from violet (shorter wavelength, higher energy) to red (longer wavelength, lower energy). </a:t>
            </a:r>
          </a:p>
          <a:p>
            <a:pPr eaLnBrk="1" hangingPunct="1">
              <a:spcBef>
                <a:spcPts val="600"/>
              </a:spcBef>
              <a:defRPr/>
            </a:pPr>
            <a:r>
              <a:rPr lang="en-US" sz="3200" dirty="0"/>
              <a:t>Photons of visible light do not damage biological molecules. </a:t>
            </a:r>
          </a:p>
          <a:p>
            <a:pPr eaLnBrk="1" hangingPunct="1">
              <a:spcBef>
                <a:spcPts val="600"/>
              </a:spcBef>
              <a:defRPr/>
            </a:pPr>
            <a:r>
              <a:rPr lang="en-US" sz="3200" dirty="0"/>
              <a:t>Photons of visible light cause molecules in our eyes to rearrange, which sends a signal to our brains that results in vision.</a:t>
            </a:r>
          </a:p>
        </p:txBody>
      </p:sp>
    </p:spTree>
    <p:extLst>
      <p:ext uri="{BB962C8B-B14F-4D97-AF65-F5344CB8AC3E}">
        <p14:creationId xmlns:p14="http://schemas.microsoft.com/office/powerpoint/2010/main" val="38236956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The Electromagnetic Spectrum </a:t>
            </a:r>
          </a:p>
        </p:txBody>
      </p:sp>
      <p:sp>
        <p:nvSpPr>
          <p:cNvPr id="4099" name="Content Placeholder 2"/>
          <p:cNvSpPr>
            <a:spLocks noGrp="1"/>
          </p:cNvSpPr>
          <p:nvPr>
            <p:ph sz="half" idx="1"/>
          </p:nvPr>
        </p:nvSpPr>
        <p:spPr>
          <a:xfrm>
            <a:off x="342900" y="866034"/>
            <a:ext cx="8547100" cy="5201424"/>
          </a:xfrm>
        </p:spPr>
        <p:txBody>
          <a:bodyPr/>
          <a:lstStyle/>
          <a:p>
            <a:pPr eaLnBrk="1" hangingPunct="1">
              <a:spcBef>
                <a:spcPts val="600"/>
              </a:spcBef>
            </a:pPr>
            <a:r>
              <a:rPr lang="en-US" sz="2600" b="1" dirty="0"/>
              <a:t>Infrared light</a:t>
            </a:r>
            <a:r>
              <a:rPr lang="en-US" sz="2600" dirty="0"/>
              <a:t> is next, with even longer wavelengths </a:t>
            </a:r>
            <a:br>
              <a:rPr lang="en-US" sz="2600" dirty="0"/>
            </a:br>
            <a:r>
              <a:rPr lang="en-US" sz="2600" dirty="0"/>
              <a:t>than visible light. </a:t>
            </a:r>
          </a:p>
          <a:p>
            <a:pPr eaLnBrk="1" hangingPunct="1">
              <a:spcBef>
                <a:spcPts val="600"/>
              </a:spcBef>
            </a:pPr>
            <a:r>
              <a:rPr lang="en-US" sz="2600" dirty="0"/>
              <a:t>The heat you feel when you place your hand near a </a:t>
            </a:r>
            <a:br>
              <a:rPr lang="en-US" sz="2600" dirty="0"/>
            </a:br>
            <a:r>
              <a:rPr lang="en-US" sz="2600" dirty="0"/>
              <a:t>hot object is infrared light. </a:t>
            </a:r>
          </a:p>
          <a:p>
            <a:pPr eaLnBrk="1" hangingPunct="1">
              <a:spcBef>
                <a:spcPts val="600"/>
              </a:spcBef>
            </a:pPr>
            <a:r>
              <a:rPr lang="en-US" sz="2600" dirty="0"/>
              <a:t>All warm objects, including human bodies, emit </a:t>
            </a:r>
            <a:br>
              <a:rPr lang="en-US" sz="2600" dirty="0"/>
            </a:br>
            <a:r>
              <a:rPr lang="en-US" sz="2600" dirty="0"/>
              <a:t>infrared light. </a:t>
            </a:r>
          </a:p>
          <a:p>
            <a:pPr eaLnBrk="1" hangingPunct="1">
              <a:spcBef>
                <a:spcPts val="600"/>
              </a:spcBef>
            </a:pPr>
            <a:r>
              <a:rPr lang="en-US" sz="2600" dirty="0"/>
              <a:t>While infrared light is invisible to our eyes, infrared sensors can detect it and are often used in night-vision technology to </a:t>
            </a:r>
            <a:r>
              <a:rPr lang="ja-JP" altLang="en-US" sz="2600" dirty="0"/>
              <a:t>“</a:t>
            </a:r>
            <a:r>
              <a:rPr lang="en-US" altLang="ja-JP" sz="2600" dirty="0"/>
              <a:t>see</a:t>
            </a:r>
            <a:r>
              <a:rPr lang="ja-JP" altLang="en-US" sz="2600" dirty="0"/>
              <a:t>”</a:t>
            </a:r>
            <a:r>
              <a:rPr lang="en-US" altLang="ja-JP" sz="2600" dirty="0"/>
              <a:t> in the dark. </a:t>
            </a:r>
          </a:p>
          <a:p>
            <a:pPr eaLnBrk="1" hangingPunct="1">
              <a:spcBef>
                <a:spcPts val="600"/>
              </a:spcBef>
            </a:pPr>
            <a:r>
              <a:rPr lang="en-US" sz="2600" dirty="0"/>
              <a:t>In the infrared region of the spectrum, warm objects—such as human bodies—glow, much as a </a:t>
            </a:r>
            <a:r>
              <a:rPr lang="en-US" sz="2600" dirty="0" err="1"/>
              <a:t>lightbulb</a:t>
            </a:r>
            <a:r>
              <a:rPr lang="en-US" sz="2600" dirty="0"/>
              <a:t> glows in the visible region of the spectrum.</a:t>
            </a:r>
          </a:p>
        </p:txBody>
      </p:sp>
    </p:spTree>
    <p:extLst>
      <p:ext uri="{BB962C8B-B14F-4D97-AF65-F5344CB8AC3E}">
        <p14:creationId xmlns:p14="http://schemas.microsoft.com/office/powerpoint/2010/main" val="51093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Visible Light and Infrared Radiation Images</a:t>
            </a:r>
          </a:p>
        </p:txBody>
      </p:sp>
      <p:sp>
        <p:nvSpPr>
          <p:cNvPr id="4099" name="Content Placeholder 2"/>
          <p:cNvSpPr>
            <a:spLocks noGrp="1"/>
          </p:cNvSpPr>
          <p:nvPr>
            <p:ph sz="half" idx="1"/>
          </p:nvPr>
        </p:nvSpPr>
        <p:spPr>
          <a:xfrm>
            <a:off x="342900" y="866034"/>
            <a:ext cx="8547100" cy="1938992"/>
          </a:xfrm>
        </p:spPr>
        <p:txBody>
          <a:bodyPr/>
          <a:lstStyle/>
          <a:p>
            <a:pPr marL="0" indent="0">
              <a:spcBef>
                <a:spcPts val="600"/>
              </a:spcBef>
              <a:buNone/>
            </a:pPr>
            <a:r>
              <a:rPr lang="en-US" sz="2400" dirty="0"/>
              <a:t>In the infrared photograph, the warmest areas appear as red and the coolest as dark blue. (Note that the photo confirms the familiar idea that healthy dogs have cold noses.)  </a:t>
            </a:r>
            <a:br>
              <a:rPr lang="en-US" sz="2400" dirty="0"/>
            </a:br>
            <a:r>
              <a:rPr lang="en-US" sz="2400" dirty="0"/>
              <a:t>(</a:t>
            </a:r>
            <a:r>
              <a:rPr lang="en-US" sz="2400" i="1" dirty="0"/>
              <a:t>Sourc</a:t>
            </a:r>
            <a:r>
              <a:rPr lang="en-US" sz="2400" dirty="0"/>
              <a:t>e: Sierra Pacific Innovations. All rights reserved. SPI CORP, www.x20.org) </a:t>
            </a:r>
          </a:p>
        </p:txBody>
      </p:sp>
      <p:pic>
        <p:nvPicPr>
          <p:cNvPr id="2" name="Picture 1" descr="09_Pg289_UnFigure.jpg"/>
          <p:cNvPicPr>
            <a:picLocks noChangeAspect="1"/>
          </p:cNvPicPr>
          <p:nvPr/>
        </p:nvPicPr>
        <p:blipFill rotWithShape="1">
          <a:blip r:embed="rId3">
            <a:extLst>
              <a:ext uri="{28A0092B-C50C-407E-A947-70E740481C1C}">
                <a14:useLocalDpi xmlns:a14="http://schemas.microsoft.com/office/drawing/2010/main" val="0"/>
              </a:ext>
            </a:extLst>
          </a:blip>
          <a:srcRect b="4531"/>
          <a:stretch/>
        </p:blipFill>
        <p:spPr>
          <a:xfrm>
            <a:off x="373818" y="3095704"/>
            <a:ext cx="8534400" cy="3072867"/>
          </a:xfrm>
          <a:prstGeom prst="rect">
            <a:avLst/>
          </a:prstGeom>
        </p:spPr>
      </p:pic>
    </p:spTree>
    <p:extLst>
      <p:ext uri="{BB962C8B-B14F-4D97-AF65-F5344CB8AC3E}">
        <p14:creationId xmlns:p14="http://schemas.microsoft.com/office/powerpoint/2010/main" val="29768462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The Electromagnetic Spectrum </a:t>
            </a:r>
          </a:p>
        </p:txBody>
      </p:sp>
      <p:sp>
        <p:nvSpPr>
          <p:cNvPr id="4099" name="Content Placeholder 2"/>
          <p:cNvSpPr>
            <a:spLocks noGrp="1"/>
          </p:cNvSpPr>
          <p:nvPr>
            <p:ph sz="half" idx="1"/>
          </p:nvPr>
        </p:nvSpPr>
        <p:spPr>
          <a:xfrm>
            <a:off x="342900" y="866034"/>
            <a:ext cx="8547100" cy="5613845"/>
          </a:xfrm>
        </p:spPr>
        <p:txBody>
          <a:bodyPr/>
          <a:lstStyle/>
          <a:p>
            <a:pPr eaLnBrk="1" hangingPunct="1">
              <a:spcBef>
                <a:spcPts val="600"/>
              </a:spcBef>
            </a:pPr>
            <a:r>
              <a:rPr lang="en-US" sz="2600" dirty="0"/>
              <a:t>Beyond infrared light, at longer wavelengths still, are </a:t>
            </a:r>
            <a:r>
              <a:rPr lang="en-US" sz="2600" b="1" dirty="0"/>
              <a:t>microwaves</a:t>
            </a:r>
            <a:r>
              <a:rPr lang="en-US" sz="2600" dirty="0"/>
              <a:t>, used for radar and in microwave ovens. </a:t>
            </a:r>
          </a:p>
          <a:p>
            <a:pPr eaLnBrk="1" hangingPunct="1">
              <a:spcBef>
                <a:spcPts val="600"/>
              </a:spcBef>
            </a:pPr>
            <a:r>
              <a:rPr lang="en-US" sz="2600" dirty="0"/>
              <a:t>Microwave light has longer wavelengths—and therefore lower energy per photon—than visible or infrared light.</a:t>
            </a:r>
          </a:p>
          <a:p>
            <a:pPr eaLnBrk="1" hangingPunct="1">
              <a:spcBef>
                <a:spcPts val="600"/>
              </a:spcBef>
            </a:pPr>
            <a:r>
              <a:rPr lang="en-US" sz="2600" dirty="0"/>
              <a:t>Microwave light is efficiently absorbed by water and can heat substances that contain water. </a:t>
            </a:r>
          </a:p>
          <a:p>
            <a:pPr eaLnBrk="1" hangingPunct="1">
              <a:spcBef>
                <a:spcPts val="600"/>
              </a:spcBef>
            </a:pPr>
            <a:r>
              <a:rPr lang="en-US" sz="2600" dirty="0"/>
              <a:t>Substances that contain water, such as food, are warmed by the radiation of a microwave oven, but substances that do not contain water, such as a plate, are not.</a:t>
            </a:r>
          </a:p>
          <a:p>
            <a:pPr eaLnBrk="1" hangingPunct="1">
              <a:spcBef>
                <a:spcPts val="600"/>
              </a:spcBef>
            </a:pPr>
            <a:r>
              <a:rPr lang="en-US" sz="2600" dirty="0"/>
              <a:t>Some types of dishes contain substances that absorb microwave radiation, but most do not.</a:t>
            </a:r>
          </a:p>
        </p:txBody>
      </p:sp>
    </p:spTree>
    <p:extLst>
      <p:ext uri="{BB962C8B-B14F-4D97-AF65-F5344CB8AC3E}">
        <p14:creationId xmlns:p14="http://schemas.microsoft.com/office/powerpoint/2010/main" val="37724215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The Electromagnetic Spectrum </a:t>
            </a:r>
          </a:p>
        </p:txBody>
      </p:sp>
      <p:sp>
        <p:nvSpPr>
          <p:cNvPr id="4099" name="Content Placeholder 2"/>
          <p:cNvSpPr>
            <a:spLocks noGrp="1"/>
          </p:cNvSpPr>
          <p:nvPr>
            <p:ph sz="half" idx="1"/>
          </p:nvPr>
        </p:nvSpPr>
        <p:spPr>
          <a:xfrm>
            <a:off x="342900" y="866034"/>
            <a:ext cx="8547100" cy="2554545"/>
          </a:xfrm>
        </p:spPr>
        <p:txBody>
          <a:bodyPr/>
          <a:lstStyle/>
          <a:p>
            <a:pPr eaLnBrk="1" hangingPunct="1"/>
            <a:r>
              <a:rPr lang="en-US" sz="3200" dirty="0"/>
              <a:t>The longest wavelengths of light are </a:t>
            </a:r>
            <a:r>
              <a:rPr lang="en-US" sz="3200" b="1" dirty="0"/>
              <a:t>radio waves</a:t>
            </a:r>
            <a:r>
              <a:rPr lang="en-US" sz="3200" dirty="0"/>
              <a:t>, which are used to transmit the signals used by AM and FM radio, cellular telephones, television, and other forms of communication.</a:t>
            </a:r>
          </a:p>
        </p:txBody>
      </p:sp>
    </p:spTree>
    <p:extLst>
      <p:ext uri="{BB962C8B-B14F-4D97-AF65-F5344CB8AC3E}">
        <p14:creationId xmlns:p14="http://schemas.microsoft.com/office/powerpoint/2010/main" val="1689577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Line 2"/>
          <p:cNvSpPr>
            <a:spLocks noChangeShapeType="1"/>
          </p:cNvSpPr>
          <p:nvPr/>
        </p:nvSpPr>
        <p:spPr bwMode="auto">
          <a:xfrm>
            <a:off x="330199" y="1566078"/>
            <a:ext cx="83058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 name="Rectangle 3"/>
          <p:cNvSpPr>
            <a:spLocks noChangeArrowheads="1"/>
          </p:cNvSpPr>
          <p:nvPr/>
        </p:nvSpPr>
        <p:spPr bwMode="auto">
          <a:xfrm>
            <a:off x="319088" y="360363"/>
            <a:ext cx="8318500"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1600200" indent="-1600200" eaLnBrk="0" hangingPunct="0">
              <a:spcBef>
                <a:spcPct val="50000"/>
              </a:spcBef>
              <a:defRPr/>
            </a:pPr>
            <a:r>
              <a:rPr lang="en-US" sz="2000" b="1" dirty="0">
                <a:solidFill>
                  <a:srgbClr val="3366FF"/>
                </a:solidFill>
                <a:latin typeface="Arial" charset="0"/>
                <a:ea typeface="ＭＳ Ｐゴシック" charset="0"/>
                <a:cs typeface="ＭＳ Ｐゴシック" charset="0"/>
              </a:rPr>
              <a:t>Example 9.1	</a:t>
            </a:r>
            <a:r>
              <a:rPr lang="en-US" sz="2000" b="1" dirty="0">
                <a:latin typeface="Arial" charset="0"/>
                <a:ea typeface="ＭＳ Ｐゴシック" charset="0"/>
                <a:cs typeface="ＭＳ Ｐゴシック" charset="0"/>
              </a:rPr>
              <a:t>Wavelength, Energy, and Frequency</a:t>
            </a:r>
          </a:p>
        </p:txBody>
      </p:sp>
      <p:sp>
        <p:nvSpPr>
          <p:cNvPr id="2054" name="Line 7"/>
          <p:cNvSpPr>
            <a:spLocks noChangeShapeType="1"/>
          </p:cNvSpPr>
          <p:nvPr/>
        </p:nvSpPr>
        <p:spPr bwMode="auto">
          <a:xfrm>
            <a:off x="304800" y="285749"/>
            <a:ext cx="0" cy="5844169"/>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055" name="Text Box 8"/>
          <p:cNvSpPr txBox="1">
            <a:spLocks noChangeArrowheads="1"/>
          </p:cNvSpPr>
          <p:nvPr/>
        </p:nvSpPr>
        <p:spPr bwMode="auto">
          <a:xfrm>
            <a:off x="323850" y="705733"/>
            <a:ext cx="8458200" cy="712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a:defRPr/>
            </a:pPr>
            <a:r>
              <a:rPr lang="en-US" sz="1400" dirty="0"/>
              <a:t>Arrange these three types of electromagnetic radiation—visible light, X-rays, and microwaves—in order of increasing:</a:t>
            </a:r>
          </a:p>
          <a:p>
            <a:pPr marL="228600" indent="-228600">
              <a:tabLst>
                <a:tab pos="1606550" algn="l"/>
                <a:tab pos="3141663" algn="l"/>
                <a:tab pos="4911725" algn="l"/>
              </a:tabLst>
              <a:defRPr/>
            </a:pPr>
            <a:r>
              <a:rPr lang="en-US" sz="1400" b="1" dirty="0"/>
              <a:t>a.	</a:t>
            </a:r>
            <a:r>
              <a:rPr lang="en-US" sz="1400" dirty="0"/>
              <a:t> wavelength	</a:t>
            </a:r>
            <a:r>
              <a:rPr lang="en-US" sz="1400" b="1" dirty="0"/>
              <a:t>b.    </a:t>
            </a:r>
            <a:r>
              <a:rPr lang="en-US" sz="1400" dirty="0"/>
              <a:t>frequency 	</a:t>
            </a:r>
            <a:r>
              <a:rPr lang="en-US" sz="1400" b="1" dirty="0"/>
              <a:t>c.    </a:t>
            </a:r>
            <a:r>
              <a:rPr lang="en-US" sz="1400" dirty="0"/>
              <a:t>energy per photon</a:t>
            </a:r>
            <a:endParaRPr lang="en-US" sz="1400" baseline="-25000" dirty="0"/>
          </a:p>
        </p:txBody>
      </p:sp>
      <p:sp>
        <p:nvSpPr>
          <p:cNvPr id="2056" name="Line 9"/>
          <p:cNvSpPr>
            <a:spLocks noChangeShapeType="1"/>
          </p:cNvSpPr>
          <p:nvPr/>
        </p:nvSpPr>
        <p:spPr bwMode="auto">
          <a:xfrm>
            <a:off x="304800" y="304800"/>
            <a:ext cx="449263"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057" name="Line 10"/>
          <p:cNvSpPr>
            <a:spLocks noChangeShapeType="1"/>
          </p:cNvSpPr>
          <p:nvPr/>
        </p:nvSpPr>
        <p:spPr bwMode="auto">
          <a:xfrm>
            <a:off x="294482" y="6114183"/>
            <a:ext cx="45720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9" name="Text Box 4"/>
          <p:cNvSpPr txBox="1">
            <a:spLocks noChangeArrowheads="1"/>
          </p:cNvSpPr>
          <p:nvPr/>
        </p:nvSpPr>
        <p:spPr bwMode="auto">
          <a:xfrm>
            <a:off x="304799" y="1582615"/>
            <a:ext cx="5288459" cy="954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763" indent="-4763">
              <a:defRPr sz="1600">
                <a:solidFill>
                  <a:schemeClr val="tx1"/>
                </a:solidFill>
                <a:latin typeface="Times New Roman" pitchFamily="18" charset="0"/>
                <a:ea typeface="MS PGothic" pitchFamily="34" charset="-128"/>
              </a:defRPr>
            </a:lvl1pPr>
            <a:lvl2pPr marL="742950" indent="-285750">
              <a:defRPr sz="1600">
                <a:solidFill>
                  <a:schemeClr val="tx1"/>
                </a:solidFill>
                <a:latin typeface="Times New Roman" pitchFamily="18" charset="0"/>
                <a:ea typeface="MS PGothic" pitchFamily="34" charset="-128"/>
              </a:defRPr>
            </a:lvl2pPr>
            <a:lvl3pPr marL="1143000" indent="-228600">
              <a:defRPr sz="1600">
                <a:solidFill>
                  <a:schemeClr val="tx1"/>
                </a:solidFill>
                <a:latin typeface="Times New Roman" pitchFamily="18" charset="0"/>
                <a:ea typeface="MS PGothic" pitchFamily="34" charset="-128"/>
              </a:defRPr>
            </a:lvl3pPr>
            <a:lvl4pPr marL="1600200" indent="-228600">
              <a:defRPr sz="1600">
                <a:solidFill>
                  <a:schemeClr val="tx1"/>
                </a:solidFill>
                <a:latin typeface="Times New Roman" pitchFamily="18" charset="0"/>
                <a:ea typeface="MS PGothic" pitchFamily="34" charset="-128"/>
              </a:defRPr>
            </a:lvl4pPr>
            <a:lvl5pPr marL="2057400" indent="-228600">
              <a:defRPr sz="16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9pPr>
          </a:lstStyle>
          <a:p>
            <a:pPr marL="341313" indent="-341313"/>
            <a:r>
              <a:rPr lang="en-US" sz="1400" b="1" dirty="0"/>
              <a:t>a.</a:t>
            </a:r>
            <a:r>
              <a:rPr lang="en-US" sz="1400" dirty="0"/>
              <a:t>	wavelength</a:t>
            </a:r>
          </a:p>
          <a:p>
            <a:pPr marL="342900" indent="-342900">
              <a:buAutoNum type="alphaLcPeriod"/>
            </a:pPr>
            <a:endParaRPr lang="en-US" sz="1400" dirty="0"/>
          </a:p>
          <a:p>
            <a:pPr marL="341313" indent="0"/>
            <a:r>
              <a:rPr lang="en-US" sz="1400" dirty="0"/>
              <a:t>Figure 9.4 indicates that X-rays have the shortest wavelength, followed by visible light and then microwaves.</a:t>
            </a:r>
          </a:p>
        </p:txBody>
      </p:sp>
      <p:pic>
        <p:nvPicPr>
          <p:cNvPr id="2" name="Picture 1" descr="09_04_Figure.jpg"/>
          <p:cNvPicPr>
            <a:picLocks noChangeAspect="1"/>
          </p:cNvPicPr>
          <p:nvPr/>
        </p:nvPicPr>
        <p:blipFill rotWithShape="1">
          <a:blip r:embed="rId3">
            <a:extLst>
              <a:ext uri="{28A0092B-C50C-407E-A947-70E740481C1C}">
                <a14:useLocalDpi xmlns:a14="http://schemas.microsoft.com/office/drawing/2010/main" val="0"/>
              </a:ext>
            </a:extLst>
          </a:blip>
          <a:srcRect b="4401"/>
          <a:stretch/>
        </p:blipFill>
        <p:spPr>
          <a:xfrm>
            <a:off x="1024815" y="2926297"/>
            <a:ext cx="7096396" cy="2980163"/>
          </a:xfrm>
          <a:prstGeom prst="rect">
            <a:avLst/>
          </a:prstGeom>
        </p:spPr>
      </p:pic>
      <p:sp>
        <p:nvSpPr>
          <p:cNvPr id="3" name="Rectangle 2"/>
          <p:cNvSpPr/>
          <p:nvPr/>
        </p:nvSpPr>
        <p:spPr>
          <a:xfrm>
            <a:off x="5793200" y="1573604"/>
            <a:ext cx="2779837" cy="553998"/>
          </a:xfrm>
          <a:prstGeom prst="rect">
            <a:avLst/>
          </a:prstGeom>
        </p:spPr>
        <p:txBody>
          <a:bodyPr wrap="square">
            <a:spAutoFit/>
          </a:bodyPr>
          <a:lstStyle/>
          <a:p>
            <a:pPr marL="228600" indent="-228600">
              <a:spcAft>
                <a:spcPts val="0"/>
              </a:spcAft>
              <a:defRPr/>
            </a:pPr>
            <a:r>
              <a:rPr lang="en-US" sz="1600" b="1" dirty="0">
                <a:solidFill>
                  <a:srgbClr val="3366FF"/>
                </a:solidFill>
                <a:latin typeface="Arial" charset="0"/>
                <a:ea typeface="ＭＳ Ｐゴシック" charset="0"/>
                <a:cs typeface="ＭＳ Ｐゴシック" charset="0"/>
              </a:rPr>
              <a:t>Solution</a:t>
            </a:r>
            <a:endParaRPr lang="en-US" sz="1600" dirty="0">
              <a:solidFill>
                <a:schemeClr val="bg1"/>
              </a:solidFill>
              <a:latin typeface="Arial" charset="0"/>
              <a:ea typeface="ＭＳ Ｐゴシック" charset="0"/>
              <a:cs typeface="ＭＳ Ｐゴシック" charset="0"/>
            </a:endParaRPr>
          </a:p>
          <a:p>
            <a:pPr marL="228600" indent="-228600"/>
            <a:r>
              <a:rPr lang="en-US" sz="1400" dirty="0"/>
              <a:t>X-rays, visible light, microwaves</a:t>
            </a:r>
          </a:p>
        </p:txBody>
      </p:sp>
    </p:spTree>
    <p:extLst>
      <p:ext uri="{BB962C8B-B14F-4D97-AF65-F5344CB8AC3E}">
        <p14:creationId xmlns:p14="http://schemas.microsoft.com/office/powerpoint/2010/main" val="123843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Line 2"/>
          <p:cNvSpPr>
            <a:spLocks noChangeShapeType="1"/>
          </p:cNvSpPr>
          <p:nvPr/>
        </p:nvSpPr>
        <p:spPr bwMode="auto">
          <a:xfrm>
            <a:off x="330199" y="1114271"/>
            <a:ext cx="83058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 name="Rectangle 3"/>
          <p:cNvSpPr>
            <a:spLocks noChangeArrowheads="1"/>
          </p:cNvSpPr>
          <p:nvPr/>
        </p:nvSpPr>
        <p:spPr bwMode="auto">
          <a:xfrm>
            <a:off x="319088" y="360363"/>
            <a:ext cx="8318500"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1600200" indent="-1600200" eaLnBrk="0" hangingPunct="0">
              <a:spcBef>
                <a:spcPct val="50000"/>
              </a:spcBef>
              <a:defRPr/>
            </a:pPr>
            <a:r>
              <a:rPr lang="en-US" sz="2000" b="1" dirty="0">
                <a:solidFill>
                  <a:srgbClr val="3366FF"/>
                </a:solidFill>
                <a:latin typeface="Arial" charset="0"/>
                <a:ea typeface="ＭＳ Ｐゴシック" charset="0"/>
                <a:cs typeface="ＭＳ Ｐゴシック" charset="0"/>
              </a:rPr>
              <a:t>Example 9.1	</a:t>
            </a:r>
            <a:r>
              <a:rPr lang="en-US" sz="2000" b="1" dirty="0">
                <a:latin typeface="Arial" charset="0"/>
                <a:ea typeface="ＭＳ Ｐゴシック" charset="0"/>
                <a:cs typeface="ＭＳ Ｐゴシック" charset="0"/>
              </a:rPr>
              <a:t>Wavelength, Energy, and Frequency</a:t>
            </a:r>
          </a:p>
        </p:txBody>
      </p:sp>
      <p:sp>
        <p:nvSpPr>
          <p:cNvPr id="2054" name="Line 7"/>
          <p:cNvSpPr>
            <a:spLocks noChangeShapeType="1"/>
          </p:cNvSpPr>
          <p:nvPr/>
        </p:nvSpPr>
        <p:spPr bwMode="auto">
          <a:xfrm>
            <a:off x="304800" y="285749"/>
            <a:ext cx="0" cy="5696475"/>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055" name="Text Box 8"/>
          <p:cNvSpPr txBox="1">
            <a:spLocks noChangeArrowheads="1"/>
          </p:cNvSpPr>
          <p:nvPr/>
        </p:nvSpPr>
        <p:spPr bwMode="auto">
          <a:xfrm>
            <a:off x="323850" y="705733"/>
            <a:ext cx="8458200" cy="712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sz="1600">
                <a:solidFill>
                  <a:schemeClr val="tx1"/>
                </a:solidFill>
                <a:latin typeface="Times New Roman" pitchFamily="18" charset="0"/>
                <a:ea typeface="ＭＳ Ｐゴシック" charset="-128"/>
              </a:defRPr>
            </a:lvl1pPr>
            <a:lvl2pPr marL="742950" indent="-285750" eaLnBrk="0" hangingPunct="0">
              <a:defRPr sz="1600">
                <a:solidFill>
                  <a:schemeClr val="tx1"/>
                </a:solidFill>
                <a:latin typeface="Times New Roman" pitchFamily="18" charset="0"/>
                <a:ea typeface="ＭＳ Ｐゴシック" charset="-128"/>
              </a:defRPr>
            </a:lvl2pPr>
            <a:lvl3pPr marL="1143000" indent="-228600" eaLnBrk="0" hangingPunct="0">
              <a:defRPr sz="1600">
                <a:solidFill>
                  <a:schemeClr val="tx1"/>
                </a:solidFill>
                <a:latin typeface="Times New Roman" pitchFamily="18" charset="0"/>
                <a:ea typeface="ＭＳ Ｐゴシック" charset="-128"/>
              </a:defRPr>
            </a:lvl3pPr>
            <a:lvl4pPr marL="1600200" indent="-228600" eaLnBrk="0" hangingPunct="0">
              <a:defRPr sz="1600">
                <a:solidFill>
                  <a:schemeClr val="tx1"/>
                </a:solidFill>
                <a:latin typeface="Times New Roman" pitchFamily="18" charset="0"/>
                <a:ea typeface="ＭＳ Ｐゴシック" charset="-128"/>
              </a:defRPr>
            </a:lvl4pPr>
            <a:lvl5pPr marL="2057400" indent="-228600" eaLnBrk="0" hangingPunct="0">
              <a:defRPr sz="16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sz="16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sz="16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sz="16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sz="1600">
                <a:solidFill>
                  <a:schemeClr val="tx1"/>
                </a:solidFill>
                <a:latin typeface="Times New Roman" pitchFamily="18" charset="0"/>
                <a:ea typeface="ＭＳ Ｐゴシック" charset="-128"/>
              </a:defRPr>
            </a:lvl9pPr>
          </a:lstStyle>
          <a:p>
            <a:pPr>
              <a:defRPr/>
            </a:pPr>
            <a:r>
              <a:rPr lang="en-US" sz="1400" dirty="0"/>
              <a:t>Continued</a:t>
            </a:r>
          </a:p>
        </p:txBody>
      </p:sp>
      <p:sp>
        <p:nvSpPr>
          <p:cNvPr id="2056" name="Line 9"/>
          <p:cNvSpPr>
            <a:spLocks noChangeShapeType="1"/>
          </p:cNvSpPr>
          <p:nvPr/>
        </p:nvSpPr>
        <p:spPr bwMode="auto">
          <a:xfrm>
            <a:off x="304800" y="304800"/>
            <a:ext cx="449263"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2057" name="Line 10"/>
          <p:cNvSpPr>
            <a:spLocks noChangeShapeType="1"/>
          </p:cNvSpPr>
          <p:nvPr/>
        </p:nvSpPr>
        <p:spPr bwMode="auto">
          <a:xfrm>
            <a:off x="294482" y="5982225"/>
            <a:ext cx="45720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cs typeface="ＭＳ Ｐゴシック" charset="0"/>
            </a:endParaRPr>
          </a:p>
        </p:txBody>
      </p:sp>
      <p:sp>
        <p:nvSpPr>
          <p:cNvPr id="9" name="Text Box 4"/>
          <p:cNvSpPr txBox="1">
            <a:spLocks noChangeArrowheads="1"/>
          </p:cNvSpPr>
          <p:nvPr/>
        </p:nvSpPr>
        <p:spPr bwMode="auto">
          <a:xfrm>
            <a:off x="304800" y="1130808"/>
            <a:ext cx="8585794" cy="4862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763" indent="-4763">
              <a:defRPr sz="1600">
                <a:solidFill>
                  <a:schemeClr val="tx1"/>
                </a:solidFill>
                <a:latin typeface="Times New Roman" pitchFamily="18" charset="0"/>
                <a:ea typeface="MS PGothic" pitchFamily="34" charset="-128"/>
              </a:defRPr>
            </a:lvl1pPr>
            <a:lvl2pPr marL="742950" indent="-285750">
              <a:defRPr sz="1600">
                <a:solidFill>
                  <a:schemeClr val="tx1"/>
                </a:solidFill>
                <a:latin typeface="Times New Roman" pitchFamily="18" charset="0"/>
                <a:ea typeface="MS PGothic" pitchFamily="34" charset="-128"/>
              </a:defRPr>
            </a:lvl2pPr>
            <a:lvl3pPr marL="1143000" indent="-228600">
              <a:defRPr sz="1600">
                <a:solidFill>
                  <a:schemeClr val="tx1"/>
                </a:solidFill>
                <a:latin typeface="Times New Roman" pitchFamily="18" charset="0"/>
                <a:ea typeface="MS PGothic" pitchFamily="34" charset="-128"/>
              </a:defRPr>
            </a:lvl3pPr>
            <a:lvl4pPr marL="1600200" indent="-228600">
              <a:defRPr sz="1600">
                <a:solidFill>
                  <a:schemeClr val="tx1"/>
                </a:solidFill>
                <a:latin typeface="Times New Roman" pitchFamily="18" charset="0"/>
                <a:ea typeface="MS PGothic" pitchFamily="34" charset="-128"/>
              </a:defRPr>
            </a:lvl4pPr>
            <a:lvl5pPr marL="2057400" indent="-228600">
              <a:defRPr sz="16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1600">
                <a:solidFill>
                  <a:schemeClr val="tx1"/>
                </a:solidFill>
                <a:latin typeface="Times New Roman" pitchFamily="18" charset="0"/>
                <a:ea typeface="MS PGothic" pitchFamily="34" charset="-128"/>
              </a:defRPr>
            </a:lvl9pPr>
          </a:lstStyle>
          <a:p>
            <a:pPr marL="341313" indent="-341313"/>
            <a:r>
              <a:rPr lang="en-US" sz="1400" b="1" dirty="0"/>
              <a:t>b.</a:t>
            </a:r>
            <a:r>
              <a:rPr lang="en-US" sz="1400" dirty="0"/>
              <a:t>	frequency</a:t>
            </a:r>
          </a:p>
          <a:p>
            <a:pPr marL="342900" indent="-342900">
              <a:buAutoNum type="alphaLcPeriod" startAt="2"/>
            </a:pPr>
            <a:endParaRPr lang="en-US" sz="1400" dirty="0"/>
          </a:p>
          <a:p>
            <a:pPr marL="341313" indent="0"/>
            <a:r>
              <a:rPr lang="en-US" sz="1400" dirty="0"/>
              <a:t>Since frequency and wavelength are inversely proportional—</a:t>
            </a:r>
            <a:br>
              <a:rPr lang="en-US" sz="1400" dirty="0"/>
            </a:br>
            <a:r>
              <a:rPr lang="en-US" sz="1400" dirty="0"/>
              <a:t>the longer the wavelength, the shorter the frequency—the </a:t>
            </a:r>
            <a:br>
              <a:rPr lang="en-US" sz="1400" dirty="0"/>
            </a:br>
            <a:r>
              <a:rPr lang="en-US" sz="1400" dirty="0"/>
              <a:t>ordering with respect to frequency is exactly the reverse of </a:t>
            </a:r>
            <a:br>
              <a:rPr lang="en-US" sz="1400" dirty="0"/>
            </a:br>
            <a:r>
              <a:rPr lang="en-US" sz="1400" dirty="0"/>
              <a:t>the ordering with respect to wavelength</a:t>
            </a:r>
          </a:p>
          <a:p>
            <a:endParaRPr lang="en-US" sz="1400" dirty="0"/>
          </a:p>
          <a:p>
            <a:pPr marL="341313" indent="-341313"/>
            <a:r>
              <a:rPr lang="en-US" sz="1400" b="1" dirty="0"/>
              <a:t>c.	</a:t>
            </a:r>
            <a:r>
              <a:rPr lang="en-US" sz="1400" dirty="0"/>
              <a:t>energy per photon</a:t>
            </a:r>
          </a:p>
          <a:p>
            <a:pPr marL="342900" indent="-342900">
              <a:buAutoNum type="alphaLcPeriod" startAt="4"/>
            </a:pPr>
            <a:endParaRPr lang="en-US" sz="1400" dirty="0"/>
          </a:p>
          <a:p>
            <a:pPr marL="341313" indent="0"/>
            <a:r>
              <a:rPr lang="en-US" sz="1400" dirty="0"/>
              <a:t>Energy per photon decreases with increasing wavelength but </a:t>
            </a:r>
            <a:br>
              <a:rPr lang="en-US" sz="1400" dirty="0"/>
            </a:br>
            <a:r>
              <a:rPr lang="en-US" sz="1400" dirty="0"/>
              <a:t>increases with increasing frequency; therefore, the ordering </a:t>
            </a:r>
            <a:br>
              <a:rPr lang="en-US" sz="1400" dirty="0"/>
            </a:br>
            <a:r>
              <a:rPr lang="en-US" sz="1400" dirty="0"/>
              <a:t>with respect to energy per photon is the same as frequency.</a:t>
            </a:r>
          </a:p>
          <a:p>
            <a:endParaRPr lang="en-US" sz="1400" dirty="0"/>
          </a:p>
          <a:p>
            <a:pPr marL="0" indent="0">
              <a:spcAft>
                <a:spcPts val="0"/>
              </a:spcAft>
            </a:pPr>
            <a:r>
              <a:rPr lang="en-US" b="1" dirty="0" err="1">
                <a:solidFill>
                  <a:srgbClr val="3366FF"/>
                </a:solidFill>
                <a:latin typeface="Arial" pitchFamily="34" charset="0"/>
                <a:cs typeface="Arial" pitchFamily="34" charset="0"/>
              </a:rPr>
              <a:t>Skillbuilder</a:t>
            </a:r>
            <a:r>
              <a:rPr lang="en-US" b="1" dirty="0">
                <a:solidFill>
                  <a:srgbClr val="3366FF"/>
                </a:solidFill>
                <a:latin typeface="Arial" pitchFamily="34" charset="0"/>
                <a:cs typeface="Arial" pitchFamily="34" charset="0"/>
              </a:rPr>
              <a:t> 9.1</a:t>
            </a:r>
            <a:r>
              <a:rPr lang="en-US" b="1" dirty="0">
                <a:latin typeface="Arial" pitchFamily="34" charset="0"/>
                <a:cs typeface="Arial" pitchFamily="34" charset="0"/>
              </a:rPr>
              <a:t> | </a:t>
            </a:r>
            <a:r>
              <a:rPr lang="en-US" b="1" dirty="0">
                <a:solidFill>
                  <a:srgbClr val="3366FF"/>
                </a:solidFill>
                <a:latin typeface="Arial" pitchFamily="34" charset="0"/>
                <a:cs typeface="Arial" pitchFamily="34" charset="0"/>
              </a:rPr>
              <a:t> Wavelength, Energy, and Frequency</a:t>
            </a:r>
          </a:p>
          <a:p>
            <a:pPr marL="0" indent="0"/>
            <a:r>
              <a:rPr lang="en-US" sz="1400" dirty="0"/>
              <a:t>Arrange these colors of visible light—green, red, and blue—in order of increasing:</a:t>
            </a:r>
          </a:p>
          <a:p>
            <a:pPr marL="228600" indent="-228600"/>
            <a:r>
              <a:rPr lang="en-US" sz="1400" b="1" dirty="0"/>
              <a:t>a.	</a:t>
            </a:r>
            <a:r>
              <a:rPr lang="en-US" sz="1400" dirty="0"/>
              <a:t>wavelength</a:t>
            </a:r>
          </a:p>
          <a:p>
            <a:pPr marL="228600" indent="-228600"/>
            <a:r>
              <a:rPr lang="en-US" sz="1400" b="1" dirty="0"/>
              <a:t>b.	</a:t>
            </a:r>
            <a:r>
              <a:rPr lang="en-US" sz="1400" dirty="0"/>
              <a:t>frequency</a:t>
            </a:r>
          </a:p>
          <a:p>
            <a:pPr marL="228600" indent="-228600"/>
            <a:r>
              <a:rPr lang="en-US" sz="1400" b="1" dirty="0"/>
              <a:t>c.	</a:t>
            </a:r>
            <a:r>
              <a:rPr lang="en-US" sz="1400" dirty="0"/>
              <a:t>energy per photon</a:t>
            </a:r>
          </a:p>
          <a:p>
            <a:pPr marL="0" indent="0"/>
            <a:endParaRPr lang="en-US" sz="1400" dirty="0"/>
          </a:p>
          <a:p>
            <a:pPr marL="228600" indent="-228600">
              <a:spcAft>
                <a:spcPts val="0"/>
              </a:spcAft>
              <a:defRPr/>
            </a:pPr>
            <a:r>
              <a:rPr lang="en-US" b="1" dirty="0">
                <a:solidFill>
                  <a:srgbClr val="3366FF"/>
                </a:solidFill>
                <a:latin typeface="Arial" pitchFamily="34" charset="0"/>
                <a:cs typeface="Arial" pitchFamily="34" charset="0"/>
              </a:rPr>
              <a:t>For More Practice</a:t>
            </a:r>
          </a:p>
          <a:p>
            <a:pPr marL="228600" indent="-228600">
              <a:defRPr/>
            </a:pPr>
            <a:r>
              <a:rPr lang="en-US" sz="1400" dirty="0"/>
              <a:t>Example 9.9; Problems 31, 32, 33, 34, 35, 36, 37, 38.</a:t>
            </a:r>
          </a:p>
        </p:txBody>
      </p:sp>
      <p:sp>
        <p:nvSpPr>
          <p:cNvPr id="10" name="Rectangle 9"/>
          <p:cNvSpPr/>
          <p:nvPr/>
        </p:nvSpPr>
        <p:spPr>
          <a:xfrm>
            <a:off x="5384800" y="1121797"/>
            <a:ext cx="3188237" cy="1815882"/>
          </a:xfrm>
          <a:prstGeom prst="rect">
            <a:avLst/>
          </a:prstGeom>
        </p:spPr>
        <p:txBody>
          <a:bodyPr wrap="square">
            <a:spAutoFit/>
          </a:bodyPr>
          <a:lstStyle/>
          <a:p>
            <a:pPr marL="228600" indent="-228600"/>
            <a:r>
              <a:rPr lang="en-US" sz="1400" dirty="0"/>
              <a:t>microwaves, visible light, X-rays</a:t>
            </a:r>
          </a:p>
          <a:p>
            <a:pPr marL="228600" indent="-228600"/>
            <a:endParaRPr lang="en-US" sz="1400" dirty="0"/>
          </a:p>
          <a:p>
            <a:pPr marL="228600" indent="-228600"/>
            <a:endParaRPr lang="en-US" sz="1400" dirty="0"/>
          </a:p>
          <a:p>
            <a:pPr marL="228600" indent="-228600"/>
            <a:endParaRPr lang="en-US" sz="1400" dirty="0"/>
          </a:p>
          <a:p>
            <a:pPr marL="228600" indent="-228600"/>
            <a:endParaRPr lang="en-US" sz="1400" dirty="0"/>
          </a:p>
          <a:p>
            <a:pPr marL="228600" indent="-228600"/>
            <a:endParaRPr lang="en-US" sz="1400" dirty="0"/>
          </a:p>
          <a:p>
            <a:pPr marL="228600" indent="-228600"/>
            <a:endParaRPr lang="en-US" sz="1400" dirty="0"/>
          </a:p>
          <a:p>
            <a:pPr marL="228600" indent="-228600"/>
            <a:r>
              <a:rPr lang="en-US" sz="1400" dirty="0"/>
              <a:t>microwaves, visible light, X-rays</a:t>
            </a:r>
          </a:p>
        </p:txBody>
      </p:sp>
    </p:spTree>
    <p:extLst>
      <p:ext uri="{BB962C8B-B14F-4D97-AF65-F5344CB8AC3E}">
        <p14:creationId xmlns:p14="http://schemas.microsoft.com/office/powerpoint/2010/main" val="232150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Chemistry and Health Radiation Treatment for Cancer </a:t>
            </a:r>
          </a:p>
        </p:txBody>
      </p:sp>
      <p:sp>
        <p:nvSpPr>
          <p:cNvPr id="4099" name="Content Placeholder 2"/>
          <p:cNvSpPr>
            <a:spLocks noGrp="1"/>
          </p:cNvSpPr>
          <p:nvPr>
            <p:ph sz="half" idx="1"/>
          </p:nvPr>
        </p:nvSpPr>
        <p:spPr>
          <a:xfrm>
            <a:off x="342900" y="3887405"/>
            <a:ext cx="8547100" cy="2616101"/>
          </a:xfrm>
        </p:spPr>
        <p:txBody>
          <a:bodyPr/>
          <a:lstStyle/>
          <a:p>
            <a:pPr eaLnBrk="1" hangingPunct="1">
              <a:spcBef>
                <a:spcPts val="600"/>
              </a:spcBef>
              <a:defRPr/>
            </a:pPr>
            <a:r>
              <a:rPr lang="en-US" sz="2200" dirty="0"/>
              <a:t>X-rays and gamma rays are sometimes called ionizing radiation because the high energy in their photons can ionize atoms and molecules. </a:t>
            </a:r>
          </a:p>
          <a:p>
            <a:pPr eaLnBrk="1" hangingPunct="1">
              <a:spcBef>
                <a:spcPts val="600"/>
              </a:spcBef>
              <a:defRPr/>
            </a:pPr>
            <a:r>
              <a:rPr lang="en-US" sz="2200" dirty="0"/>
              <a:t>When ionizing radiation interacts with biological molecules, it can permanently change or even destroy them. </a:t>
            </a:r>
          </a:p>
          <a:p>
            <a:pPr eaLnBrk="1" hangingPunct="1">
              <a:spcBef>
                <a:spcPts val="600"/>
              </a:spcBef>
              <a:defRPr/>
            </a:pPr>
            <a:r>
              <a:rPr lang="en-US" sz="2200" dirty="0"/>
              <a:t>Doctors can use ionizing radiation to destroy molecules within unwanted cells such as cancer cells.</a:t>
            </a:r>
          </a:p>
        </p:txBody>
      </p:sp>
      <p:pic>
        <p:nvPicPr>
          <p:cNvPr id="2" name="Picture 1" descr="09_Pg290_UnFigur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1076" y="1106413"/>
            <a:ext cx="3943124" cy="2746104"/>
          </a:xfrm>
          <a:prstGeom prst="rect">
            <a:avLst/>
          </a:prstGeom>
        </p:spPr>
      </p:pic>
    </p:spTree>
    <p:extLst>
      <p:ext uri="{BB962C8B-B14F-4D97-AF65-F5344CB8AC3E}">
        <p14:creationId xmlns:p14="http://schemas.microsoft.com/office/powerpoint/2010/main" val="9868828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Chemistry and Health Radiation Treatment for Cancer</a:t>
            </a:r>
          </a:p>
        </p:txBody>
      </p:sp>
      <p:sp>
        <p:nvSpPr>
          <p:cNvPr id="4099" name="Content Placeholder 2"/>
          <p:cNvSpPr>
            <a:spLocks noGrp="1"/>
          </p:cNvSpPr>
          <p:nvPr>
            <p:ph sz="half" idx="1"/>
          </p:nvPr>
        </p:nvSpPr>
        <p:spPr>
          <a:xfrm>
            <a:off x="342900" y="1388530"/>
            <a:ext cx="4688720" cy="4755149"/>
          </a:xfrm>
        </p:spPr>
        <p:txBody>
          <a:bodyPr/>
          <a:lstStyle/>
          <a:p>
            <a:pPr eaLnBrk="1" hangingPunct="1">
              <a:spcBef>
                <a:spcPts val="600"/>
              </a:spcBef>
            </a:pPr>
            <a:r>
              <a:rPr lang="en-US" sz="1800" dirty="0"/>
              <a:t>In radiation therapy, doctors aim X-ray or gamma-ray beams at cancerous tumors. </a:t>
            </a:r>
          </a:p>
          <a:p>
            <a:pPr eaLnBrk="1" hangingPunct="1">
              <a:spcBef>
                <a:spcPts val="600"/>
              </a:spcBef>
            </a:pPr>
            <a:r>
              <a:rPr lang="en-US" sz="1800" dirty="0"/>
              <a:t>The ionizing radiation damages the molecules within the tumor</a:t>
            </a:r>
            <a:r>
              <a:rPr lang="ja-JP" altLang="en-US" sz="1800" dirty="0"/>
              <a:t>’</a:t>
            </a:r>
            <a:r>
              <a:rPr lang="en-US" altLang="ja-JP" sz="1800" dirty="0"/>
              <a:t>s cells that carry genetic information, and the cell dies or stops dividing. </a:t>
            </a:r>
          </a:p>
          <a:p>
            <a:pPr eaLnBrk="1" hangingPunct="1">
              <a:spcBef>
                <a:spcPts val="600"/>
              </a:spcBef>
            </a:pPr>
            <a:r>
              <a:rPr lang="en-US" sz="1800" dirty="0"/>
              <a:t>Healthy cells often inadvertently sustain damage during treatments, resulting in side effects such as fatigue, skin lesions, and hair loss. </a:t>
            </a:r>
          </a:p>
          <a:p>
            <a:pPr eaLnBrk="1" hangingPunct="1">
              <a:spcBef>
                <a:spcPts val="600"/>
              </a:spcBef>
            </a:pPr>
            <a:r>
              <a:rPr lang="en-US" sz="1800" dirty="0"/>
              <a:t>Doctors try to minimize the exposure of healthy cells by appropriate shielding and by targeting the tumor from multiple directions, minimizing the exposure of healthy cells while maximizing the exposure of cancerous cells.</a:t>
            </a:r>
          </a:p>
        </p:txBody>
      </p:sp>
      <p:pic>
        <p:nvPicPr>
          <p:cNvPr id="3" name="Picture 2" descr="09_05_Figure.jpg"/>
          <p:cNvPicPr>
            <a:picLocks noChangeAspect="1"/>
          </p:cNvPicPr>
          <p:nvPr/>
        </p:nvPicPr>
        <p:blipFill rotWithShape="1">
          <a:blip r:embed="rId3" cstate="print">
            <a:extLst>
              <a:ext uri="{28A0092B-C50C-407E-A947-70E740481C1C}">
                <a14:useLocalDpi xmlns:a14="http://schemas.microsoft.com/office/drawing/2010/main" val="0"/>
              </a:ext>
            </a:extLst>
          </a:blip>
          <a:srcRect b="2572"/>
          <a:stretch/>
        </p:blipFill>
        <p:spPr>
          <a:xfrm>
            <a:off x="5249527" y="1495425"/>
            <a:ext cx="3785616" cy="3004004"/>
          </a:xfrm>
          <a:prstGeom prst="rect">
            <a:avLst/>
          </a:prstGeom>
        </p:spPr>
      </p:pic>
    </p:spTree>
    <p:extLst>
      <p:ext uri="{BB962C8B-B14F-4D97-AF65-F5344CB8AC3E}">
        <p14:creationId xmlns:p14="http://schemas.microsoft.com/office/powerpoint/2010/main" val="3926638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Blimps, Balloons, and Models of the Atom </a:t>
            </a:r>
          </a:p>
        </p:txBody>
      </p:sp>
      <p:sp>
        <p:nvSpPr>
          <p:cNvPr id="4099" name="Content Placeholder 2"/>
          <p:cNvSpPr>
            <a:spLocks noGrp="1"/>
          </p:cNvSpPr>
          <p:nvPr>
            <p:ph sz="half" idx="1"/>
          </p:nvPr>
        </p:nvSpPr>
        <p:spPr>
          <a:xfrm>
            <a:off x="342901" y="864762"/>
            <a:ext cx="4229100" cy="5453801"/>
          </a:xfrm>
        </p:spPr>
        <p:txBody>
          <a:bodyPr/>
          <a:lstStyle/>
          <a:p>
            <a:pPr eaLnBrk="1" hangingPunct="1">
              <a:spcBef>
                <a:spcPts val="600"/>
              </a:spcBef>
            </a:pPr>
            <a:r>
              <a:rPr lang="en-US" sz="2600" dirty="0"/>
              <a:t>Modern blimps are filled with helium, an inert gas. </a:t>
            </a:r>
          </a:p>
          <a:p>
            <a:pPr eaLnBrk="1" hangingPunct="1">
              <a:spcBef>
                <a:spcPts val="600"/>
              </a:spcBef>
            </a:pPr>
            <a:r>
              <a:rPr lang="en-US" sz="2600" dirty="0"/>
              <a:t>The nucleus of the helium atom has two protons, so the neutral helium atom has two electrons—a highly stable configuration. </a:t>
            </a:r>
          </a:p>
          <a:p>
            <a:pPr eaLnBrk="1" hangingPunct="1">
              <a:spcBef>
                <a:spcPts val="600"/>
              </a:spcBef>
            </a:pPr>
            <a:r>
              <a:rPr lang="en-US" sz="2600" dirty="0"/>
              <a:t>In this chapter, we learn about models that explain the inertness of helium and the reactivity of other elements. </a:t>
            </a:r>
          </a:p>
        </p:txBody>
      </p:sp>
      <p:pic>
        <p:nvPicPr>
          <p:cNvPr id="2" name="Picture 1" descr="09_00_ChOpener.jpg"/>
          <p:cNvPicPr>
            <a:picLocks noChangeAspect="1"/>
          </p:cNvPicPr>
          <p:nvPr/>
        </p:nvPicPr>
        <p:blipFill rotWithShape="1">
          <a:blip r:embed="rId3">
            <a:extLst>
              <a:ext uri="{28A0092B-C50C-407E-A947-70E740481C1C}">
                <a14:useLocalDpi xmlns:a14="http://schemas.microsoft.com/office/drawing/2010/main" val="0"/>
              </a:ext>
            </a:extLst>
          </a:blip>
          <a:srcRect b="2412"/>
          <a:stretch/>
        </p:blipFill>
        <p:spPr>
          <a:xfrm>
            <a:off x="4798164" y="946734"/>
            <a:ext cx="4059453" cy="5167252"/>
          </a:xfrm>
          <a:prstGeom prst="rect">
            <a:avLst/>
          </a:prstGeom>
        </p:spPr>
      </p:pic>
    </p:spTree>
    <p:extLst>
      <p:ext uri="{BB962C8B-B14F-4D97-AF65-F5344CB8AC3E}">
        <p14:creationId xmlns:p14="http://schemas.microsoft.com/office/powerpoint/2010/main" val="37846590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Each Element Has Its Own Atomic Emission Spectrum of Light</a:t>
            </a:r>
          </a:p>
        </p:txBody>
      </p:sp>
      <p:sp>
        <p:nvSpPr>
          <p:cNvPr id="4099" name="Content Placeholder 2"/>
          <p:cNvSpPr>
            <a:spLocks noGrp="1"/>
          </p:cNvSpPr>
          <p:nvPr>
            <p:ph sz="half" idx="1"/>
          </p:nvPr>
        </p:nvSpPr>
        <p:spPr>
          <a:xfrm>
            <a:off x="342900" y="1388530"/>
            <a:ext cx="4227513" cy="2554545"/>
          </a:xfrm>
        </p:spPr>
        <p:txBody>
          <a:bodyPr/>
          <a:lstStyle/>
          <a:p>
            <a:pPr eaLnBrk="1" hangingPunct="1">
              <a:spcBef>
                <a:spcPts val="600"/>
              </a:spcBef>
            </a:pPr>
            <a:r>
              <a:rPr lang="en-US" sz="3200" dirty="0"/>
              <a:t>Neon atoms inside a glass tube absorb electrical energy and then reemit the energy as red light. </a:t>
            </a:r>
          </a:p>
        </p:txBody>
      </p:sp>
      <p:pic>
        <p:nvPicPr>
          <p:cNvPr id="2" name="Picture 1" descr="09_06_Fig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7421" y="1471235"/>
            <a:ext cx="3939188" cy="4999204"/>
          </a:xfrm>
          <a:prstGeom prst="rect">
            <a:avLst/>
          </a:prstGeom>
        </p:spPr>
      </p:pic>
    </p:spTree>
    <p:extLst>
      <p:ext uri="{BB962C8B-B14F-4D97-AF65-F5344CB8AC3E}">
        <p14:creationId xmlns:p14="http://schemas.microsoft.com/office/powerpoint/2010/main" val="5956167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Each Element Has Its Own Atomic Emission Spectrum of Light</a:t>
            </a:r>
          </a:p>
        </p:txBody>
      </p:sp>
      <p:sp>
        <p:nvSpPr>
          <p:cNvPr id="4099" name="Content Placeholder 2"/>
          <p:cNvSpPr>
            <a:spLocks noGrp="1"/>
          </p:cNvSpPr>
          <p:nvPr>
            <p:ph sz="half" idx="1"/>
          </p:nvPr>
        </p:nvSpPr>
        <p:spPr>
          <a:xfrm>
            <a:off x="342900" y="1388530"/>
            <a:ext cx="4227513" cy="3046988"/>
          </a:xfrm>
        </p:spPr>
        <p:txBody>
          <a:bodyPr/>
          <a:lstStyle/>
          <a:p>
            <a:pPr eaLnBrk="1" hangingPunct="1">
              <a:spcBef>
                <a:spcPts val="600"/>
              </a:spcBef>
            </a:pPr>
            <a:r>
              <a:rPr lang="en-US" sz="3200" dirty="0"/>
              <a:t>Light emitted from a mercury lamp (left) appears blue, and light emitted from a hydrogen lamp (right) appears pink.</a:t>
            </a:r>
          </a:p>
        </p:txBody>
      </p:sp>
      <p:pic>
        <p:nvPicPr>
          <p:cNvPr id="3" name="Picture 2" descr="09_07_Figur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0413" y="1447045"/>
            <a:ext cx="4482743" cy="3910632"/>
          </a:xfrm>
          <a:prstGeom prst="rect">
            <a:avLst/>
          </a:prstGeom>
        </p:spPr>
      </p:pic>
    </p:spTree>
    <p:extLst>
      <p:ext uri="{BB962C8B-B14F-4D97-AF65-F5344CB8AC3E}">
        <p14:creationId xmlns:p14="http://schemas.microsoft.com/office/powerpoint/2010/main" val="26121905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Emission Spectra of the Elements Are Not Continuous</a:t>
            </a:r>
          </a:p>
        </p:txBody>
      </p:sp>
      <p:sp>
        <p:nvSpPr>
          <p:cNvPr id="4099" name="Content Placeholder 2"/>
          <p:cNvSpPr>
            <a:spLocks noGrp="1"/>
          </p:cNvSpPr>
          <p:nvPr>
            <p:ph sz="half" idx="1"/>
          </p:nvPr>
        </p:nvSpPr>
        <p:spPr>
          <a:xfrm>
            <a:off x="342900" y="1388530"/>
            <a:ext cx="8595481" cy="1692771"/>
          </a:xfrm>
        </p:spPr>
        <p:txBody>
          <a:bodyPr/>
          <a:lstStyle/>
          <a:p>
            <a:pPr>
              <a:spcBef>
                <a:spcPts val="600"/>
              </a:spcBef>
            </a:pPr>
            <a:r>
              <a:rPr lang="en-US" sz="2600" dirty="0"/>
              <a:t>A white-light spectrum is continuous, with some radiation emitted at every wavelength. </a:t>
            </a:r>
            <a:br>
              <a:rPr lang="en-US" sz="2600" dirty="0"/>
            </a:br>
            <a:r>
              <a:rPr lang="en-US" sz="2600" dirty="0"/>
              <a:t>The emission spectrum of an individual element includes only certain specific wavelengths. </a:t>
            </a:r>
          </a:p>
        </p:txBody>
      </p:sp>
      <p:pic>
        <p:nvPicPr>
          <p:cNvPr id="2" name="Picture 1" descr="09_08_Figure.jpg"/>
          <p:cNvPicPr>
            <a:picLocks noChangeAspect="1"/>
          </p:cNvPicPr>
          <p:nvPr/>
        </p:nvPicPr>
        <p:blipFill rotWithShape="1">
          <a:blip r:embed="rId3">
            <a:extLst>
              <a:ext uri="{28A0092B-C50C-407E-A947-70E740481C1C}">
                <a14:useLocalDpi xmlns:a14="http://schemas.microsoft.com/office/drawing/2010/main" val="0"/>
              </a:ext>
            </a:extLst>
          </a:blip>
          <a:srcRect t="57010" b="2572"/>
          <a:stretch/>
        </p:blipFill>
        <p:spPr>
          <a:xfrm>
            <a:off x="1042527" y="3209013"/>
            <a:ext cx="6983501" cy="3249845"/>
          </a:xfrm>
          <a:prstGeom prst="rect">
            <a:avLst/>
          </a:prstGeom>
        </p:spPr>
      </p:pic>
    </p:spTree>
    <p:extLst>
      <p:ext uri="{BB962C8B-B14F-4D97-AF65-F5344CB8AC3E}">
        <p14:creationId xmlns:p14="http://schemas.microsoft.com/office/powerpoint/2010/main" val="42748539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569660"/>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Light Emitted by Hydrogen Contains Distinct Wavelengths That Are Specific to Hydrogen</a:t>
            </a:r>
          </a:p>
        </p:txBody>
      </p:sp>
      <p:pic>
        <p:nvPicPr>
          <p:cNvPr id="4" name="Picture 3" descr="09_08_Figure.jpg"/>
          <p:cNvPicPr>
            <a:picLocks noChangeAspect="1"/>
          </p:cNvPicPr>
          <p:nvPr/>
        </p:nvPicPr>
        <p:blipFill rotWithShape="1">
          <a:blip r:embed="rId3">
            <a:extLst>
              <a:ext uri="{28A0092B-C50C-407E-A947-70E740481C1C}">
                <a14:useLocalDpi xmlns:a14="http://schemas.microsoft.com/office/drawing/2010/main" val="0"/>
              </a:ext>
            </a:extLst>
          </a:blip>
          <a:srcRect b="44275"/>
          <a:stretch/>
        </p:blipFill>
        <p:spPr>
          <a:xfrm>
            <a:off x="975167" y="1641082"/>
            <a:ext cx="7245022" cy="4648442"/>
          </a:xfrm>
          <a:prstGeom prst="rect">
            <a:avLst/>
          </a:prstGeom>
        </p:spPr>
      </p:pic>
    </p:spTree>
    <p:extLst>
      <p:ext uri="{BB962C8B-B14F-4D97-AF65-F5344CB8AC3E}">
        <p14:creationId xmlns:p14="http://schemas.microsoft.com/office/powerpoint/2010/main" val="11973441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err="1">
                <a:solidFill>
                  <a:srgbClr val="ED6B06"/>
                </a:solidFill>
              </a:rPr>
              <a:t>Niels</a:t>
            </a:r>
            <a:r>
              <a:rPr lang="en-US" altLang="en-US" dirty="0">
                <a:solidFill>
                  <a:srgbClr val="ED6B06"/>
                </a:solidFill>
              </a:rPr>
              <a:t> Bohr Developed a Simple Model to Explain These Results </a:t>
            </a:r>
          </a:p>
        </p:txBody>
      </p:sp>
      <p:pic>
        <p:nvPicPr>
          <p:cNvPr id="2" name="Picture 1" descr="09_09_Figure.jpg"/>
          <p:cNvPicPr>
            <a:picLocks noChangeAspect="1"/>
          </p:cNvPicPr>
          <p:nvPr/>
        </p:nvPicPr>
        <p:blipFill rotWithShape="1">
          <a:blip r:embed="rId3">
            <a:extLst>
              <a:ext uri="{28A0092B-C50C-407E-A947-70E740481C1C}">
                <a14:useLocalDpi xmlns:a14="http://schemas.microsoft.com/office/drawing/2010/main" val="0"/>
              </a:ext>
            </a:extLst>
          </a:blip>
          <a:srcRect b="2756"/>
          <a:stretch/>
        </p:blipFill>
        <p:spPr>
          <a:xfrm>
            <a:off x="2329195" y="1253525"/>
            <a:ext cx="4458546" cy="5008058"/>
          </a:xfrm>
          <a:prstGeom prst="rect">
            <a:avLst/>
          </a:prstGeom>
        </p:spPr>
      </p:pic>
    </p:spTree>
    <p:extLst>
      <p:ext uri="{BB962C8B-B14F-4D97-AF65-F5344CB8AC3E}">
        <p14:creationId xmlns:p14="http://schemas.microsoft.com/office/powerpoint/2010/main" val="1160933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The Energy Is Quantized</a:t>
            </a:r>
          </a:p>
        </p:txBody>
      </p:sp>
      <p:sp>
        <p:nvSpPr>
          <p:cNvPr id="4099" name="Content Placeholder 2"/>
          <p:cNvSpPr>
            <a:spLocks noGrp="1"/>
          </p:cNvSpPr>
          <p:nvPr>
            <p:ph sz="half" idx="1"/>
          </p:nvPr>
        </p:nvSpPr>
        <p:spPr>
          <a:xfrm>
            <a:off x="342900" y="880540"/>
            <a:ext cx="4227513" cy="4893647"/>
          </a:xfrm>
        </p:spPr>
        <p:txBody>
          <a:bodyPr/>
          <a:lstStyle/>
          <a:p>
            <a:pPr marL="0" indent="0" eaLnBrk="1" hangingPunct="1">
              <a:spcBef>
                <a:spcPts val="600"/>
              </a:spcBef>
              <a:buNone/>
            </a:pPr>
            <a:r>
              <a:rPr lang="en-US" sz="2600" dirty="0"/>
              <a:t>The </a:t>
            </a:r>
            <a:r>
              <a:rPr lang="en-US" sz="2600" i="1" dirty="0"/>
              <a:t>energy</a:t>
            </a:r>
            <a:r>
              <a:rPr lang="en-US" sz="2600" dirty="0"/>
              <a:t> of each Bohr orbit, specified by a quantum number </a:t>
            </a:r>
            <a:r>
              <a:rPr lang="en-US" sz="2600" i="1" dirty="0"/>
              <a:t>n = 1, 2, 3</a:t>
            </a:r>
            <a:r>
              <a:rPr lang="en-US" sz="2600" dirty="0"/>
              <a:t> is fixed, or quantized. </a:t>
            </a:r>
            <a:br>
              <a:rPr lang="en-US" sz="2600" dirty="0"/>
            </a:br>
            <a:r>
              <a:rPr lang="en-US" sz="2600" dirty="0"/>
              <a:t>Bohr orbits are like steps of a ladder, each at a specific distance from the nucleus and each at a specific energy. </a:t>
            </a:r>
            <a:br>
              <a:rPr lang="en-US" sz="2600" dirty="0"/>
            </a:br>
            <a:r>
              <a:rPr lang="en-US" sz="2600" dirty="0"/>
              <a:t>It is impossible for an electron to exist </a:t>
            </a:r>
            <a:r>
              <a:rPr lang="en-US" sz="2600" i="1" dirty="0"/>
              <a:t>between orbits</a:t>
            </a:r>
            <a:r>
              <a:rPr lang="en-US" sz="2600" dirty="0"/>
              <a:t> in the Bohr model. </a:t>
            </a:r>
          </a:p>
        </p:txBody>
      </p:sp>
      <p:pic>
        <p:nvPicPr>
          <p:cNvPr id="2" name="Picture 1" descr="09_10_Figure.jpg"/>
          <p:cNvPicPr>
            <a:picLocks noChangeAspect="1"/>
          </p:cNvPicPr>
          <p:nvPr/>
        </p:nvPicPr>
        <p:blipFill rotWithShape="1">
          <a:blip r:embed="rId3">
            <a:extLst>
              <a:ext uri="{28A0092B-C50C-407E-A947-70E740481C1C}">
                <a14:useLocalDpi xmlns:a14="http://schemas.microsoft.com/office/drawing/2010/main" val="0"/>
              </a:ext>
            </a:extLst>
          </a:blip>
          <a:srcRect b="2939"/>
          <a:stretch/>
        </p:blipFill>
        <p:spPr>
          <a:xfrm>
            <a:off x="5886220" y="915367"/>
            <a:ext cx="1963604" cy="5686065"/>
          </a:xfrm>
          <a:prstGeom prst="rect">
            <a:avLst/>
          </a:prstGeom>
        </p:spPr>
      </p:pic>
    </p:spTree>
    <p:extLst>
      <p:ext uri="{BB962C8B-B14F-4D97-AF65-F5344CB8AC3E}">
        <p14:creationId xmlns:p14="http://schemas.microsoft.com/office/powerpoint/2010/main" val="2074777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Excitation and Emission</a:t>
            </a:r>
          </a:p>
        </p:txBody>
      </p:sp>
      <p:sp>
        <p:nvSpPr>
          <p:cNvPr id="4099" name="Content Placeholder 2"/>
          <p:cNvSpPr>
            <a:spLocks noGrp="1"/>
          </p:cNvSpPr>
          <p:nvPr>
            <p:ph sz="half" idx="1"/>
          </p:nvPr>
        </p:nvSpPr>
        <p:spPr>
          <a:xfrm>
            <a:off x="342900" y="880540"/>
            <a:ext cx="4227513" cy="5016757"/>
          </a:xfrm>
        </p:spPr>
        <p:txBody>
          <a:bodyPr/>
          <a:lstStyle/>
          <a:p>
            <a:pPr eaLnBrk="1" hangingPunct="1">
              <a:spcBef>
                <a:spcPts val="600"/>
              </a:spcBef>
            </a:pPr>
            <a:r>
              <a:rPr lang="en-US" sz="3200" dirty="0"/>
              <a:t>When a hydrogen atom absorbs energy, an electron is excited to a higher-energy orbit. The electron then relaxes back to a lower-energy orbit, emitting a photon </a:t>
            </a:r>
            <a:br>
              <a:rPr lang="en-US" sz="3200" dirty="0"/>
            </a:br>
            <a:r>
              <a:rPr lang="en-US" sz="3200" dirty="0"/>
              <a:t>of light.</a:t>
            </a:r>
          </a:p>
        </p:txBody>
      </p:sp>
      <p:pic>
        <p:nvPicPr>
          <p:cNvPr id="3" name="Picture 2" descr="09_11_Figure.jpg"/>
          <p:cNvPicPr>
            <a:picLocks noChangeAspect="1"/>
          </p:cNvPicPr>
          <p:nvPr/>
        </p:nvPicPr>
        <p:blipFill rotWithShape="1">
          <a:blip r:embed="rId3" cstate="print">
            <a:extLst>
              <a:ext uri="{28A0092B-C50C-407E-A947-70E740481C1C}">
                <a14:useLocalDpi xmlns:a14="http://schemas.microsoft.com/office/drawing/2010/main" val="0"/>
              </a:ext>
            </a:extLst>
          </a:blip>
          <a:srcRect b="2572"/>
          <a:stretch/>
        </p:blipFill>
        <p:spPr>
          <a:xfrm>
            <a:off x="4661880" y="997555"/>
            <a:ext cx="4216023" cy="3523585"/>
          </a:xfrm>
          <a:prstGeom prst="rect">
            <a:avLst/>
          </a:prstGeom>
        </p:spPr>
      </p:pic>
    </p:spTree>
    <p:extLst>
      <p:ext uri="{BB962C8B-B14F-4D97-AF65-F5344CB8AC3E}">
        <p14:creationId xmlns:p14="http://schemas.microsoft.com/office/powerpoint/2010/main" val="10870945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Hydrogen Emission Lines</a:t>
            </a:r>
          </a:p>
        </p:txBody>
      </p:sp>
      <p:sp>
        <p:nvSpPr>
          <p:cNvPr id="4099" name="Content Placeholder 2"/>
          <p:cNvSpPr>
            <a:spLocks noGrp="1"/>
          </p:cNvSpPr>
          <p:nvPr>
            <p:ph sz="half" idx="1"/>
          </p:nvPr>
        </p:nvSpPr>
        <p:spPr>
          <a:xfrm>
            <a:off x="342900" y="880540"/>
            <a:ext cx="8668052" cy="5124480"/>
          </a:xfrm>
        </p:spPr>
        <p:txBody>
          <a:bodyPr/>
          <a:lstStyle/>
          <a:p>
            <a:pPr eaLnBrk="1" hangingPunct="1">
              <a:spcBef>
                <a:spcPts val="600"/>
              </a:spcBef>
            </a:pPr>
            <a:r>
              <a:rPr lang="en-US" sz="2600" dirty="0"/>
              <a:t>Since the amount of energy in a photon is directly related to its wavelength, the photon has a specific wavelength. </a:t>
            </a:r>
          </a:p>
          <a:p>
            <a:pPr eaLnBrk="1" hangingPunct="1">
              <a:spcBef>
                <a:spcPts val="600"/>
              </a:spcBef>
            </a:pPr>
            <a:r>
              <a:rPr lang="en-US" sz="2600" dirty="0"/>
              <a:t>The light emitted by excited atoms consists of specific lines at specific wavelengths, each corresponding to a specific transition between two orbits. </a:t>
            </a:r>
          </a:p>
          <a:p>
            <a:pPr eaLnBrk="1" hangingPunct="1">
              <a:spcBef>
                <a:spcPts val="600"/>
              </a:spcBef>
            </a:pPr>
            <a:r>
              <a:rPr lang="en-US" sz="2600" dirty="0"/>
              <a:t>For example, the line at 486 nm in the hydrogen emission spectrum corresponds to an electron relaxing from the </a:t>
            </a:r>
            <a:r>
              <a:rPr lang="en-US" sz="2600" i="1" dirty="0"/>
              <a:t>n </a:t>
            </a:r>
            <a:r>
              <a:rPr lang="en-US" sz="2600" dirty="0"/>
              <a:t>= 4 orbit to the </a:t>
            </a:r>
            <a:r>
              <a:rPr lang="en-US" sz="2600" i="1" dirty="0"/>
              <a:t>n </a:t>
            </a:r>
            <a:r>
              <a:rPr lang="en-US" sz="2600" dirty="0"/>
              <a:t>= 2</a:t>
            </a:r>
            <a:r>
              <a:rPr lang="en-US" sz="2600" i="1" dirty="0"/>
              <a:t> </a:t>
            </a:r>
            <a:r>
              <a:rPr lang="en-US" sz="2600" dirty="0"/>
              <a:t>orbit. </a:t>
            </a:r>
          </a:p>
          <a:p>
            <a:pPr eaLnBrk="1" hangingPunct="1">
              <a:spcBef>
                <a:spcPts val="600"/>
              </a:spcBef>
            </a:pPr>
            <a:r>
              <a:rPr lang="en-US" sz="2600" dirty="0"/>
              <a:t>In the same way, the line at 657 nm (longer wavelength and lower energy) corresponds to an electron relaxing from the </a:t>
            </a:r>
            <a:r>
              <a:rPr lang="en-US" sz="2600" i="1" dirty="0"/>
              <a:t>n </a:t>
            </a:r>
            <a:r>
              <a:rPr lang="en-US" sz="2600" dirty="0"/>
              <a:t>= 3 orbit to the </a:t>
            </a:r>
            <a:r>
              <a:rPr lang="en-US" sz="2600" i="1" dirty="0"/>
              <a:t>n </a:t>
            </a:r>
            <a:r>
              <a:rPr lang="en-US" sz="2600" dirty="0"/>
              <a:t>= 2 orbit.</a:t>
            </a:r>
          </a:p>
        </p:txBody>
      </p:sp>
    </p:spTree>
    <p:extLst>
      <p:ext uri="{BB962C8B-B14F-4D97-AF65-F5344CB8AC3E}">
        <p14:creationId xmlns:p14="http://schemas.microsoft.com/office/powerpoint/2010/main" val="4032035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Hydrogen Emission Lines</a:t>
            </a:r>
          </a:p>
        </p:txBody>
      </p:sp>
      <p:pic>
        <p:nvPicPr>
          <p:cNvPr id="3" name="Picture 2" descr="09_12_Figure.jpg"/>
          <p:cNvPicPr>
            <a:picLocks noChangeAspect="1"/>
          </p:cNvPicPr>
          <p:nvPr/>
        </p:nvPicPr>
        <p:blipFill rotWithShape="1">
          <a:blip r:embed="rId3">
            <a:extLst>
              <a:ext uri="{28A0092B-C50C-407E-A947-70E740481C1C}">
                <a14:useLocalDpi xmlns:a14="http://schemas.microsoft.com/office/drawing/2010/main" val="0"/>
              </a:ext>
            </a:extLst>
          </a:blip>
          <a:srcRect b="3912"/>
          <a:stretch/>
        </p:blipFill>
        <p:spPr>
          <a:xfrm>
            <a:off x="348723" y="1269712"/>
            <a:ext cx="8534400" cy="4463433"/>
          </a:xfrm>
          <a:prstGeom prst="rect">
            <a:avLst/>
          </a:prstGeom>
        </p:spPr>
      </p:pic>
    </p:spTree>
    <p:extLst>
      <p:ext uri="{BB962C8B-B14F-4D97-AF65-F5344CB8AC3E}">
        <p14:creationId xmlns:p14="http://schemas.microsoft.com/office/powerpoint/2010/main" val="33920304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The Bohr Model: Atoms with Orbits</a:t>
            </a:r>
          </a:p>
        </p:txBody>
      </p:sp>
      <p:sp>
        <p:nvSpPr>
          <p:cNvPr id="4099" name="Content Placeholder 2"/>
          <p:cNvSpPr>
            <a:spLocks noGrp="1"/>
          </p:cNvSpPr>
          <p:nvPr>
            <p:ph sz="half" idx="1"/>
          </p:nvPr>
        </p:nvSpPr>
        <p:spPr>
          <a:xfrm>
            <a:off x="342900" y="880540"/>
            <a:ext cx="8668052" cy="5170646"/>
          </a:xfrm>
        </p:spPr>
        <p:txBody>
          <a:bodyPr/>
          <a:lstStyle/>
          <a:p>
            <a:pPr eaLnBrk="1" hangingPunct="1">
              <a:spcBef>
                <a:spcPts val="600"/>
              </a:spcBef>
            </a:pPr>
            <a:r>
              <a:rPr lang="en-US" sz="3200" dirty="0"/>
              <a:t>The great success of the Bohr model of the atom was that it predicted the lines of the hydrogen emission spectrum. </a:t>
            </a:r>
          </a:p>
          <a:p>
            <a:pPr eaLnBrk="1" hangingPunct="1">
              <a:spcBef>
                <a:spcPts val="600"/>
              </a:spcBef>
            </a:pPr>
            <a:r>
              <a:rPr lang="en-US" sz="3200" dirty="0"/>
              <a:t>However, it failed to predict the emission spectra of other elements that contained more than one electron. </a:t>
            </a:r>
          </a:p>
          <a:p>
            <a:pPr eaLnBrk="1" hangingPunct="1">
              <a:spcBef>
                <a:spcPts val="600"/>
              </a:spcBef>
            </a:pPr>
            <a:r>
              <a:rPr lang="en-US" sz="3200" dirty="0"/>
              <a:t>For this and other reasons, the Bohr model was replaced with a more sophisticated model called the quantum-mechanical or wave-mechanical model.</a:t>
            </a:r>
            <a:r>
              <a:rPr lang="en-US" sz="3200" b="1" dirty="0"/>
              <a:t> </a:t>
            </a:r>
            <a:r>
              <a:rPr lang="en-US" sz="3200" dirty="0"/>
              <a:t>  </a:t>
            </a:r>
          </a:p>
        </p:txBody>
      </p:sp>
    </p:spTree>
    <p:extLst>
      <p:ext uri="{BB962C8B-B14F-4D97-AF65-F5344CB8AC3E}">
        <p14:creationId xmlns:p14="http://schemas.microsoft.com/office/powerpoint/2010/main" val="331463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Blimps, Balloons, and Models of the Atom </a:t>
            </a:r>
          </a:p>
        </p:txBody>
      </p:sp>
      <p:sp>
        <p:nvSpPr>
          <p:cNvPr id="4099" name="Content Placeholder 2"/>
          <p:cNvSpPr>
            <a:spLocks noGrp="1"/>
          </p:cNvSpPr>
          <p:nvPr>
            <p:ph sz="half" idx="1"/>
          </p:nvPr>
        </p:nvSpPr>
        <p:spPr>
          <a:xfrm>
            <a:off x="342900" y="864762"/>
            <a:ext cx="8522499" cy="5324534"/>
          </a:xfrm>
        </p:spPr>
        <p:txBody>
          <a:bodyPr/>
          <a:lstStyle/>
          <a:p>
            <a:pPr eaLnBrk="1" hangingPunct="1">
              <a:spcBef>
                <a:spcPts val="600"/>
              </a:spcBef>
              <a:defRPr/>
            </a:pPr>
            <a:r>
              <a:rPr lang="en-US" sz="3200" dirty="0"/>
              <a:t>What is it about helium atoms that makes helium gas inert? </a:t>
            </a:r>
          </a:p>
          <a:p>
            <a:pPr eaLnBrk="1" hangingPunct="1">
              <a:spcBef>
                <a:spcPts val="600"/>
              </a:spcBef>
              <a:defRPr/>
            </a:pPr>
            <a:r>
              <a:rPr lang="en-US" sz="3200" dirty="0"/>
              <a:t>By contrast, why is hydrogen so reactive? </a:t>
            </a:r>
          </a:p>
          <a:p>
            <a:pPr eaLnBrk="1" hangingPunct="1">
              <a:spcBef>
                <a:spcPts val="600"/>
              </a:spcBef>
              <a:defRPr/>
            </a:pPr>
            <a:r>
              <a:rPr lang="en-US" sz="3200" dirty="0"/>
              <a:t>Elemental hydrogen exists as a diatomic element. </a:t>
            </a:r>
          </a:p>
          <a:p>
            <a:pPr eaLnBrk="1" hangingPunct="1">
              <a:spcBef>
                <a:spcPts val="600"/>
              </a:spcBef>
              <a:defRPr/>
            </a:pPr>
            <a:r>
              <a:rPr lang="en-US" sz="3200" dirty="0"/>
              <a:t>Hydrogen atoms are so reactive that they react with each other to form hydrogen molecules. </a:t>
            </a:r>
          </a:p>
          <a:p>
            <a:pPr eaLnBrk="1" hangingPunct="1">
              <a:spcBef>
                <a:spcPts val="600"/>
              </a:spcBef>
              <a:defRPr/>
            </a:pPr>
            <a:r>
              <a:rPr lang="en-US" sz="3200" dirty="0"/>
              <a:t>What is it about hydrogen atoms that make them so reactive? </a:t>
            </a:r>
          </a:p>
        </p:txBody>
      </p:sp>
    </p:spTree>
    <p:extLst>
      <p:ext uri="{BB962C8B-B14F-4D97-AF65-F5344CB8AC3E}">
        <p14:creationId xmlns:p14="http://schemas.microsoft.com/office/powerpoint/2010/main" val="11526301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The Quantum-Mechanical Model: Atoms with Orbitals </a:t>
            </a:r>
          </a:p>
        </p:txBody>
      </p:sp>
      <p:sp>
        <p:nvSpPr>
          <p:cNvPr id="4099" name="Content Placeholder 2"/>
          <p:cNvSpPr>
            <a:spLocks noGrp="1"/>
          </p:cNvSpPr>
          <p:nvPr>
            <p:ph sz="half" idx="1"/>
          </p:nvPr>
        </p:nvSpPr>
        <p:spPr>
          <a:xfrm>
            <a:off x="342900" y="1376435"/>
            <a:ext cx="8668052" cy="4047262"/>
          </a:xfrm>
        </p:spPr>
        <p:txBody>
          <a:bodyPr/>
          <a:lstStyle/>
          <a:p>
            <a:pPr eaLnBrk="1" hangingPunct="1">
              <a:spcBef>
                <a:spcPts val="600"/>
              </a:spcBef>
              <a:defRPr/>
            </a:pPr>
            <a:r>
              <a:rPr lang="en-US" dirty="0"/>
              <a:t>The quantum-mechanical model of the atom replaced the Bohr model in the early twentieth century. In the quantum-mechanical model, </a:t>
            </a:r>
            <a:br>
              <a:rPr lang="en-US" dirty="0"/>
            </a:br>
            <a:r>
              <a:rPr lang="en-US" i="1" dirty="0"/>
              <a:t>Bohr</a:t>
            </a:r>
            <a:r>
              <a:rPr lang="en-US" dirty="0"/>
              <a:t> </a:t>
            </a:r>
            <a:r>
              <a:rPr lang="en-US" i="1" dirty="0"/>
              <a:t>orbits</a:t>
            </a:r>
            <a:r>
              <a:rPr lang="en-US" dirty="0"/>
              <a:t> are replaced with </a:t>
            </a:r>
            <a:r>
              <a:rPr lang="en-US" i="1" dirty="0"/>
              <a:t>quantum-mechanical</a:t>
            </a:r>
            <a:r>
              <a:rPr lang="en-US" dirty="0"/>
              <a:t> </a:t>
            </a:r>
            <a:r>
              <a:rPr lang="en-US" b="1" dirty="0"/>
              <a:t>orbitals</a:t>
            </a:r>
            <a:r>
              <a:rPr lang="en-US" dirty="0"/>
              <a:t>. </a:t>
            </a:r>
          </a:p>
          <a:p>
            <a:pPr eaLnBrk="1" hangingPunct="1">
              <a:spcBef>
                <a:spcPts val="600"/>
              </a:spcBef>
              <a:defRPr/>
            </a:pPr>
            <a:r>
              <a:rPr lang="en-US" dirty="0"/>
              <a:t>Orbitals are different from orbits in that they represent probability maps that show a statistical distribution of where the electron is likely to </a:t>
            </a:r>
            <a:br>
              <a:rPr lang="en-US" dirty="0"/>
            </a:br>
            <a:r>
              <a:rPr lang="en-US" dirty="0"/>
              <a:t>be found. </a:t>
            </a:r>
          </a:p>
        </p:txBody>
      </p:sp>
    </p:spTree>
    <p:extLst>
      <p:ext uri="{BB962C8B-B14F-4D97-AF65-F5344CB8AC3E}">
        <p14:creationId xmlns:p14="http://schemas.microsoft.com/office/powerpoint/2010/main" val="4322381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The Quantum-Mechanical Model: Atoms with Orbitals </a:t>
            </a:r>
          </a:p>
        </p:txBody>
      </p:sp>
      <p:sp>
        <p:nvSpPr>
          <p:cNvPr id="4099" name="Content Placeholder 2"/>
          <p:cNvSpPr>
            <a:spLocks noGrp="1"/>
          </p:cNvSpPr>
          <p:nvPr>
            <p:ph sz="half" idx="1"/>
          </p:nvPr>
        </p:nvSpPr>
        <p:spPr>
          <a:xfrm>
            <a:off x="342900" y="1376435"/>
            <a:ext cx="8668052" cy="4124206"/>
          </a:xfrm>
        </p:spPr>
        <p:txBody>
          <a:bodyPr/>
          <a:lstStyle/>
          <a:p>
            <a:pPr eaLnBrk="1" hangingPunct="1">
              <a:spcBef>
                <a:spcPts val="600"/>
              </a:spcBef>
              <a:defRPr/>
            </a:pPr>
            <a:r>
              <a:rPr lang="en-US" dirty="0"/>
              <a:t>Quantum mechanics revolutionized physics and chemistry because, in the quantum-mechanical model, electrons </a:t>
            </a:r>
            <a:r>
              <a:rPr lang="en-US" i="1" dirty="0"/>
              <a:t>do not</a:t>
            </a:r>
            <a:r>
              <a:rPr lang="en-US" dirty="0"/>
              <a:t> behave like particles flying through space. </a:t>
            </a:r>
          </a:p>
          <a:p>
            <a:pPr eaLnBrk="1" hangingPunct="1">
              <a:spcBef>
                <a:spcPts val="600"/>
              </a:spcBef>
              <a:defRPr/>
            </a:pPr>
            <a:r>
              <a:rPr lang="en-US" dirty="0"/>
              <a:t>We cannot, in general, describe their exact paths. </a:t>
            </a:r>
          </a:p>
          <a:p>
            <a:pPr eaLnBrk="1" hangingPunct="1">
              <a:spcBef>
                <a:spcPts val="600"/>
              </a:spcBef>
              <a:defRPr/>
            </a:pPr>
            <a:r>
              <a:rPr lang="en-US" dirty="0"/>
              <a:t>An orbital is a probability map that shows where the electron is </a:t>
            </a:r>
            <a:r>
              <a:rPr lang="en-US" i="1" dirty="0"/>
              <a:t>likely</a:t>
            </a:r>
            <a:r>
              <a:rPr lang="en-US" dirty="0"/>
              <a:t> to be found when the atom is probed; it does not represent the exact path that an electron takes as it travels through space. </a:t>
            </a:r>
          </a:p>
        </p:txBody>
      </p:sp>
    </p:spTree>
    <p:extLst>
      <p:ext uri="{BB962C8B-B14F-4D97-AF65-F5344CB8AC3E}">
        <p14:creationId xmlns:p14="http://schemas.microsoft.com/office/powerpoint/2010/main" val="30560960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Baseball Paths and Electron </a:t>
            </a:r>
            <a:br>
              <a:rPr lang="en-US" altLang="en-US" dirty="0">
                <a:solidFill>
                  <a:srgbClr val="ED6B06"/>
                </a:solidFill>
              </a:rPr>
            </a:br>
            <a:r>
              <a:rPr lang="en-US" altLang="en-US" dirty="0">
                <a:solidFill>
                  <a:srgbClr val="ED6B06"/>
                </a:solidFill>
              </a:rPr>
              <a:t>Probability Maps </a:t>
            </a:r>
          </a:p>
        </p:txBody>
      </p:sp>
      <p:sp>
        <p:nvSpPr>
          <p:cNvPr id="4099" name="Content Placeholder 2"/>
          <p:cNvSpPr>
            <a:spLocks noGrp="1"/>
          </p:cNvSpPr>
          <p:nvPr>
            <p:ph sz="half" idx="1"/>
          </p:nvPr>
        </p:nvSpPr>
        <p:spPr>
          <a:xfrm>
            <a:off x="342900" y="1376435"/>
            <a:ext cx="4167188" cy="2850011"/>
          </a:xfrm>
        </p:spPr>
        <p:txBody>
          <a:bodyPr/>
          <a:lstStyle/>
          <a:p>
            <a:pPr eaLnBrk="1" hangingPunct="1">
              <a:spcBef>
                <a:spcPts val="600"/>
              </a:spcBef>
            </a:pPr>
            <a:r>
              <a:rPr lang="en-US" dirty="0"/>
              <a:t>Contrast the behavior of a baseball with that of an electron.</a:t>
            </a:r>
          </a:p>
          <a:p>
            <a:pPr eaLnBrk="1" hangingPunct="1">
              <a:spcBef>
                <a:spcPts val="600"/>
              </a:spcBef>
            </a:pPr>
            <a:r>
              <a:rPr lang="en-US" dirty="0"/>
              <a:t>Imagine a baseball thrown from the pitcher</a:t>
            </a:r>
            <a:r>
              <a:rPr lang="ja-JP" altLang="en-US" dirty="0"/>
              <a:t>’</a:t>
            </a:r>
            <a:r>
              <a:rPr lang="en-US" altLang="ja-JP" dirty="0"/>
              <a:t>s mound to a catcher at home plate.</a:t>
            </a:r>
          </a:p>
          <a:p>
            <a:pPr eaLnBrk="1" hangingPunct="1">
              <a:spcBef>
                <a:spcPts val="600"/>
              </a:spcBef>
            </a:pPr>
            <a:r>
              <a:rPr lang="en-US" dirty="0"/>
              <a:t>The baseball</a:t>
            </a:r>
            <a:r>
              <a:rPr lang="ja-JP" altLang="en-US" dirty="0"/>
              <a:t>’</a:t>
            </a:r>
            <a:r>
              <a:rPr lang="en-US" altLang="ja-JP" dirty="0"/>
              <a:t>s path can easily be traced as it travels from the pitcher to the catcher. </a:t>
            </a:r>
            <a:endParaRPr lang="en-US" dirty="0"/>
          </a:p>
        </p:txBody>
      </p:sp>
      <p:pic>
        <p:nvPicPr>
          <p:cNvPr id="2" name="Picture 1" descr="09_13_Figure.jpg"/>
          <p:cNvPicPr>
            <a:picLocks noChangeAspect="1"/>
          </p:cNvPicPr>
          <p:nvPr/>
        </p:nvPicPr>
        <p:blipFill rotWithShape="1">
          <a:blip r:embed="rId3">
            <a:extLst>
              <a:ext uri="{28A0092B-C50C-407E-A947-70E740481C1C}">
                <a14:useLocalDpi xmlns:a14="http://schemas.microsoft.com/office/drawing/2010/main" val="0"/>
              </a:ext>
            </a:extLst>
          </a:blip>
          <a:srcRect b="2572"/>
          <a:stretch/>
        </p:blipFill>
        <p:spPr>
          <a:xfrm>
            <a:off x="5167871" y="1447045"/>
            <a:ext cx="3337161" cy="4938728"/>
          </a:xfrm>
          <a:prstGeom prst="rect">
            <a:avLst/>
          </a:prstGeom>
        </p:spPr>
      </p:pic>
    </p:spTree>
    <p:extLst>
      <p:ext uri="{BB962C8B-B14F-4D97-AF65-F5344CB8AC3E}">
        <p14:creationId xmlns:p14="http://schemas.microsoft.com/office/powerpoint/2010/main" val="21266272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Baseball Paths and Electron </a:t>
            </a:r>
            <a:br>
              <a:rPr lang="en-US" altLang="en-US" dirty="0">
                <a:solidFill>
                  <a:srgbClr val="ED6B06"/>
                </a:solidFill>
              </a:rPr>
            </a:br>
            <a:r>
              <a:rPr lang="en-US" altLang="en-US" dirty="0">
                <a:solidFill>
                  <a:srgbClr val="ED6B06"/>
                </a:solidFill>
              </a:rPr>
              <a:t>Probability Maps </a:t>
            </a:r>
          </a:p>
        </p:txBody>
      </p:sp>
      <p:sp>
        <p:nvSpPr>
          <p:cNvPr id="4099" name="Content Placeholder 2"/>
          <p:cNvSpPr>
            <a:spLocks noGrp="1"/>
          </p:cNvSpPr>
          <p:nvPr>
            <p:ph sz="half" idx="1"/>
          </p:nvPr>
        </p:nvSpPr>
        <p:spPr>
          <a:xfrm>
            <a:off x="342899" y="1376436"/>
            <a:ext cx="8558213" cy="5124480"/>
          </a:xfrm>
        </p:spPr>
        <p:txBody>
          <a:bodyPr/>
          <a:lstStyle/>
          <a:p>
            <a:pPr eaLnBrk="1" hangingPunct="1">
              <a:spcBef>
                <a:spcPts val="600"/>
              </a:spcBef>
              <a:defRPr/>
            </a:pPr>
            <a:r>
              <a:rPr lang="en-US" sz="2600" dirty="0"/>
              <a:t>In the quantum-mechanical world of the electron, the catcher could not know exactly where the electron would cross the plate for any given throw. </a:t>
            </a:r>
          </a:p>
          <a:p>
            <a:pPr eaLnBrk="1" hangingPunct="1">
              <a:spcBef>
                <a:spcPts val="600"/>
              </a:spcBef>
              <a:defRPr/>
            </a:pPr>
            <a:r>
              <a:rPr lang="en-US" sz="2600" dirty="0"/>
              <a:t>He would have no way of putting his mitt in the right place to catch it. </a:t>
            </a:r>
          </a:p>
          <a:p>
            <a:pPr eaLnBrk="1" hangingPunct="1">
              <a:spcBef>
                <a:spcPts val="600"/>
              </a:spcBef>
              <a:defRPr/>
            </a:pPr>
            <a:r>
              <a:rPr lang="en-US" sz="2600" dirty="0"/>
              <a:t>However, if the catcher kept track of hundreds of electron throws, he could observe a reproducible, statistical pattern of where the electron crosses </a:t>
            </a:r>
            <a:br>
              <a:rPr lang="en-US" sz="2600" dirty="0"/>
            </a:br>
            <a:r>
              <a:rPr lang="en-US" sz="2600" dirty="0"/>
              <a:t>the plate. </a:t>
            </a:r>
          </a:p>
          <a:p>
            <a:pPr eaLnBrk="1" hangingPunct="1">
              <a:spcBef>
                <a:spcPts val="600"/>
              </a:spcBef>
              <a:defRPr/>
            </a:pPr>
            <a:r>
              <a:rPr lang="en-US" sz="2600" dirty="0"/>
              <a:t>He could even draw maps in the strike zone showing the probability of an electron crossing a certain area. These maps are called </a:t>
            </a:r>
            <a:r>
              <a:rPr lang="en-US" sz="2600" i="1" dirty="0"/>
              <a:t>probability maps</a:t>
            </a:r>
            <a:r>
              <a:rPr lang="en-US" sz="2600" dirty="0"/>
              <a:t>.</a:t>
            </a:r>
          </a:p>
        </p:txBody>
      </p:sp>
    </p:spTree>
    <p:extLst>
      <p:ext uri="{BB962C8B-B14F-4D97-AF65-F5344CB8AC3E}">
        <p14:creationId xmlns:p14="http://schemas.microsoft.com/office/powerpoint/2010/main" val="27525972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Baseball Paths and Electron </a:t>
            </a:r>
            <a:br>
              <a:rPr lang="en-US" altLang="en-US" dirty="0">
                <a:solidFill>
                  <a:srgbClr val="ED6B06"/>
                </a:solidFill>
              </a:rPr>
            </a:br>
            <a:r>
              <a:rPr lang="en-US" altLang="en-US" dirty="0">
                <a:solidFill>
                  <a:srgbClr val="ED6B06"/>
                </a:solidFill>
              </a:rPr>
              <a:t>Probability Maps </a:t>
            </a:r>
          </a:p>
        </p:txBody>
      </p:sp>
      <p:sp>
        <p:nvSpPr>
          <p:cNvPr id="4099" name="Content Placeholder 2"/>
          <p:cNvSpPr>
            <a:spLocks noGrp="1"/>
          </p:cNvSpPr>
          <p:nvPr>
            <p:ph sz="half" idx="1"/>
          </p:nvPr>
        </p:nvSpPr>
        <p:spPr>
          <a:xfrm>
            <a:off x="342899" y="1376436"/>
            <a:ext cx="4204911" cy="4031873"/>
          </a:xfrm>
        </p:spPr>
        <p:txBody>
          <a:bodyPr/>
          <a:lstStyle/>
          <a:p>
            <a:pPr eaLnBrk="1" hangingPunct="1"/>
            <a:r>
              <a:rPr lang="en-US" sz="3200" dirty="0"/>
              <a:t>To describe the behavior of a </a:t>
            </a:r>
            <a:r>
              <a:rPr lang="ja-JP" altLang="en-US" sz="3200" dirty="0"/>
              <a:t>“</a:t>
            </a:r>
            <a:r>
              <a:rPr lang="en-US" altLang="ja-JP" sz="3200" dirty="0"/>
              <a:t>pitched</a:t>
            </a:r>
            <a:r>
              <a:rPr lang="ja-JP" altLang="en-US" sz="3200" dirty="0"/>
              <a:t>”</a:t>
            </a:r>
            <a:r>
              <a:rPr lang="en-US" altLang="ja-JP" sz="3200" dirty="0"/>
              <a:t> electron, you would have to construct a probability map of where it would cross home plate.</a:t>
            </a:r>
          </a:p>
        </p:txBody>
      </p:sp>
      <p:pic>
        <p:nvPicPr>
          <p:cNvPr id="2" name="Picture 1" descr="09_14_Figure.jpg"/>
          <p:cNvPicPr>
            <a:picLocks noChangeAspect="1"/>
          </p:cNvPicPr>
          <p:nvPr/>
        </p:nvPicPr>
        <p:blipFill rotWithShape="1">
          <a:blip r:embed="rId3" cstate="print">
            <a:extLst>
              <a:ext uri="{28A0092B-C50C-407E-A947-70E740481C1C}">
                <a14:useLocalDpi xmlns:a14="http://schemas.microsoft.com/office/drawing/2010/main" val="0"/>
              </a:ext>
            </a:extLst>
          </a:blip>
          <a:srcRect b="2572"/>
          <a:stretch/>
        </p:blipFill>
        <p:spPr>
          <a:xfrm>
            <a:off x="4644574" y="1459140"/>
            <a:ext cx="4366381" cy="4176731"/>
          </a:xfrm>
          <a:prstGeom prst="rect">
            <a:avLst/>
          </a:prstGeom>
        </p:spPr>
      </p:pic>
    </p:spTree>
    <p:extLst>
      <p:ext uri="{BB962C8B-B14F-4D97-AF65-F5344CB8AC3E}">
        <p14:creationId xmlns:p14="http://schemas.microsoft.com/office/powerpoint/2010/main" val="34960154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Principal Quantum Numbers for Orbitals </a:t>
            </a:r>
          </a:p>
        </p:txBody>
      </p:sp>
      <p:sp>
        <p:nvSpPr>
          <p:cNvPr id="4099" name="Content Placeholder 2"/>
          <p:cNvSpPr>
            <a:spLocks noGrp="1"/>
          </p:cNvSpPr>
          <p:nvPr>
            <p:ph sz="half" idx="1"/>
          </p:nvPr>
        </p:nvSpPr>
        <p:spPr>
          <a:xfrm>
            <a:off x="342899" y="844256"/>
            <a:ext cx="8558213" cy="5247590"/>
          </a:xfrm>
        </p:spPr>
        <p:txBody>
          <a:bodyPr/>
          <a:lstStyle/>
          <a:p>
            <a:pPr eaLnBrk="1" hangingPunct="1">
              <a:spcBef>
                <a:spcPts val="600"/>
              </a:spcBef>
            </a:pPr>
            <a:r>
              <a:rPr lang="en-US" sz="3200" dirty="0"/>
              <a:t>In the quantum-mechanical model, a number and a letter specify an orbital (or orbitals). </a:t>
            </a:r>
          </a:p>
          <a:p>
            <a:pPr eaLnBrk="1" hangingPunct="1">
              <a:spcBef>
                <a:spcPts val="600"/>
              </a:spcBef>
            </a:pPr>
            <a:r>
              <a:rPr lang="en-US" sz="3200" dirty="0"/>
              <a:t>The lowest-energy orbital in the quantum-mechanical model is called the </a:t>
            </a:r>
            <a:r>
              <a:rPr lang="en-US" sz="3200" i="1" dirty="0"/>
              <a:t>1s orbital</a:t>
            </a:r>
            <a:r>
              <a:rPr lang="en-US" sz="3200" dirty="0"/>
              <a:t>. </a:t>
            </a:r>
          </a:p>
          <a:p>
            <a:pPr eaLnBrk="1" hangingPunct="1">
              <a:spcBef>
                <a:spcPts val="600"/>
              </a:spcBef>
            </a:pPr>
            <a:r>
              <a:rPr lang="en-US" sz="3200" dirty="0"/>
              <a:t>It is specified by the number 1 and the </a:t>
            </a:r>
            <a:br>
              <a:rPr lang="en-US" sz="3200" dirty="0"/>
            </a:br>
            <a:r>
              <a:rPr lang="en-US" sz="3200" dirty="0"/>
              <a:t>letter </a:t>
            </a:r>
            <a:r>
              <a:rPr lang="en-US" sz="3200" i="1" dirty="0"/>
              <a:t>s</a:t>
            </a:r>
            <a:r>
              <a:rPr lang="en-US" sz="3200" dirty="0"/>
              <a:t>. </a:t>
            </a:r>
          </a:p>
          <a:p>
            <a:pPr eaLnBrk="1" hangingPunct="1">
              <a:spcBef>
                <a:spcPts val="600"/>
              </a:spcBef>
            </a:pPr>
            <a:r>
              <a:rPr lang="en-US" sz="3200" dirty="0"/>
              <a:t>The number is called the </a:t>
            </a:r>
            <a:r>
              <a:rPr lang="en-US" sz="3200" b="1" dirty="0"/>
              <a:t>principal quantum number</a:t>
            </a:r>
            <a:r>
              <a:rPr lang="en-US" sz="3200" dirty="0"/>
              <a:t> (</a:t>
            </a:r>
            <a:r>
              <a:rPr lang="en-US" sz="3200" i="1" dirty="0"/>
              <a:t>n</a:t>
            </a:r>
            <a:r>
              <a:rPr lang="en-US" sz="3200" dirty="0"/>
              <a:t>) and specifies the </a:t>
            </a:r>
            <a:r>
              <a:rPr lang="en-US" sz="3200" b="1" dirty="0"/>
              <a:t>principal shell</a:t>
            </a:r>
            <a:r>
              <a:rPr lang="en-US" sz="3200" dirty="0"/>
              <a:t> of the orbital. </a:t>
            </a:r>
          </a:p>
        </p:txBody>
      </p:sp>
    </p:spTree>
    <p:extLst>
      <p:ext uri="{BB962C8B-B14F-4D97-AF65-F5344CB8AC3E}">
        <p14:creationId xmlns:p14="http://schemas.microsoft.com/office/powerpoint/2010/main" val="31411695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Ground States and Excited States</a:t>
            </a:r>
          </a:p>
        </p:txBody>
      </p:sp>
      <p:sp>
        <p:nvSpPr>
          <p:cNvPr id="4099" name="Content Placeholder 2"/>
          <p:cNvSpPr>
            <a:spLocks noGrp="1"/>
          </p:cNvSpPr>
          <p:nvPr>
            <p:ph sz="half" idx="1"/>
          </p:nvPr>
        </p:nvSpPr>
        <p:spPr>
          <a:xfrm>
            <a:off x="342899" y="880541"/>
            <a:ext cx="8558213" cy="5090625"/>
          </a:xfrm>
        </p:spPr>
        <p:txBody>
          <a:bodyPr/>
          <a:lstStyle/>
          <a:p>
            <a:pPr eaLnBrk="1" hangingPunct="1"/>
            <a:r>
              <a:rPr lang="en-US" dirty="0"/>
              <a:t>The single electron of an undisturbed hydrogen atom at room temperature is in the 1</a:t>
            </a:r>
            <a:r>
              <a:rPr lang="en-US" i="1" dirty="0"/>
              <a:t>s</a:t>
            </a:r>
            <a:r>
              <a:rPr lang="en-US" dirty="0"/>
              <a:t> orbital. </a:t>
            </a:r>
          </a:p>
          <a:p>
            <a:pPr eaLnBrk="1" hangingPunct="1"/>
            <a:r>
              <a:rPr lang="en-US" dirty="0"/>
              <a:t>This is called the </a:t>
            </a:r>
            <a:r>
              <a:rPr lang="en-US" b="1" dirty="0"/>
              <a:t>ground state</a:t>
            </a:r>
            <a:r>
              <a:rPr lang="en-US" dirty="0"/>
              <a:t>, or lowest energy state, of the hydrogen atom.</a:t>
            </a:r>
          </a:p>
          <a:p>
            <a:pPr eaLnBrk="1" hangingPunct="1"/>
            <a:r>
              <a:rPr lang="en-US" dirty="0"/>
              <a:t>The absorption of energy by a hydrogen atom can cause the electron to jump (or make a transition) from the 1</a:t>
            </a:r>
            <a:r>
              <a:rPr lang="en-US" i="1" dirty="0"/>
              <a:t>s</a:t>
            </a:r>
            <a:r>
              <a:rPr lang="en-US" dirty="0"/>
              <a:t> orbital to a higher-energy orbital. When the electron is in a higher-energy orbital, the hydrogen atom is said to be in an </a:t>
            </a:r>
            <a:r>
              <a:rPr lang="en-US" b="1" dirty="0"/>
              <a:t>excited state</a:t>
            </a:r>
            <a:r>
              <a:rPr lang="en-US" dirty="0"/>
              <a:t>. </a:t>
            </a:r>
          </a:p>
          <a:p>
            <a:pPr eaLnBrk="1" hangingPunct="1"/>
            <a:r>
              <a:rPr lang="en-US" dirty="0"/>
              <a:t>All the atoms of each element have one ground state and many excited states. </a:t>
            </a:r>
          </a:p>
        </p:txBody>
      </p:sp>
    </p:spTree>
    <p:extLst>
      <p:ext uri="{BB962C8B-B14F-4D97-AF65-F5344CB8AC3E}">
        <p14:creationId xmlns:p14="http://schemas.microsoft.com/office/powerpoint/2010/main" val="10614084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Energy Increases with Principal Quantum Number </a:t>
            </a:r>
          </a:p>
        </p:txBody>
      </p:sp>
      <p:sp>
        <p:nvSpPr>
          <p:cNvPr id="4099" name="Content Placeholder 2"/>
          <p:cNvSpPr>
            <a:spLocks noGrp="1"/>
          </p:cNvSpPr>
          <p:nvPr>
            <p:ph sz="half" idx="1"/>
          </p:nvPr>
        </p:nvSpPr>
        <p:spPr>
          <a:xfrm>
            <a:off x="342900" y="1388531"/>
            <a:ext cx="4217006" cy="4462760"/>
          </a:xfrm>
        </p:spPr>
        <p:txBody>
          <a:bodyPr/>
          <a:lstStyle/>
          <a:p>
            <a:pPr eaLnBrk="1" hangingPunct="1">
              <a:spcBef>
                <a:spcPts val="600"/>
              </a:spcBef>
            </a:pPr>
            <a:r>
              <a:rPr lang="en-US" sz="2200" dirty="0"/>
              <a:t>The higher the principal quantum number, the higher the energy of the orbital. </a:t>
            </a:r>
          </a:p>
          <a:p>
            <a:pPr eaLnBrk="1" hangingPunct="1">
              <a:spcBef>
                <a:spcPts val="600"/>
              </a:spcBef>
            </a:pPr>
            <a:r>
              <a:rPr lang="en-US" sz="2200" dirty="0"/>
              <a:t>The possible principal quantum numbers are </a:t>
            </a:r>
          </a:p>
          <a:p>
            <a:pPr eaLnBrk="1" hangingPunct="1">
              <a:spcBef>
                <a:spcPts val="600"/>
              </a:spcBef>
              <a:buFont typeface="Arial" charset="0"/>
              <a:buNone/>
            </a:pPr>
            <a:r>
              <a:rPr lang="en-US" sz="2200" i="1" dirty="0"/>
              <a:t>    n </a:t>
            </a:r>
            <a:r>
              <a:rPr lang="en-US" sz="2200" dirty="0"/>
              <a:t>= 1, 2, 3</a:t>
            </a:r>
            <a:r>
              <a:rPr lang="en-US" sz="2200" i="1" dirty="0"/>
              <a:t> …</a:t>
            </a:r>
            <a:r>
              <a:rPr lang="en-US" sz="2200" dirty="0"/>
              <a:t> with energy   </a:t>
            </a:r>
          </a:p>
          <a:p>
            <a:pPr eaLnBrk="1" hangingPunct="1">
              <a:spcBef>
                <a:spcPts val="600"/>
              </a:spcBef>
              <a:buFont typeface="Arial" charset="0"/>
              <a:buNone/>
            </a:pPr>
            <a:r>
              <a:rPr lang="en-US" sz="2200" dirty="0"/>
              <a:t>    increasing as </a:t>
            </a:r>
            <a:r>
              <a:rPr lang="en-US" sz="2200" i="1" dirty="0"/>
              <a:t>n</a:t>
            </a:r>
            <a:r>
              <a:rPr lang="en-US" sz="2200" dirty="0"/>
              <a:t> increases. </a:t>
            </a:r>
          </a:p>
          <a:p>
            <a:pPr eaLnBrk="1" hangingPunct="1">
              <a:spcBef>
                <a:spcPts val="600"/>
              </a:spcBef>
            </a:pPr>
            <a:r>
              <a:rPr lang="en-US" sz="2200" dirty="0"/>
              <a:t>Since the 1</a:t>
            </a:r>
            <a:r>
              <a:rPr lang="en-US" sz="2200" i="1" dirty="0"/>
              <a:t>s</a:t>
            </a:r>
            <a:r>
              <a:rPr lang="en-US" sz="2200" dirty="0"/>
              <a:t> orbital has the lowest possible principal quantum number, it is in the lowest-energy shell and has the lowest possible energy.</a:t>
            </a:r>
          </a:p>
        </p:txBody>
      </p:sp>
      <p:pic>
        <p:nvPicPr>
          <p:cNvPr id="2" name="Picture 1" descr="09_15_Figure.jpg"/>
          <p:cNvPicPr>
            <a:picLocks noChangeAspect="1"/>
          </p:cNvPicPr>
          <p:nvPr/>
        </p:nvPicPr>
        <p:blipFill rotWithShape="1">
          <a:blip r:embed="rId3">
            <a:extLst>
              <a:ext uri="{28A0092B-C50C-407E-A947-70E740481C1C}">
                <a14:useLocalDpi xmlns:a14="http://schemas.microsoft.com/office/drawing/2010/main" val="0"/>
              </a:ext>
            </a:extLst>
          </a:blip>
          <a:srcRect b="2204"/>
          <a:stretch/>
        </p:blipFill>
        <p:spPr>
          <a:xfrm>
            <a:off x="5188857" y="1447045"/>
            <a:ext cx="3454206" cy="4606439"/>
          </a:xfrm>
          <a:prstGeom prst="rect">
            <a:avLst/>
          </a:prstGeom>
        </p:spPr>
      </p:pic>
    </p:spTree>
    <p:extLst>
      <p:ext uri="{BB962C8B-B14F-4D97-AF65-F5344CB8AC3E}">
        <p14:creationId xmlns:p14="http://schemas.microsoft.com/office/powerpoint/2010/main" val="5283370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Shapes of Quantum-Mechanical Orbitals</a:t>
            </a:r>
          </a:p>
        </p:txBody>
      </p:sp>
      <p:sp>
        <p:nvSpPr>
          <p:cNvPr id="4099" name="Content Placeholder 2"/>
          <p:cNvSpPr>
            <a:spLocks noGrp="1"/>
          </p:cNvSpPr>
          <p:nvPr>
            <p:ph sz="half" idx="1"/>
          </p:nvPr>
        </p:nvSpPr>
        <p:spPr>
          <a:xfrm>
            <a:off x="342900" y="856351"/>
            <a:ext cx="8547100" cy="3243965"/>
          </a:xfrm>
        </p:spPr>
        <p:txBody>
          <a:bodyPr/>
          <a:lstStyle/>
          <a:p>
            <a:pPr eaLnBrk="1" hangingPunct="1">
              <a:spcBef>
                <a:spcPts val="600"/>
              </a:spcBef>
            </a:pPr>
            <a:r>
              <a:rPr lang="en-US" sz="3200" dirty="0"/>
              <a:t>The letter indicates the </a:t>
            </a:r>
            <a:r>
              <a:rPr lang="en-US" sz="3200" b="1" dirty="0"/>
              <a:t>subshell</a:t>
            </a:r>
            <a:r>
              <a:rPr lang="en-US" sz="3200" dirty="0"/>
              <a:t> of the orbital and specifies its shape. </a:t>
            </a:r>
          </a:p>
          <a:p>
            <a:pPr eaLnBrk="1" hangingPunct="1">
              <a:spcBef>
                <a:spcPts val="600"/>
              </a:spcBef>
            </a:pPr>
            <a:r>
              <a:rPr lang="en-US" sz="3200" dirty="0"/>
              <a:t>The possible letters are </a:t>
            </a:r>
            <a:r>
              <a:rPr lang="en-US" sz="3200" i="1" dirty="0"/>
              <a:t>s</a:t>
            </a:r>
            <a:r>
              <a:rPr lang="en-US" sz="3200" dirty="0"/>
              <a:t>, </a:t>
            </a:r>
            <a:r>
              <a:rPr lang="en-US" sz="3200" i="1" dirty="0"/>
              <a:t>p</a:t>
            </a:r>
            <a:r>
              <a:rPr lang="en-US" sz="3200" dirty="0"/>
              <a:t>, </a:t>
            </a:r>
            <a:r>
              <a:rPr lang="en-US" sz="3200" i="1" dirty="0"/>
              <a:t>d</a:t>
            </a:r>
            <a:r>
              <a:rPr lang="en-US" sz="3200" dirty="0"/>
              <a:t>, and </a:t>
            </a:r>
            <a:r>
              <a:rPr lang="en-US" sz="3200" i="1" dirty="0"/>
              <a:t>f</a:t>
            </a:r>
            <a:r>
              <a:rPr lang="en-US" sz="3200" dirty="0"/>
              <a:t>, each with a different shape.</a:t>
            </a:r>
          </a:p>
          <a:p>
            <a:pPr eaLnBrk="1" hangingPunct="1">
              <a:spcBef>
                <a:spcPts val="600"/>
              </a:spcBef>
            </a:pPr>
            <a:r>
              <a:rPr lang="en-US" sz="3200" dirty="0"/>
              <a:t>Orbitals within the </a:t>
            </a:r>
            <a:r>
              <a:rPr lang="en-US" sz="3200" i="1" dirty="0"/>
              <a:t>s</a:t>
            </a:r>
            <a:r>
              <a:rPr lang="en-US" sz="3200" dirty="0"/>
              <a:t> subshell have a spherical shape. </a:t>
            </a:r>
          </a:p>
        </p:txBody>
      </p:sp>
    </p:spTree>
    <p:extLst>
      <p:ext uri="{BB962C8B-B14F-4D97-AF65-F5344CB8AC3E}">
        <p14:creationId xmlns:p14="http://schemas.microsoft.com/office/powerpoint/2010/main" val="37271698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Representations of Orbitals</a:t>
            </a:r>
          </a:p>
        </p:txBody>
      </p:sp>
      <p:sp>
        <p:nvSpPr>
          <p:cNvPr id="4099" name="Content Placeholder 2"/>
          <p:cNvSpPr>
            <a:spLocks noGrp="1"/>
          </p:cNvSpPr>
          <p:nvPr>
            <p:ph sz="half" idx="1"/>
          </p:nvPr>
        </p:nvSpPr>
        <p:spPr>
          <a:xfrm>
            <a:off x="342900" y="856351"/>
            <a:ext cx="8547100" cy="4228849"/>
          </a:xfrm>
        </p:spPr>
        <p:txBody>
          <a:bodyPr/>
          <a:lstStyle/>
          <a:p>
            <a:pPr eaLnBrk="1" hangingPunct="1">
              <a:spcBef>
                <a:spcPts val="600"/>
              </a:spcBef>
            </a:pPr>
            <a:r>
              <a:rPr lang="en-US" sz="3200" dirty="0"/>
              <a:t>Orbitals are sometimes represented by dots, where the dot density is proportional to the probability of finding the electron. </a:t>
            </a:r>
          </a:p>
          <a:p>
            <a:pPr eaLnBrk="1" hangingPunct="1">
              <a:spcBef>
                <a:spcPts val="600"/>
              </a:spcBef>
            </a:pPr>
            <a:r>
              <a:rPr lang="en-US" sz="3200" dirty="0"/>
              <a:t>The </a:t>
            </a:r>
            <a:r>
              <a:rPr lang="en-US" sz="3200" b="1" i="1" dirty="0"/>
              <a:t>dot density</a:t>
            </a:r>
            <a:r>
              <a:rPr lang="en-US" sz="3200" dirty="0"/>
              <a:t> for the 1</a:t>
            </a:r>
            <a:r>
              <a:rPr lang="en-US" sz="3200" i="1" dirty="0"/>
              <a:t>s</a:t>
            </a:r>
            <a:r>
              <a:rPr lang="en-US" sz="3200" dirty="0"/>
              <a:t> orbital is greatest near the nucleus and decreases farther away from the nucleus. </a:t>
            </a:r>
          </a:p>
          <a:p>
            <a:pPr eaLnBrk="1" hangingPunct="1">
              <a:spcBef>
                <a:spcPts val="600"/>
              </a:spcBef>
            </a:pPr>
            <a:r>
              <a:rPr lang="en-US" sz="3200" dirty="0"/>
              <a:t>The electron is more likely to be found close to the nucleus than far away from it.</a:t>
            </a:r>
          </a:p>
        </p:txBody>
      </p:sp>
    </p:spTree>
    <p:extLst>
      <p:ext uri="{BB962C8B-B14F-4D97-AF65-F5344CB8AC3E}">
        <p14:creationId xmlns:p14="http://schemas.microsoft.com/office/powerpoint/2010/main" val="3318885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Models Explain the Inertness and Reactivity of the Elements</a:t>
            </a:r>
          </a:p>
        </p:txBody>
      </p:sp>
      <p:sp>
        <p:nvSpPr>
          <p:cNvPr id="4099" name="Content Placeholder 2"/>
          <p:cNvSpPr>
            <a:spLocks noGrp="1"/>
          </p:cNvSpPr>
          <p:nvPr>
            <p:ph sz="half" idx="1"/>
          </p:nvPr>
        </p:nvSpPr>
        <p:spPr>
          <a:xfrm>
            <a:off x="342900" y="1373466"/>
            <a:ext cx="8522499" cy="4819780"/>
          </a:xfrm>
        </p:spPr>
        <p:txBody>
          <a:bodyPr/>
          <a:lstStyle/>
          <a:p>
            <a:pPr eaLnBrk="1" hangingPunct="1">
              <a:spcBef>
                <a:spcPts val="600"/>
              </a:spcBef>
            </a:pPr>
            <a:r>
              <a:rPr lang="en-US" sz="2400" dirty="0"/>
              <a:t>Are other elements as reactive as hydrogen?</a:t>
            </a:r>
          </a:p>
          <a:p>
            <a:pPr eaLnBrk="1" hangingPunct="1">
              <a:spcBef>
                <a:spcPts val="600"/>
              </a:spcBef>
            </a:pPr>
            <a:r>
              <a:rPr lang="en-US" sz="2400" dirty="0"/>
              <a:t>The reactivity exhibited by hydrogen is also </a:t>
            </a:r>
            <a:br>
              <a:rPr lang="en-US" sz="2400" dirty="0"/>
            </a:br>
            <a:r>
              <a:rPr lang="en-US" sz="2400" dirty="0"/>
              <a:t>seen in other Group 1 elements, such as lithium </a:t>
            </a:r>
            <a:br>
              <a:rPr lang="en-US" sz="2400" dirty="0"/>
            </a:br>
            <a:r>
              <a:rPr lang="en-US" sz="2400" dirty="0"/>
              <a:t>and sodium. </a:t>
            </a:r>
          </a:p>
          <a:p>
            <a:pPr eaLnBrk="1" hangingPunct="1">
              <a:spcBef>
                <a:spcPts val="600"/>
              </a:spcBef>
            </a:pPr>
            <a:r>
              <a:rPr lang="en-US" sz="2400" dirty="0"/>
              <a:t>The inertness of helium is seen in neon, argon, and the other noble gases. </a:t>
            </a:r>
          </a:p>
          <a:p>
            <a:pPr eaLnBrk="1" hangingPunct="1">
              <a:spcBef>
                <a:spcPts val="600"/>
              </a:spcBef>
            </a:pPr>
            <a:r>
              <a:rPr lang="en-US" sz="2400" dirty="0"/>
              <a:t>Mendeleev</a:t>
            </a:r>
            <a:r>
              <a:rPr lang="ja-JP" altLang="en-US" sz="2400" dirty="0"/>
              <a:t>’</a:t>
            </a:r>
            <a:r>
              <a:rPr lang="en-US" altLang="ja-JP" sz="2400" dirty="0"/>
              <a:t>s periodic law sums up these observations:</a:t>
            </a:r>
            <a:r>
              <a:rPr lang="en-US" altLang="ja-JP" sz="2400" b="1" dirty="0"/>
              <a:t> </a:t>
            </a:r>
            <a:r>
              <a:rPr lang="en-US" altLang="ja-JP" sz="2400" dirty="0"/>
              <a:t>When the elements are arranged in order of increasing atomic number, certain sets of properties recur periodically. </a:t>
            </a:r>
          </a:p>
          <a:p>
            <a:pPr eaLnBrk="1" hangingPunct="1">
              <a:spcBef>
                <a:spcPts val="600"/>
              </a:spcBef>
            </a:pPr>
            <a:r>
              <a:rPr lang="en-US" sz="2400" dirty="0"/>
              <a:t>Models and theories help explain the observed behaviors of groups of elements such as the Group 1 metals and noble gases. </a:t>
            </a:r>
          </a:p>
        </p:txBody>
      </p:sp>
    </p:spTree>
    <p:extLst>
      <p:ext uri="{BB962C8B-B14F-4D97-AF65-F5344CB8AC3E}">
        <p14:creationId xmlns:p14="http://schemas.microsoft.com/office/powerpoint/2010/main" val="3147178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Representations of Orbitals</a:t>
            </a:r>
          </a:p>
        </p:txBody>
      </p:sp>
      <p:sp>
        <p:nvSpPr>
          <p:cNvPr id="4099" name="Content Placeholder 2"/>
          <p:cNvSpPr>
            <a:spLocks noGrp="1"/>
          </p:cNvSpPr>
          <p:nvPr>
            <p:ph sz="half" idx="1"/>
          </p:nvPr>
        </p:nvSpPr>
        <p:spPr>
          <a:xfrm>
            <a:off x="342899" y="856351"/>
            <a:ext cx="8595481" cy="5786199"/>
          </a:xfrm>
        </p:spPr>
        <p:txBody>
          <a:bodyPr/>
          <a:lstStyle/>
          <a:p>
            <a:pPr eaLnBrk="1" hangingPunct="1">
              <a:spcBef>
                <a:spcPts val="600"/>
              </a:spcBef>
              <a:defRPr/>
            </a:pPr>
            <a:r>
              <a:rPr lang="en-US" sz="2900" dirty="0"/>
              <a:t>Orbitals can be represented as</a:t>
            </a:r>
            <a:r>
              <a:rPr lang="en-US" sz="2900" b="1" i="1" dirty="0"/>
              <a:t> geometric shapes</a:t>
            </a:r>
            <a:r>
              <a:rPr lang="en-US" sz="2900" dirty="0"/>
              <a:t> that encompass most of the volume where the electron is likely to be found. </a:t>
            </a:r>
          </a:p>
          <a:p>
            <a:pPr eaLnBrk="1" hangingPunct="1">
              <a:spcBef>
                <a:spcPts val="600"/>
              </a:spcBef>
              <a:defRPr/>
            </a:pPr>
            <a:r>
              <a:rPr lang="en-US" sz="2900" dirty="0"/>
              <a:t>The 1</a:t>
            </a:r>
            <a:r>
              <a:rPr lang="en-US" sz="2900" i="1" dirty="0"/>
              <a:t>s</a:t>
            </a:r>
            <a:r>
              <a:rPr lang="en-US" sz="2900" dirty="0"/>
              <a:t> orbital can be represented as a sphere that encompasses the volume within which the electron is found 90% of the time.</a:t>
            </a:r>
          </a:p>
          <a:p>
            <a:pPr eaLnBrk="1" hangingPunct="1">
              <a:spcBef>
                <a:spcPts val="600"/>
              </a:spcBef>
              <a:defRPr/>
            </a:pPr>
            <a:r>
              <a:rPr lang="en-US" sz="2900" dirty="0"/>
              <a:t>If we superimpose the dot representation of the 1</a:t>
            </a:r>
            <a:r>
              <a:rPr lang="en-US" sz="2900" i="1" dirty="0"/>
              <a:t>s</a:t>
            </a:r>
            <a:r>
              <a:rPr lang="en-US" sz="2900" dirty="0"/>
              <a:t> orbital on the shape representation, we can see that most of the dots are within the sphere, meaning that the electron is most likely to be found within the sphere when it is in the 1</a:t>
            </a:r>
            <a:r>
              <a:rPr lang="en-US" sz="2900" i="1" dirty="0"/>
              <a:t>s</a:t>
            </a:r>
            <a:r>
              <a:rPr lang="en-US" sz="2900" dirty="0"/>
              <a:t> orbital.</a:t>
            </a:r>
          </a:p>
        </p:txBody>
      </p:sp>
    </p:spTree>
    <p:extLst>
      <p:ext uri="{BB962C8B-B14F-4D97-AF65-F5344CB8AC3E}">
        <p14:creationId xmlns:p14="http://schemas.microsoft.com/office/powerpoint/2010/main" val="38834632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Representations of Orbitals</a:t>
            </a:r>
          </a:p>
        </p:txBody>
      </p:sp>
      <p:sp>
        <p:nvSpPr>
          <p:cNvPr id="4099" name="Content Placeholder 2"/>
          <p:cNvSpPr>
            <a:spLocks noGrp="1"/>
          </p:cNvSpPr>
          <p:nvPr>
            <p:ph sz="half" idx="1"/>
          </p:nvPr>
        </p:nvSpPr>
        <p:spPr>
          <a:xfrm>
            <a:off x="342899" y="856351"/>
            <a:ext cx="8595481" cy="1446550"/>
          </a:xfrm>
        </p:spPr>
        <p:txBody>
          <a:bodyPr/>
          <a:lstStyle/>
          <a:p>
            <a:pPr marL="0" indent="0">
              <a:spcBef>
                <a:spcPts val="600"/>
              </a:spcBef>
              <a:buNone/>
            </a:pPr>
            <a:r>
              <a:rPr lang="en-US" sz="2200" dirty="0"/>
              <a:t>Dot density and shape representations of the 1</a:t>
            </a:r>
            <a:r>
              <a:rPr lang="en-US" sz="2200" i="1" dirty="0"/>
              <a:t>s</a:t>
            </a:r>
            <a:r>
              <a:rPr lang="en-US" sz="2200" dirty="0"/>
              <a:t> orbital: The dot density is proportional to the probability of finding the electron. The greater dot density near the middle represents a higher probability of finding the electron near the nucleus.</a:t>
            </a:r>
          </a:p>
        </p:txBody>
      </p:sp>
      <p:pic>
        <p:nvPicPr>
          <p:cNvPr id="2" name="Picture 1" descr="09_16_Figure.jpg"/>
          <p:cNvPicPr>
            <a:picLocks noChangeAspect="1"/>
          </p:cNvPicPr>
          <p:nvPr/>
        </p:nvPicPr>
        <p:blipFill rotWithShape="1">
          <a:blip r:embed="rId3" cstate="print">
            <a:extLst>
              <a:ext uri="{28A0092B-C50C-407E-A947-70E740481C1C}">
                <a14:useLocalDpi xmlns:a14="http://schemas.microsoft.com/office/drawing/2010/main" val="0"/>
              </a:ext>
            </a:extLst>
          </a:blip>
          <a:srcRect b="2204"/>
          <a:stretch/>
        </p:blipFill>
        <p:spPr>
          <a:xfrm>
            <a:off x="215678" y="2390986"/>
            <a:ext cx="2820024" cy="3898537"/>
          </a:xfrm>
          <a:prstGeom prst="rect">
            <a:avLst/>
          </a:prstGeom>
        </p:spPr>
      </p:pic>
      <p:pic>
        <p:nvPicPr>
          <p:cNvPr id="3" name="Picture 2" descr="09_17_Figure.jpg"/>
          <p:cNvPicPr>
            <a:picLocks noChangeAspect="1"/>
          </p:cNvPicPr>
          <p:nvPr/>
        </p:nvPicPr>
        <p:blipFill rotWithShape="1">
          <a:blip r:embed="rId4" cstate="print">
            <a:extLst>
              <a:ext uri="{28A0092B-C50C-407E-A947-70E740481C1C}">
                <a14:useLocalDpi xmlns:a14="http://schemas.microsoft.com/office/drawing/2010/main" val="0"/>
              </a:ext>
            </a:extLst>
          </a:blip>
          <a:srcRect b="2204"/>
          <a:stretch/>
        </p:blipFill>
        <p:spPr>
          <a:xfrm>
            <a:off x="3235137" y="2394859"/>
            <a:ext cx="2840980" cy="3927531"/>
          </a:xfrm>
          <a:prstGeom prst="rect">
            <a:avLst/>
          </a:prstGeom>
        </p:spPr>
      </p:pic>
      <p:pic>
        <p:nvPicPr>
          <p:cNvPr id="4" name="Picture 3" descr="09_18_Figure.jpg"/>
          <p:cNvPicPr>
            <a:picLocks noChangeAspect="1"/>
          </p:cNvPicPr>
          <p:nvPr/>
        </p:nvPicPr>
        <p:blipFill rotWithShape="1">
          <a:blip r:embed="rId5" cstate="print">
            <a:extLst>
              <a:ext uri="{28A0092B-C50C-407E-A947-70E740481C1C}">
                <a14:useLocalDpi xmlns:a14="http://schemas.microsoft.com/office/drawing/2010/main" val="0"/>
              </a:ext>
            </a:extLst>
          </a:blip>
          <a:srcRect b="2204"/>
          <a:stretch/>
        </p:blipFill>
        <p:spPr>
          <a:xfrm>
            <a:off x="6210562" y="2390986"/>
            <a:ext cx="2840980" cy="3927531"/>
          </a:xfrm>
          <a:prstGeom prst="rect">
            <a:avLst/>
          </a:prstGeom>
        </p:spPr>
      </p:pic>
    </p:spTree>
    <p:extLst>
      <p:ext uri="{BB962C8B-B14F-4D97-AF65-F5344CB8AC3E}">
        <p14:creationId xmlns:p14="http://schemas.microsoft.com/office/powerpoint/2010/main" val="11276724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The Number of Subshells in a Given Principal Shell Is Equal to the Value of </a:t>
            </a:r>
            <a:r>
              <a:rPr lang="en-US" altLang="en-US" i="1" dirty="0">
                <a:solidFill>
                  <a:srgbClr val="ED6B06"/>
                </a:solidFill>
              </a:rPr>
              <a:t>n</a:t>
            </a:r>
          </a:p>
        </p:txBody>
      </p:sp>
      <p:pic>
        <p:nvPicPr>
          <p:cNvPr id="6" name="Picture 5" descr="09_19_Figure.jpg"/>
          <p:cNvPicPr>
            <a:picLocks noChangeAspect="1"/>
          </p:cNvPicPr>
          <p:nvPr/>
        </p:nvPicPr>
        <p:blipFill rotWithShape="1">
          <a:blip r:embed="rId3">
            <a:extLst>
              <a:ext uri="{28A0092B-C50C-407E-A947-70E740481C1C}">
                <a14:useLocalDpi xmlns:a14="http://schemas.microsoft.com/office/drawing/2010/main" val="0"/>
              </a:ext>
            </a:extLst>
          </a:blip>
          <a:srcRect b="4368"/>
          <a:stretch/>
        </p:blipFill>
        <p:spPr>
          <a:xfrm>
            <a:off x="276150" y="1710945"/>
            <a:ext cx="8534400" cy="3707722"/>
          </a:xfrm>
          <a:prstGeom prst="rect">
            <a:avLst/>
          </a:prstGeom>
        </p:spPr>
      </p:pic>
    </p:spTree>
    <p:extLst>
      <p:ext uri="{BB962C8B-B14F-4D97-AF65-F5344CB8AC3E}">
        <p14:creationId xmlns:p14="http://schemas.microsoft.com/office/powerpoint/2010/main" val="34113968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The 2</a:t>
            </a:r>
            <a:r>
              <a:rPr lang="en-US" altLang="en-US" i="1" dirty="0">
                <a:solidFill>
                  <a:srgbClr val="ED6B06"/>
                </a:solidFill>
              </a:rPr>
              <a:t>s</a:t>
            </a:r>
            <a:r>
              <a:rPr lang="en-US" altLang="en-US" dirty="0">
                <a:solidFill>
                  <a:srgbClr val="ED6B06"/>
                </a:solidFill>
              </a:rPr>
              <a:t> Orbital Is Similar to the 1</a:t>
            </a:r>
            <a:r>
              <a:rPr lang="en-US" altLang="en-US" i="1" dirty="0">
                <a:solidFill>
                  <a:srgbClr val="ED6B06"/>
                </a:solidFill>
              </a:rPr>
              <a:t>s</a:t>
            </a:r>
            <a:r>
              <a:rPr lang="en-US" altLang="en-US" dirty="0">
                <a:solidFill>
                  <a:srgbClr val="ED6B06"/>
                </a:solidFill>
              </a:rPr>
              <a:t> Orbital, but Larger in Size</a:t>
            </a:r>
            <a:endParaRPr lang="en-US" altLang="en-US" i="1" dirty="0">
              <a:solidFill>
                <a:srgbClr val="ED6B06"/>
              </a:solidFill>
            </a:endParaRPr>
          </a:p>
        </p:txBody>
      </p:sp>
      <p:pic>
        <p:nvPicPr>
          <p:cNvPr id="2" name="Picture 1" descr="09_20_Figure.jpg"/>
          <p:cNvPicPr>
            <a:picLocks noChangeAspect="1"/>
          </p:cNvPicPr>
          <p:nvPr/>
        </p:nvPicPr>
        <p:blipFill rotWithShape="1">
          <a:blip r:embed="rId3">
            <a:extLst>
              <a:ext uri="{28A0092B-C50C-407E-A947-70E740481C1C}">
                <a14:useLocalDpi xmlns:a14="http://schemas.microsoft.com/office/drawing/2010/main" val="0"/>
              </a:ext>
            </a:extLst>
          </a:blip>
          <a:srcRect b="2572"/>
          <a:stretch/>
        </p:blipFill>
        <p:spPr>
          <a:xfrm>
            <a:off x="3536213" y="1229846"/>
            <a:ext cx="2174530" cy="5095966"/>
          </a:xfrm>
          <a:prstGeom prst="rect">
            <a:avLst/>
          </a:prstGeom>
        </p:spPr>
      </p:pic>
    </p:spTree>
    <p:extLst>
      <p:ext uri="{BB962C8B-B14F-4D97-AF65-F5344CB8AC3E}">
        <p14:creationId xmlns:p14="http://schemas.microsoft.com/office/powerpoint/2010/main" val="28650722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569660"/>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The 2</a:t>
            </a:r>
            <a:r>
              <a:rPr lang="en-US" altLang="en-US" i="1" dirty="0">
                <a:solidFill>
                  <a:srgbClr val="ED6B06"/>
                </a:solidFill>
              </a:rPr>
              <a:t>p</a:t>
            </a:r>
            <a:r>
              <a:rPr lang="en-US" altLang="en-US" dirty="0">
                <a:solidFill>
                  <a:srgbClr val="ED6B06"/>
                </a:solidFill>
              </a:rPr>
              <a:t> Orbitals: This figure Shows Both the Dot Representation (Left) and Shape Representation (Right) for Each </a:t>
            </a:r>
            <a:r>
              <a:rPr lang="en-US" altLang="en-US" i="1" dirty="0">
                <a:solidFill>
                  <a:srgbClr val="ED6B06"/>
                </a:solidFill>
              </a:rPr>
              <a:t>p</a:t>
            </a:r>
            <a:r>
              <a:rPr lang="en-US" altLang="en-US" dirty="0">
                <a:solidFill>
                  <a:srgbClr val="ED6B06"/>
                </a:solidFill>
              </a:rPr>
              <a:t> Orbital</a:t>
            </a:r>
            <a:endParaRPr lang="en-US" altLang="en-US" i="1" dirty="0">
              <a:solidFill>
                <a:srgbClr val="ED6B06"/>
              </a:solidFill>
            </a:endParaRPr>
          </a:p>
        </p:txBody>
      </p:sp>
      <p:pic>
        <p:nvPicPr>
          <p:cNvPr id="3" name="Picture 2" descr="09_21_Figure.jpg"/>
          <p:cNvPicPr>
            <a:picLocks noChangeAspect="1"/>
          </p:cNvPicPr>
          <p:nvPr/>
        </p:nvPicPr>
        <p:blipFill rotWithShape="1">
          <a:blip r:embed="rId3">
            <a:extLst>
              <a:ext uri="{28A0092B-C50C-407E-A947-70E740481C1C}">
                <a14:useLocalDpi xmlns:a14="http://schemas.microsoft.com/office/drawing/2010/main" val="0"/>
              </a:ext>
            </a:extLst>
          </a:blip>
          <a:srcRect b="6165"/>
          <a:stretch/>
        </p:blipFill>
        <p:spPr>
          <a:xfrm>
            <a:off x="362860" y="2172788"/>
            <a:ext cx="8534400" cy="2459688"/>
          </a:xfrm>
          <a:prstGeom prst="rect">
            <a:avLst/>
          </a:prstGeom>
        </p:spPr>
      </p:pic>
    </p:spTree>
    <p:extLst>
      <p:ext uri="{BB962C8B-B14F-4D97-AF65-F5344CB8AC3E}">
        <p14:creationId xmlns:p14="http://schemas.microsoft.com/office/powerpoint/2010/main" val="20829722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Orbitals When </a:t>
            </a:r>
            <a:r>
              <a:rPr lang="en-US" altLang="en-US" i="1" dirty="0">
                <a:solidFill>
                  <a:srgbClr val="ED6B06"/>
                </a:solidFill>
              </a:rPr>
              <a:t>n</a:t>
            </a:r>
            <a:r>
              <a:rPr lang="en-US" altLang="en-US" dirty="0">
                <a:solidFill>
                  <a:srgbClr val="ED6B06"/>
                </a:solidFill>
              </a:rPr>
              <a:t> = 3</a:t>
            </a:r>
          </a:p>
        </p:txBody>
      </p:sp>
      <p:sp>
        <p:nvSpPr>
          <p:cNvPr id="4099" name="Content Placeholder 2"/>
          <p:cNvSpPr>
            <a:spLocks noGrp="1"/>
          </p:cNvSpPr>
          <p:nvPr>
            <p:ph sz="half" idx="1"/>
          </p:nvPr>
        </p:nvSpPr>
        <p:spPr>
          <a:xfrm>
            <a:off x="342899" y="856351"/>
            <a:ext cx="8595481" cy="3736407"/>
          </a:xfrm>
        </p:spPr>
        <p:txBody>
          <a:bodyPr/>
          <a:lstStyle/>
          <a:p>
            <a:pPr eaLnBrk="1" hangingPunct="1">
              <a:spcBef>
                <a:spcPts val="600"/>
              </a:spcBef>
            </a:pPr>
            <a:r>
              <a:rPr lang="en-US" sz="3200" dirty="0"/>
              <a:t>The next principal shell, </a:t>
            </a:r>
            <a:r>
              <a:rPr lang="en-US" sz="3200" i="1" dirty="0"/>
              <a:t>n </a:t>
            </a:r>
            <a:r>
              <a:rPr lang="en-US" sz="3200" dirty="0"/>
              <a:t>= 3,</a:t>
            </a:r>
            <a:r>
              <a:rPr lang="en-US" sz="3200" i="1" dirty="0"/>
              <a:t> </a:t>
            </a:r>
            <a:r>
              <a:rPr lang="en-US" sz="3200" dirty="0"/>
              <a:t>contains three subshells specified by </a:t>
            </a:r>
            <a:r>
              <a:rPr lang="en-US" sz="3200" i="1" dirty="0"/>
              <a:t>s</a:t>
            </a:r>
            <a:r>
              <a:rPr lang="en-US" sz="3200" dirty="0"/>
              <a:t>, </a:t>
            </a:r>
            <a:r>
              <a:rPr lang="en-US" sz="3200" i="1" dirty="0"/>
              <a:t>p</a:t>
            </a:r>
            <a:r>
              <a:rPr lang="en-US" sz="3200" dirty="0"/>
              <a:t>, and </a:t>
            </a:r>
            <a:r>
              <a:rPr lang="en-US" sz="3200" i="1" dirty="0"/>
              <a:t>d</a:t>
            </a:r>
            <a:r>
              <a:rPr lang="en-US" sz="3200" dirty="0"/>
              <a:t>. </a:t>
            </a:r>
          </a:p>
          <a:p>
            <a:pPr eaLnBrk="1" hangingPunct="1">
              <a:spcBef>
                <a:spcPts val="600"/>
              </a:spcBef>
            </a:pPr>
            <a:r>
              <a:rPr lang="en-US" sz="3200" dirty="0"/>
              <a:t>The </a:t>
            </a:r>
            <a:r>
              <a:rPr lang="en-US" sz="3200" i="1" dirty="0"/>
              <a:t>s</a:t>
            </a:r>
            <a:r>
              <a:rPr lang="en-US" sz="3200" dirty="0"/>
              <a:t> and </a:t>
            </a:r>
            <a:r>
              <a:rPr lang="en-US" sz="3200" i="1" dirty="0"/>
              <a:t>p</a:t>
            </a:r>
            <a:r>
              <a:rPr lang="en-US" sz="3200" dirty="0"/>
              <a:t> subshells contain the 3</a:t>
            </a:r>
            <a:r>
              <a:rPr lang="en-US" sz="3200" i="1" dirty="0"/>
              <a:t>s</a:t>
            </a:r>
            <a:r>
              <a:rPr lang="en-US" sz="3200" dirty="0"/>
              <a:t> and </a:t>
            </a:r>
            <a:br>
              <a:rPr lang="en-US" sz="3200" dirty="0"/>
            </a:br>
            <a:r>
              <a:rPr lang="en-US" sz="3200" dirty="0"/>
              <a:t>3</a:t>
            </a:r>
            <a:r>
              <a:rPr lang="en-US" sz="3200" i="1" dirty="0"/>
              <a:t>p</a:t>
            </a:r>
            <a:r>
              <a:rPr lang="en-US" sz="3200" dirty="0"/>
              <a:t> orbitals, similar in shape to the 2</a:t>
            </a:r>
            <a:r>
              <a:rPr lang="en-US" sz="3200" i="1" dirty="0"/>
              <a:t>s</a:t>
            </a:r>
            <a:r>
              <a:rPr lang="en-US" sz="3200" dirty="0"/>
              <a:t> and </a:t>
            </a:r>
            <a:br>
              <a:rPr lang="en-US" sz="3200" dirty="0"/>
            </a:br>
            <a:r>
              <a:rPr lang="en-US" sz="3200" dirty="0"/>
              <a:t>2</a:t>
            </a:r>
            <a:r>
              <a:rPr lang="en-US" sz="3200" i="1" dirty="0"/>
              <a:t>p</a:t>
            </a:r>
            <a:r>
              <a:rPr lang="en-US" sz="3200" dirty="0"/>
              <a:t> orbitals, but slightly larger and higher </a:t>
            </a:r>
            <a:br>
              <a:rPr lang="en-US" sz="3200" dirty="0"/>
            </a:br>
            <a:r>
              <a:rPr lang="en-US" sz="3200" dirty="0"/>
              <a:t>in energy. </a:t>
            </a:r>
          </a:p>
          <a:p>
            <a:pPr eaLnBrk="1" hangingPunct="1">
              <a:spcBef>
                <a:spcPts val="600"/>
              </a:spcBef>
            </a:pPr>
            <a:r>
              <a:rPr lang="en-US" sz="3200" dirty="0"/>
              <a:t>The </a:t>
            </a:r>
            <a:r>
              <a:rPr lang="en-US" sz="3200" i="1" dirty="0"/>
              <a:t>d</a:t>
            </a:r>
            <a:r>
              <a:rPr lang="en-US" sz="3200" dirty="0"/>
              <a:t> subshell contains five </a:t>
            </a:r>
            <a:r>
              <a:rPr lang="en-US" sz="3200" i="1" dirty="0"/>
              <a:t>d</a:t>
            </a:r>
            <a:r>
              <a:rPr lang="en-US" sz="3200" dirty="0"/>
              <a:t> orbitals.  </a:t>
            </a:r>
          </a:p>
        </p:txBody>
      </p:sp>
    </p:spTree>
    <p:extLst>
      <p:ext uri="{BB962C8B-B14F-4D97-AF65-F5344CB8AC3E}">
        <p14:creationId xmlns:p14="http://schemas.microsoft.com/office/powerpoint/2010/main" val="6950594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569660"/>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The 3</a:t>
            </a:r>
            <a:r>
              <a:rPr lang="en-US" altLang="en-US" i="1" dirty="0">
                <a:solidFill>
                  <a:srgbClr val="ED6B06"/>
                </a:solidFill>
              </a:rPr>
              <a:t>d</a:t>
            </a:r>
            <a:r>
              <a:rPr lang="en-US" altLang="en-US" dirty="0">
                <a:solidFill>
                  <a:srgbClr val="ED6B06"/>
                </a:solidFill>
              </a:rPr>
              <a:t> Orbitals: This Figure Shows Both the Dot Representation (Left) and Shape Representation (Right) for Each </a:t>
            </a:r>
            <a:r>
              <a:rPr lang="en-US" altLang="en-US" i="1" dirty="0">
                <a:solidFill>
                  <a:srgbClr val="ED6B06"/>
                </a:solidFill>
              </a:rPr>
              <a:t>d</a:t>
            </a:r>
            <a:r>
              <a:rPr lang="en-US" altLang="en-US" dirty="0">
                <a:solidFill>
                  <a:srgbClr val="ED6B06"/>
                </a:solidFill>
              </a:rPr>
              <a:t> Orbital</a:t>
            </a:r>
            <a:endParaRPr lang="en-US" altLang="en-US" i="1" dirty="0">
              <a:solidFill>
                <a:srgbClr val="ED6B06"/>
              </a:solidFill>
            </a:endParaRPr>
          </a:p>
        </p:txBody>
      </p:sp>
      <p:pic>
        <p:nvPicPr>
          <p:cNvPr id="3" name="Picture 2" descr="09_22_Figure.jpg"/>
          <p:cNvPicPr>
            <a:picLocks noChangeAspect="1"/>
          </p:cNvPicPr>
          <p:nvPr/>
        </p:nvPicPr>
        <p:blipFill rotWithShape="1">
          <a:blip r:embed="rId3">
            <a:extLst>
              <a:ext uri="{28A0092B-C50C-407E-A947-70E740481C1C}">
                <a14:useLocalDpi xmlns:a14="http://schemas.microsoft.com/office/drawing/2010/main" val="0"/>
              </a:ext>
            </a:extLst>
          </a:blip>
          <a:srcRect b="2766"/>
          <a:stretch/>
        </p:blipFill>
        <p:spPr>
          <a:xfrm>
            <a:off x="326570" y="1709592"/>
            <a:ext cx="8534400" cy="4676696"/>
          </a:xfrm>
          <a:prstGeom prst="rect">
            <a:avLst/>
          </a:prstGeom>
        </p:spPr>
      </p:pic>
    </p:spTree>
    <p:extLst>
      <p:ext uri="{BB962C8B-B14F-4D97-AF65-F5344CB8AC3E}">
        <p14:creationId xmlns:p14="http://schemas.microsoft.com/office/powerpoint/2010/main" val="3576027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From Orbits to Orbitals</a:t>
            </a:r>
          </a:p>
        </p:txBody>
      </p:sp>
      <p:sp>
        <p:nvSpPr>
          <p:cNvPr id="4099" name="Content Placeholder 2"/>
          <p:cNvSpPr>
            <a:spLocks noGrp="1"/>
          </p:cNvSpPr>
          <p:nvPr>
            <p:ph sz="half" idx="1"/>
          </p:nvPr>
        </p:nvSpPr>
        <p:spPr>
          <a:xfrm>
            <a:off x="342899" y="856351"/>
            <a:ext cx="8595481" cy="5133714"/>
          </a:xfrm>
        </p:spPr>
        <p:txBody>
          <a:bodyPr/>
          <a:lstStyle/>
          <a:p>
            <a:pPr eaLnBrk="1" hangingPunct="1">
              <a:spcBef>
                <a:spcPts val="600"/>
              </a:spcBef>
            </a:pPr>
            <a:r>
              <a:rPr lang="en-US" sz="2600" dirty="0"/>
              <a:t>The quantum-mechanical model predicts the bright-line spectrum of hydrogen as well as the Bohr model does. </a:t>
            </a:r>
          </a:p>
          <a:p>
            <a:pPr eaLnBrk="1" hangingPunct="1">
              <a:spcBef>
                <a:spcPts val="600"/>
              </a:spcBef>
            </a:pPr>
            <a:r>
              <a:rPr lang="en-US" sz="2600" dirty="0"/>
              <a:t>The quantum-mechanical model can predict the bright-line spectra of other elements; the Bohr model cannot predict spectra for atoms with more than one electron.</a:t>
            </a:r>
          </a:p>
          <a:p>
            <a:pPr eaLnBrk="1" hangingPunct="1">
              <a:spcBef>
                <a:spcPts val="600"/>
              </a:spcBef>
            </a:pPr>
            <a:r>
              <a:rPr lang="en-US" sz="2600" dirty="0"/>
              <a:t>The Bohr model was replaced with a more sophisticated model called the quantum-mechanical or wave-mechanical model.</a:t>
            </a:r>
          </a:p>
          <a:p>
            <a:pPr eaLnBrk="1" hangingPunct="1">
              <a:spcBef>
                <a:spcPts val="600"/>
              </a:spcBef>
            </a:pPr>
            <a:r>
              <a:rPr lang="en-US" sz="2600" dirty="0"/>
              <a:t>The Bohr model is still important because it provides a logical foundation to the quantum-mechanical model and reveals the historical development of scientific understanding.</a:t>
            </a:r>
          </a:p>
        </p:txBody>
      </p:sp>
    </p:spTree>
    <p:extLst>
      <p:ext uri="{BB962C8B-B14F-4D97-AF65-F5344CB8AC3E}">
        <p14:creationId xmlns:p14="http://schemas.microsoft.com/office/powerpoint/2010/main" val="38404456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Electron Configurations: How Electrons Occupy Orbitals</a:t>
            </a:r>
          </a:p>
        </p:txBody>
      </p:sp>
      <p:sp>
        <p:nvSpPr>
          <p:cNvPr id="4099" name="Content Placeholder 2"/>
          <p:cNvSpPr>
            <a:spLocks noGrp="1"/>
          </p:cNvSpPr>
          <p:nvPr>
            <p:ph sz="half" idx="1"/>
          </p:nvPr>
        </p:nvSpPr>
        <p:spPr>
          <a:xfrm>
            <a:off x="342899" y="1412721"/>
            <a:ext cx="8595481" cy="4672048"/>
          </a:xfrm>
        </p:spPr>
        <p:txBody>
          <a:bodyPr/>
          <a:lstStyle/>
          <a:p>
            <a:pPr eaLnBrk="1" hangingPunct="1"/>
            <a:r>
              <a:rPr lang="en-US" sz="2400" dirty="0"/>
              <a:t>An </a:t>
            </a:r>
            <a:r>
              <a:rPr lang="en-US" sz="2400" b="1" dirty="0"/>
              <a:t>electron configuration</a:t>
            </a:r>
            <a:r>
              <a:rPr lang="en-US" sz="2400" dirty="0"/>
              <a:t> shows the occupation of orbitals by electrons for a particular atom. </a:t>
            </a:r>
          </a:p>
          <a:p>
            <a:pPr eaLnBrk="1" hangingPunct="1"/>
            <a:r>
              <a:rPr lang="en-US" sz="2400" dirty="0"/>
              <a:t>The electron configuration for a ground-state hydrogen atom is as follows:</a:t>
            </a:r>
            <a:endParaRPr lang="en-US" sz="2400" b="1" dirty="0"/>
          </a:p>
          <a:p>
            <a:pPr eaLnBrk="1" hangingPunct="1"/>
            <a:endParaRPr lang="en-US" sz="2400" dirty="0"/>
          </a:p>
          <a:p>
            <a:pPr eaLnBrk="1" hangingPunct="1"/>
            <a:endParaRPr lang="en-US" sz="2400" dirty="0"/>
          </a:p>
          <a:p>
            <a:pPr eaLnBrk="1" hangingPunct="1"/>
            <a:endParaRPr lang="en-US" sz="2400" dirty="0"/>
          </a:p>
          <a:p>
            <a:pPr eaLnBrk="1" hangingPunct="1"/>
            <a:endParaRPr lang="en-US" sz="2400" dirty="0"/>
          </a:p>
          <a:p>
            <a:pPr marL="0" indent="0" eaLnBrk="1" hangingPunct="1">
              <a:buNone/>
            </a:pPr>
            <a:endParaRPr lang="en-US" sz="2400" dirty="0"/>
          </a:p>
          <a:p>
            <a:pPr eaLnBrk="1" hangingPunct="1"/>
            <a:r>
              <a:rPr lang="en-US" sz="2400" dirty="0"/>
              <a:t>The electron configuration tells us that hydrogen</a:t>
            </a:r>
            <a:r>
              <a:rPr lang="ja-JP" altLang="en-US" sz="2400" dirty="0"/>
              <a:t>’</a:t>
            </a:r>
            <a:r>
              <a:rPr lang="en-US" altLang="ja-JP" sz="2400" dirty="0"/>
              <a:t>s single electron is in the 1</a:t>
            </a:r>
            <a:r>
              <a:rPr lang="en-US" altLang="ja-JP" sz="2400" i="1" dirty="0"/>
              <a:t>s</a:t>
            </a:r>
            <a:r>
              <a:rPr lang="en-US" altLang="ja-JP" sz="2400" dirty="0"/>
              <a:t> orbital.</a:t>
            </a:r>
          </a:p>
        </p:txBody>
      </p:sp>
      <p:pic>
        <p:nvPicPr>
          <p:cNvPr id="2" name="Picture 1" descr="09_Pg298_UnFigure_1.jpg"/>
          <p:cNvPicPr>
            <a:picLocks noChangeAspect="1"/>
          </p:cNvPicPr>
          <p:nvPr/>
        </p:nvPicPr>
        <p:blipFill rotWithShape="1">
          <a:blip r:embed="rId3">
            <a:extLst>
              <a:ext uri="{28A0092B-C50C-407E-A947-70E740481C1C}">
                <a14:useLocalDpi xmlns:a14="http://schemas.microsoft.com/office/drawing/2010/main" val="0"/>
              </a:ext>
            </a:extLst>
          </a:blip>
          <a:srcRect b="7930"/>
          <a:stretch/>
        </p:blipFill>
        <p:spPr>
          <a:xfrm>
            <a:off x="1342571" y="3413685"/>
            <a:ext cx="6574971" cy="1509075"/>
          </a:xfrm>
          <a:prstGeom prst="rect">
            <a:avLst/>
          </a:prstGeom>
        </p:spPr>
      </p:pic>
    </p:spTree>
    <p:extLst>
      <p:ext uri="{BB962C8B-B14F-4D97-AF65-F5344CB8AC3E}">
        <p14:creationId xmlns:p14="http://schemas.microsoft.com/office/powerpoint/2010/main" val="33685243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Electron Configurations: Orbital Diagrams</a:t>
            </a:r>
          </a:p>
        </p:txBody>
      </p:sp>
      <p:sp>
        <p:nvSpPr>
          <p:cNvPr id="4099" name="Content Placeholder 2"/>
          <p:cNvSpPr>
            <a:spLocks noGrp="1"/>
          </p:cNvSpPr>
          <p:nvPr>
            <p:ph sz="half" idx="1"/>
          </p:nvPr>
        </p:nvSpPr>
        <p:spPr>
          <a:xfrm>
            <a:off x="342899" y="880541"/>
            <a:ext cx="8595481" cy="5355313"/>
          </a:xfrm>
        </p:spPr>
        <p:txBody>
          <a:bodyPr/>
          <a:lstStyle/>
          <a:p>
            <a:pPr eaLnBrk="1" hangingPunct="1">
              <a:spcBef>
                <a:spcPts val="600"/>
              </a:spcBef>
            </a:pPr>
            <a:r>
              <a:rPr lang="en-US" sz="2600" dirty="0"/>
              <a:t>Another way to represent this information is with an </a:t>
            </a:r>
            <a:r>
              <a:rPr lang="en-US" sz="2600" b="1" dirty="0"/>
              <a:t>orbital diagram</a:t>
            </a:r>
            <a:r>
              <a:rPr lang="en-US" sz="2600" dirty="0"/>
              <a:t>, which gives similar information but shows the electrons as arrows in a box representing the orbital. </a:t>
            </a:r>
          </a:p>
          <a:p>
            <a:pPr eaLnBrk="1" hangingPunct="1">
              <a:spcBef>
                <a:spcPts val="600"/>
              </a:spcBef>
            </a:pPr>
            <a:r>
              <a:rPr lang="en-US" sz="2600" dirty="0"/>
              <a:t>The orbital diagram for a ground-state hydrogen atom is as follows:</a:t>
            </a:r>
          </a:p>
          <a:p>
            <a:pPr eaLnBrk="1" hangingPunct="1">
              <a:spcBef>
                <a:spcPts val="600"/>
              </a:spcBef>
              <a:buFont typeface="Arial" charset="0"/>
              <a:buNone/>
            </a:pPr>
            <a:endParaRPr lang="en-US" sz="2600" b="1" dirty="0"/>
          </a:p>
          <a:p>
            <a:pPr eaLnBrk="1" hangingPunct="1">
              <a:spcBef>
                <a:spcPts val="600"/>
              </a:spcBef>
              <a:buFont typeface="Arial" charset="0"/>
              <a:buNone/>
            </a:pPr>
            <a:endParaRPr lang="en-US" sz="2600" b="1" dirty="0"/>
          </a:p>
          <a:p>
            <a:pPr eaLnBrk="1" hangingPunct="1">
              <a:spcBef>
                <a:spcPts val="600"/>
              </a:spcBef>
              <a:buFont typeface="Arial" charset="0"/>
              <a:buNone/>
            </a:pPr>
            <a:endParaRPr lang="en-US" sz="2600" b="1" dirty="0"/>
          </a:p>
          <a:p>
            <a:pPr eaLnBrk="1" hangingPunct="1">
              <a:spcBef>
                <a:spcPts val="600"/>
              </a:spcBef>
              <a:buFont typeface="Arial" charset="0"/>
              <a:buNone/>
            </a:pPr>
            <a:endParaRPr lang="en-US" sz="2600" dirty="0"/>
          </a:p>
          <a:p>
            <a:pPr eaLnBrk="1" hangingPunct="1">
              <a:spcBef>
                <a:spcPts val="600"/>
              </a:spcBef>
            </a:pPr>
            <a:r>
              <a:rPr lang="en-US" sz="2600" dirty="0"/>
              <a:t>The box represents the 1</a:t>
            </a:r>
            <a:r>
              <a:rPr lang="en-US" sz="2600" i="1" dirty="0"/>
              <a:t>s</a:t>
            </a:r>
            <a:r>
              <a:rPr lang="en-US" sz="2600" dirty="0"/>
              <a:t> orbital, and the arrow within the box represents the electron in the 1</a:t>
            </a:r>
            <a:r>
              <a:rPr lang="en-US" sz="2600" i="1" dirty="0"/>
              <a:t>s</a:t>
            </a:r>
            <a:r>
              <a:rPr lang="en-US" sz="2600" dirty="0"/>
              <a:t> orbital. </a:t>
            </a:r>
          </a:p>
        </p:txBody>
      </p:sp>
      <p:pic>
        <p:nvPicPr>
          <p:cNvPr id="3" name="Picture 2" descr="09_Pg298_UnFigure_2.jpg"/>
          <p:cNvPicPr>
            <a:picLocks noChangeAspect="1"/>
          </p:cNvPicPr>
          <p:nvPr/>
        </p:nvPicPr>
        <p:blipFill rotWithShape="1">
          <a:blip r:embed="rId3" cstate="print">
            <a:extLst>
              <a:ext uri="{28A0092B-C50C-407E-A947-70E740481C1C}">
                <a14:useLocalDpi xmlns:a14="http://schemas.microsoft.com/office/drawing/2010/main" val="0"/>
              </a:ext>
            </a:extLst>
          </a:blip>
          <a:srcRect b="3200"/>
          <a:stretch/>
        </p:blipFill>
        <p:spPr>
          <a:xfrm>
            <a:off x="3459238" y="3477722"/>
            <a:ext cx="2740781" cy="1644904"/>
          </a:xfrm>
          <a:prstGeom prst="rect">
            <a:avLst/>
          </a:prstGeom>
        </p:spPr>
      </p:pic>
    </p:spTree>
    <p:extLst>
      <p:ext uri="{BB962C8B-B14F-4D97-AF65-F5344CB8AC3E}">
        <p14:creationId xmlns:p14="http://schemas.microsoft.com/office/powerpoint/2010/main" val="671769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Electrons in Atoms and the Periodic Table</a:t>
            </a:r>
          </a:p>
        </p:txBody>
      </p:sp>
      <p:sp>
        <p:nvSpPr>
          <p:cNvPr id="4099" name="Content Placeholder 2"/>
          <p:cNvSpPr>
            <a:spLocks noGrp="1"/>
          </p:cNvSpPr>
          <p:nvPr>
            <p:ph sz="half" idx="1"/>
          </p:nvPr>
        </p:nvSpPr>
        <p:spPr>
          <a:xfrm>
            <a:off x="342900" y="865476"/>
            <a:ext cx="8522499" cy="4622803"/>
          </a:xfrm>
        </p:spPr>
        <p:txBody>
          <a:bodyPr/>
          <a:lstStyle/>
          <a:p>
            <a:pPr eaLnBrk="1" hangingPunct="1">
              <a:spcBef>
                <a:spcPts val="600"/>
              </a:spcBef>
            </a:pPr>
            <a:r>
              <a:rPr lang="en-US" sz="3200" dirty="0"/>
              <a:t>We examine two important models—the </a:t>
            </a:r>
            <a:r>
              <a:rPr lang="en-US" sz="3200" b="1" dirty="0"/>
              <a:t>Bohr model</a:t>
            </a:r>
            <a:r>
              <a:rPr lang="en-US" sz="3200" dirty="0"/>
              <a:t> and the </a:t>
            </a:r>
            <a:r>
              <a:rPr lang="en-US" sz="3200" b="1" dirty="0"/>
              <a:t>quantum-mechanical model</a:t>
            </a:r>
            <a:r>
              <a:rPr lang="en-US" sz="3200" dirty="0"/>
              <a:t>—that propose explanations for the inertness of helium, the reactivity of hydrogen, and the periodic law. </a:t>
            </a:r>
          </a:p>
          <a:p>
            <a:pPr eaLnBrk="1" hangingPunct="1">
              <a:spcBef>
                <a:spcPts val="600"/>
              </a:spcBef>
            </a:pPr>
            <a:r>
              <a:rPr lang="en-US" sz="3200" dirty="0"/>
              <a:t>These models explain how electrons exist in atoms and how those electrons affect the chemical and physical properties of elements.</a:t>
            </a:r>
          </a:p>
        </p:txBody>
      </p:sp>
    </p:spTree>
    <p:extLst>
      <p:ext uri="{BB962C8B-B14F-4D97-AF65-F5344CB8AC3E}">
        <p14:creationId xmlns:p14="http://schemas.microsoft.com/office/powerpoint/2010/main" val="19837479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Electron Spin </a:t>
            </a:r>
          </a:p>
        </p:txBody>
      </p:sp>
      <p:sp>
        <p:nvSpPr>
          <p:cNvPr id="4099" name="Content Placeholder 2"/>
          <p:cNvSpPr>
            <a:spLocks noGrp="1"/>
          </p:cNvSpPr>
          <p:nvPr>
            <p:ph sz="half" idx="1"/>
          </p:nvPr>
        </p:nvSpPr>
        <p:spPr>
          <a:xfrm>
            <a:off x="342899" y="880541"/>
            <a:ext cx="8595481" cy="4431983"/>
          </a:xfrm>
        </p:spPr>
        <p:txBody>
          <a:bodyPr/>
          <a:lstStyle/>
          <a:p>
            <a:pPr eaLnBrk="1" hangingPunct="1">
              <a:spcBef>
                <a:spcPts val="600"/>
              </a:spcBef>
            </a:pPr>
            <a:r>
              <a:rPr lang="en-US" sz="3000" dirty="0"/>
              <a:t>In orbital diagrams, the direction of the arrow (pointing up or pointing down) represents </a:t>
            </a:r>
            <a:r>
              <a:rPr lang="en-US" sz="3000" b="1" dirty="0"/>
              <a:t>electron spin</a:t>
            </a:r>
            <a:r>
              <a:rPr lang="en-US" sz="3000" dirty="0"/>
              <a:t>, a fundamental property of electrons. </a:t>
            </a:r>
          </a:p>
          <a:p>
            <a:pPr eaLnBrk="1" hangingPunct="1">
              <a:spcBef>
                <a:spcPts val="600"/>
              </a:spcBef>
            </a:pPr>
            <a:r>
              <a:rPr lang="en-US" sz="3000" dirty="0"/>
              <a:t>The</a:t>
            </a:r>
            <a:r>
              <a:rPr lang="en-US" sz="3000" b="1" dirty="0"/>
              <a:t> Pauli exclusion principle</a:t>
            </a:r>
            <a:r>
              <a:rPr lang="en-US" sz="3000" dirty="0"/>
              <a:t> states that </a:t>
            </a:r>
            <a:r>
              <a:rPr lang="en-US" sz="3000" i="1" dirty="0"/>
              <a:t>orbitals may hold no more than two electrons with opposing spins</a:t>
            </a:r>
            <a:r>
              <a:rPr lang="en-US" sz="3000" dirty="0"/>
              <a:t>. </a:t>
            </a:r>
          </a:p>
          <a:p>
            <a:pPr eaLnBrk="1" hangingPunct="1">
              <a:spcBef>
                <a:spcPts val="600"/>
              </a:spcBef>
            </a:pPr>
            <a:r>
              <a:rPr lang="en-US" sz="3000" dirty="0"/>
              <a:t>We symbolize this as two arrows pointing in opposite directions.</a:t>
            </a:r>
          </a:p>
        </p:txBody>
      </p:sp>
      <p:pic>
        <p:nvPicPr>
          <p:cNvPr id="2" name="Picture 1" descr="09_Pg298_UnFigure_3.jpg"/>
          <p:cNvPicPr>
            <a:picLocks noChangeAspect="1"/>
          </p:cNvPicPr>
          <p:nvPr/>
        </p:nvPicPr>
        <p:blipFill rotWithShape="1">
          <a:blip r:embed="rId3" cstate="print">
            <a:extLst>
              <a:ext uri="{28A0092B-C50C-407E-A947-70E740481C1C}">
                <a14:useLocalDpi xmlns:a14="http://schemas.microsoft.com/office/drawing/2010/main" val="0"/>
              </a:ext>
            </a:extLst>
          </a:blip>
          <a:srcRect b="2572"/>
          <a:stretch/>
        </p:blipFill>
        <p:spPr>
          <a:xfrm>
            <a:off x="4209142" y="5305939"/>
            <a:ext cx="852908" cy="1016363"/>
          </a:xfrm>
          <a:prstGeom prst="rect">
            <a:avLst/>
          </a:prstGeom>
        </p:spPr>
      </p:pic>
    </p:spTree>
    <p:extLst>
      <p:ext uri="{BB962C8B-B14F-4D97-AF65-F5344CB8AC3E}">
        <p14:creationId xmlns:p14="http://schemas.microsoft.com/office/powerpoint/2010/main" val="40543137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Energy Ordering of Orbitals for Multi-Electron Atoms </a:t>
            </a:r>
          </a:p>
        </p:txBody>
      </p:sp>
      <p:sp>
        <p:nvSpPr>
          <p:cNvPr id="4099" name="Content Placeholder 2"/>
          <p:cNvSpPr>
            <a:spLocks noGrp="1"/>
          </p:cNvSpPr>
          <p:nvPr>
            <p:ph sz="half" idx="1"/>
          </p:nvPr>
        </p:nvSpPr>
        <p:spPr>
          <a:xfrm>
            <a:off x="342899" y="1376436"/>
            <a:ext cx="8595481" cy="4721292"/>
          </a:xfrm>
        </p:spPr>
        <p:txBody>
          <a:bodyPr/>
          <a:lstStyle/>
          <a:p>
            <a:pPr eaLnBrk="1" hangingPunct="1">
              <a:spcBef>
                <a:spcPts val="600"/>
              </a:spcBef>
            </a:pPr>
            <a:r>
              <a:rPr lang="en-US" sz="3200" dirty="0"/>
              <a:t>In multi-electron atoms, the subshells within a principal shell do not have the same energy because of electron–electron interactions. </a:t>
            </a:r>
          </a:p>
          <a:p>
            <a:pPr eaLnBrk="1" hangingPunct="1">
              <a:spcBef>
                <a:spcPts val="600"/>
              </a:spcBef>
            </a:pPr>
            <a:r>
              <a:rPr lang="en-US" sz="3200" dirty="0"/>
              <a:t>Different subshells within the same principal shell have different energies.</a:t>
            </a:r>
          </a:p>
          <a:p>
            <a:pPr eaLnBrk="1" hangingPunct="1">
              <a:spcBef>
                <a:spcPts val="600"/>
              </a:spcBef>
            </a:pPr>
            <a:r>
              <a:rPr lang="en-US" sz="3200" dirty="0"/>
              <a:t>The 4</a:t>
            </a:r>
            <a:r>
              <a:rPr lang="en-US" sz="3200" i="1" dirty="0"/>
              <a:t>s</a:t>
            </a:r>
            <a:r>
              <a:rPr lang="en-US" sz="3200" dirty="0"/>
              <a:t> subshell is lower in energy than the 3</a:t>
            </a:r>
            <a:r>
              <a:rPr lang="en-US" sz="3200" i="1" dirty="0"/>
              <a:t>d</a:t>
            </a:r>
            <a:r>
              <a:rPr lang="en-US" sz="3200" dirty="0"/>
              <a:t> subshell, even though its principal quantum number is higher. </a:t>
            </a:r>
          </a:p>
        </p:txBody>
      </p:sp>
    </p:spTree>
    <p:extLst>
      <p:ext uri="{BB962C8B-B14F-4D97-AF65-F5344CB8AC3E}">
        <p14:creationId xmlns:p14="http://schemas.microsoft.com/office/powerpoint/2010/main" val="39894768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Energy Ordering of Orbitals for Multi-Electron Atoms </a:t>
            </a:r>
          </a:p>
        </p:txBody>
      </p:sp>
      <p:pic>
        <p:nvPicPr>
          <p:cNvPr id="3" name="Picture 2" descr="09_23_Figure.jpg"/>
          <p:cNvPicPr>
            <a:picLocks noChangeAspect="1"/>
          </p:cNvPicPr>
          <p:nvPr/>
        </p:nvPicPr>
        <p:blipFill rotWithShape="1">
          <a:blip r:embed="rId3">
            <a:extLst>
              <a:ext uri="{28A0092B-C50C-407E-A947-70E740481C1C}">
                <a14:useLocalDpi xmlns:a14="http://schemas.microsoft.com/office/drawing/2010/main" val="0"/>
              </a:ext>
            </a:extLst>
          </a:blip>
          <a:srcRect b="4115"/>
          <a:stretch/>
        </p:blipFill>
        <p:spPr>
          <a:xfrm>
            <a:off x="348721" y="1412729"/>
            <a:ext cx="8534400" cy="3945467"/>
          </a:xfrm>
          <a:prstGeom prst="rect">
            <a:avLst/>
          </a:prstGeom>
        </p:spPr>
      </p:pic>
    </p:spTree>
    <p:extLst>
      <p:ext uri="{BB962C8B-B14F-4D97-AF65-F5344CB8AC3E}">
        <p14:creationId xmlns:p14="http://schemas.microsoft.com/office/powerpoint/2010/main" val="42006437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Writing Ground-State Electron Configurations</a:t>
            </a:r>
          </a:p>
        </p:txBody>
      </p:sp>
      <p:sp>
        <p:nvSpPr>
          <p:cNvPr id="4099" name="Content Placeholder 2"/>
          <p:cNvSpPr>
            <a:spLocks noGrp="1"/>
          </p:cNvSpPr>
          <p:nvPr>
            <p:ph sz="half" idx="1"/>
          </p:nvPr>
        </p:nvSpPr>
        <p:spPr>
          <a:xfrm>
            <a:off x="342899" y="1412721"/>
            <a:ext cx="8595481" cy="3754874"/>
          </a:xfrm>
        </p:spPr>
        <p:txBody>
          <a:bodyPr/>
          <a:lstStyle/>
          <a:p>
            <a:pPr eaLnBrk="1" hangingPunct="1">
              <a:spcBef>
                <a:spcPts val="600"/>
              </a:spcBef>
            </a:pPr>
            <a:r>
              <a:rPr lang="en-US" sz="2200" dirty="0"/>
              <a:t>A helium atom has two electrons. </a:t>
            </a:r>
          </a:p>
          <a:p>
            <a:pPr eaLnBrk="1" hangingPunct="1">
              <a:spcBef>
                <a:spcPts val="600"/>
              </a:spcBef>
            </a:pPr>
            <a:r>
              <a:rPr lang="en-US" sz="2200" dirty="0"/>
              <a:t>The electron configuration and orbital diagram for helium are as follows:</a:t>
            </a:r>
          </a:p>
          <a:p>
            <a:pPr eaLnBrk="1" hangingPunct="1">
              <a:spcBef>
                <a:spcPts val="600"/>
              </a:spcBef>
              <a:buFont typeface="Arial" charset="0"/>
              <a:buNone/>
            </a:pPr>
            <a:endParaRPr lang="en-US" sz="2200" b="1" dirty="0">
              <a:solidFill>
                <a:srgbClr val="E46C0A"/>
              </a:solidFill>
            </a:endParaRPr>
          </a:p>
          <a:p>
            <a:pPr marL="0" indent="0" eaLnBrk="1" hangingPunct="1">
              <a:spcBef>
                <a:spcPts val="600"/>
              </a:spcBef>
              <a:buNone/>
            </a:pPr>
            <a:endParaRPr lang="en-US" sz="2200" b="1" dirty="0">
              <a:solidFill>
                <a:srgbClr val="E46C0A"/>
              </a:solidFill>
            </a:endParaRPr>
          </a:p>
          <a:p>
            <a:pPr eaLnBrk="1" hangingPunct="1">
              <a:spcBef>
                <a:spcPts val="600"/>
              </a:spcBef>
            </a:pPr>
            <a:endParaRPr lang="en-US" sz="2200" b="1" dirty="0">
              <a:solidFill>
                <a:srgbClr val="E46C0A"/>
              </a:solidFill>
            </a:endParaRPr>
          </a:p>
          <a:p>
            <a:pPr eaLnBrk="1" hangingPunct="1">
              <a:spcBef>
                <a:spcPts val="1800"/>
              </a:spcBef>
            </a:pPr>
            <a:r>
              <a:rPr lang="en-US" sz="2200" dirty="0"/>
              <a:t>A lithium atom has three electrons. </a:t>
            </a:r>
          </a:p>
          <a:p>
            <a:pPr eaLnBrk="1" hangingPunct="1">
              <a:spcBef>
                <a:spcPts val="600"/>
              </a:spcBef>
            </a:pPr>
            <a:r>
              <a:rPr lang="en-US" sz="2200" dirty="0"/>
              <a:t>The electron configuration and orbital diagram for lithium are as follows:</a:t>
            </a:r>
          </a:p>
        </p:txBody>
      </p:sp>
      <p:pic>
        <p:nvPicPr>
          <p:cNvPr id="2" name="Picture 1" descr="09_Pg299_UnFigure_1.jpg"/>
          <p:cNvPicPr>
            <a:picLocks noChangeAspect="1"/>
          </p:cNvPicPr>
          <p:nvPr/>
        </p:nvPicPr>
        <p:blipFill rotWithShape="1">
          <a:blip r:embed="rId3" cstate="print">
            <a:extLst>
              <a:ext uri="{28A0092B-C50C-407E-A947-70E740481C1C}">
                <a14:useLocalDpi xmlns:a14="http://schemas.microsoft.com/office/drawing/2010/main" val="0"/>
              </a:ext>
            </a:extLst>
          </a:blip>
          <a:srcRect b="6304"/>
          <a:stretch/>
        </p:blipFill>
        <p:spPr>
          <a:xfrm>
            <a:off x="2612570" y="2622976"/>
            <a:ext cx="4288971" cy="1277330"/>
          </a:xfrm>
          <a:prstGeom prst="rect">
            <a:avLst/>
          </a:prstGeom>
        </p:spPr>
      </p:pic>
      <p:pic>
        <p:nvPicPr>
          <p:cNvPr id="3" name="Picture 2" descr="09_Pg299_UnFigure_2.jpg"/>
          <p:cNvPicPr>
            <a:picLocks noChangeAspect="1"/>
          </p:cNvPicPr>
          <p:nvPr/>
        </p:nvPicPr>
        <p:blipFill rotWithShape="1">
          <a:blip r:embed="rId4" cstate="print">
            <a:extLst>
              <a:ext uri="{28A0092B-C50C-407E-A947-70E740481C1C}">
                <a14:useLocalDpi xmlns:a14="http://schemas.microsoft.com/office/drawing/2010/main" val="0"/>
              </a:ext>
            </a:extLst>
          </a:blip>
          <a:srcRect b="6383"/>
          <a:stretch/>
        </p:blipFill>
        <p:spPr>
          <a:xfrm>
            <a:off x="2511566" y="5140576"/>
            <a:ext cx="5139881" cy="1281998"/>
          </a:xfrm>
          <a:prstGeom prst="rect">
            <a:avLst/>
          </a:prstGeom>
        </p:spPr>
      </p:pic>
    </p:spTree>
    <p:extLst>
      <p:ext uri="{BB962C8B-B14F-4D97-AF65-F5344CB8AC3E}">
        <p14:creationId xmlns:p14="http://schemas.microsoft.com/office/powerpoint/2010/main" val="12150412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Writing Ground-State Electron Configurations</a:t>
            </a:r>
          </a:p>
        </p:txBody>
      </p:sp>
      <p:sp>
        <p:nvSpPr>
          <p:cNvPr id="4099" name="Content Placeholder 2"/>
          <p:cNvSpPr>
            <a:spLocks noGrp="1"/>
          </p:cNvSpPr>
          <p:nvPr>
            <p:ph sz="half" idx="1"/>
          </p:nvPr>
        </p:nvSpPr>
        <p:spPr>
          <a:xfrm>
            <a:off x="342899" y="1412721"/>
            <a:ext cx="8595481" cy="4918270"/>
          </a:xfrm>
        </p:spPr>
        <p:txBody>
          <a:bodyPr/>
          <a:lstStyle/>
          <a:p>
            <a:pPr marL="0" indent="0" eaLnBrk="1" hangingPunct="1">
              <a:buFont typeface="Arial" charset="0"/>
              <a:buNone/>
            </a:pPr>
            <a:r>
              <a:rPr lang="en-US" dirty="0"/>
              <a:t>For carbon, which has six electrons, the electron configuration and orbital diagram are as follows:</a:t>
            </a:r>
          </a:p>
          <a:p>
            <a:pPr eaLnBrk="1" hangingPunct="1">
              <a:buFont typeface="Arial" charset="0"/>
              <a:buNone/>
            </a:pPr>
            <a:endParaRPr lang="en-US" b="1" dirty="0">
              <a:solidFill>
                <a:srgbClr val="E46C0A"/>
              </a:solidFill>
            </a:endParaRPr>
          </a:p>
          <a:p>
            <a:pPr eaLnBrk="1" hangingPunct="1"/>
            <a:endParaRPr lang="en-US" b="1" dirty="0">
              <a:solidFill>
                <a:srgbClr val="E46C0A"/>
              </a:solidFill>
            </a:endParaRPr>
          </a:p>
          <a:p>
            <a:pPr eaLnBrk="1" hangingPunct="1"/>
            <a:endParaRPr lang="en-US" b="1" dirty="0">
              <a:solidFill>
                <a:srgbClr val="E46C0A"/>
              </a:solidFill>
            </a:endParaRPr>
          </a:p>
          <a:p>
            <a:pPr eaLnBrk="1" hangingPunct="1"/>
            <a:r>
              <a:rPr lang="en-US" dirty="0"/>
              <a:t>The 2</a:t>
            </a:r>
            <a:r>
              <a:rPr lang="en-US" i="1" dirty="0"/>
              <a:t>p</a:t>
            </a:r>
            <a:r>
              <a:rPr lang="en-US" dirty="0"/>
              <a:t> electrons occupy the </a:t>
            </a:r>
            <a:r>
              <a:rPr lang="en-US" i="1" dirty="0"/>
              <a:t>p</a:t>
            </a:r>
            <a:r>
              <a:rPr lang="en-US" dirty="0"/>
              <a:t> orbitals (of equal energy) </a:t>
            </a:r>
            <a:r>
              <a:rPr lang="en-US" b="1" i="1" dirty="0"/>
              <a:t>singly</a:t>
            </a:r>
            <a:r>
              <a:rPr lang="en-US" dirty="0"/>
              <a:t>, rather than pairing in one orbital. </a:t>
            </a:r>
          </a:p>
          <a:p>
            <a:pPr eaLnBrk="1" hangingPunct="1">
              <a:buFont typeface="Arial" charset="0"/>
              <a:buNone/>
            </a:pPr>
            <a:r>
              <a:rPr lang="en-US" dirty="0"/>
              <a:t>This is the result of </a:t>
            </a:r>
            <a:r>
              <a:rPr lang="en-US" b="1" dirty="0" err="1"/>
              <a:t>Hund</a:t>
            </a:r>
            <a:r>
              <a:rPr lang="ja-JP" altLang="en-US" b="1" dirty="0"/>
              <a:t>’</a:t>
            </a:r>
            <a:r>
              <a:rPr lang="en-US" altLang="ja-JP" b="1" dirty="0"/>
              <a:t>s rule:</a:t>
            </a:r>
            <a:r>
              <a:rPr lang="en-US" altLang="ja-JP" dirty="0"/>
              <a:t> </a:t>
            </a:r>
            <a:endParaRPr lang="en-US" altLang="ja-JP" i="1" dirty="0"/>
          </a:p>
          <a:p>
            <a:pPr eaLnBrk="1" hangingPunct="1"/>
            <a:r>
              <a:rPr lang="en-US" i="1" dirty="0"/>
              <a:t>When filling orbitals of equal energy, electrons fill them singly first, with parallel spins.</a:t>
            </a:r>
            <a:endParaRPr lang="en-US" b="1" dirty="0"/>
          </a:p>
        </p:txBody>
      </p:sp>
      <p:pic>
        <p:nvPicPr>
          <p:cNvPr id="4" name="Picture 3" descr="09_Pg299_UnFigure_3.jpg"/>
          <p:cNvPicPr>
            <a:picLocks noChangeAspect="1"/>
          </p:cNvPicPr>
          <p:nvPr/>
        </p:nvPicPr>
        <p:blipFill rotWithShape="1">
          <a:blip r:embed="rId3" cstate="print">
            <a:extLst>
              <a:ext uri="{28A0092B-C50C-407E-A947-70E740481C1C}">
                <a14:useLocalDpi xmlns:a14="http://schemas.microsoft.com/office/drawing/2010/main" val="0"/>
              </a:ext>
            </a:extLst>
          </a:blip>
          <a:srcRect b="8351"/>
          <a:stretch/>
        </p:blipFill>
        <p:spPr>
          <a:xfrm>
            <a:off x="1848530" y="2510123"/>
            <a:ext cx="5735183" cy="1287782"/>
          </a:xfrm>
          <a:prstGeom prst="rect">
            <a:avLst/>
          </a:prstGeom>
        </p:spPr>
      </p:pic>
    </p:spTree>
    <p:extLst>
      <p:ext uri="{BB962C8B-B14F-4D97-AF65-F5344CB8AC3E}">
        <p14:creationId xmlns:p14="http://schemas.microsoft.com/office/powerpoint/2010/main" val="40769788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Orbitals Fill in the Following Order: </a:t>
            </a:r>
            <a:br>
              <a:rPr lang="en-US" altLang="en-US" dirty="0">
                <a:solidFill>
                  <a:srgbClr val="ED6B06"/>
                </a:solidFill>
              </a:rPr>
            </a:br>
            <a:r>
              <a:rPr lang="en-US" altLang="en-US" dirty="0">
                <a:solidFill>
                  <a:srgbClr val="ED6B06"/>
                </a:solidFill>
              </a:rPr>
              <a:t>1</a:t>
            </a:r>
            <a:r>
              <a:rPr lang="en-US" altLang="en-US" i="1" dirty="0">
                <a:solidFill>
                  <a:srgbClr val="ED6B06"/>
                </a:solidFill>
              </a:rPr>
              <a:t>s</a:t>
            </a:r>
            <a:r>
              <a:rPr lang="en-US" altLang="en-US" dirty="0">
                <a:solidFill>
                  <a:srgbClr val="ED6B06"/>
                </a:solidFill>
              </a:rPr>
              <a:t> 2</a:t>
            </a:r>
            <a:r>
              <a:rPr lang="en-US" altLang="en-US" i="1" dirty="0">
                <a:solidFill>
                  <a:srgbClr val="ED6B06"/>
                </a:solidFill>
              </a:rPr>
              <a:t>s</a:t>
            </a:r>
            <a:r>
              <a:rPr lang="en-US" altLang="en-US" dirty="0">
                <a:solidFill>
                  <a:srgbClr val="ED6B06"/>
                </a:solidFill>
              </a:rPr>
              <a:t> 2</a:t>
            </a:r>
            <a:r>
              <a:rPr lang="en-US" altLang="en-US" i="1" dirty="0">
                <a:solidFill>
                  <a:srgbClr val="ED6B06"/>
                </a:solidFill>
              </a:rPr>
              <a:t>p</a:t>
            </a:r>
            <a:r>
              <a:rPr lang="en-US" altLang="en-US" dirty="0">
                <a:solidFill>
                  <a:srgbClr val="ED6B06"/>
                </a:solidFill>
              </a:rPr>
              <a:t> 3</a:t>
            </a:r>
            <a:r>
              <a:rPr lang="en-US" altLang="en-US" i="1" dirty="0">
                <a:solidFill>
                  <a:srgbClr val="ED6B06"/>
                </a:solidFill>
              </a:rPr>
              <a:t>s</a:t>
            </a:r>
            <a:r>
              <a:rPr lang="en-US" altLang="en-US" dirty="0">
                <a:solidFill>
                  <a:srgbClr val="ED6B06"/>
                </a:solidFill>
              </a:rPr>
              <a:t> 3</a:t>
            </a:r>
            <a:r>
              <a:rPr lang="en-US" altLang="en-US" i="1" dirty="0">
                <a:solidFill>
                  <a:srgbClr val="ED6B06"/>
                </a:solidFill>
              </a:rPr>
              <a:t>p</a:t>
            </a:r>
            <a:r>
              <a:rPr lang="en-US" altLang="en-US" dirty="0">
                <a:solidFill>
                  <a:srgbClr val="ED6B06"/>
                </a:solidFill>
              </a:rPr>
              <a:t> 4</a:t>
            </a:r>
            <a:r>
              <a:rPr lang="en-US" altLang="en-US" i="1" dirty="0">
                <a:solidFill>
                  <a:srgbClr val="ED6B06"/>
                </a:solidFill>
              </a:rPr>
              <a:t>s</a:t>
            </a:r>
            <a:r>
              <a:rPr lang="en-US" altLang="en-US" dirty="0">
                <a:solidFill>
                  <a:srgbClr val="ED6B06"/>
                </a:solidFill>
              </a:rPr>
              <a:t> 3</a:t>
            </a:r>
            <a:r>
              <a:rPr lang="en-US" altLang="en-US" i="1" dirty="0">
                <a:solidFill>
                  <a:srgbClr val="ED6B06"/>
                </a:solidFill>
              </a:rPr>
              <a:t>d</a:t>
            </a:r>
            <a:r>
              <a:rPr lang="en-US" altLang="en-US" dirty="0">
                <a:solidFill>
                  <a:srgbClr val="ED6B06"/>
                </a:solidFill>
              </a:rPr>
              <a:t> 4</a:t>
            </a:r>
            <a:r>
              <a:rPr lang="en-US" altLang="en-US" i="1" dirty="0">
                <a:solidFill>
                  <a:srgbClr val="ED6B06"/>
                </a:solidFill>
              </a:rPr>
              <a:t>p</a:t>
            </a:r>
            <a:r>
              <a:rPr lang="en-US" altLang="en-US" dirty="0">
                <a:solidFill>
                  <a:srgbClr val="ED6B06"/>
                </a:solidFill>
              </a:rPr>
              <a:t> 5</a:t>
            </a:r>
            <a:r>
              <a:rPr lang="en-US" altLang="en-US" i="1" dirty="0">
                <a:solidFill>
                  <a:srgbClr val="ED6B06"/>
                </a:solidFill>
              </a:rPr>
              <a:t>s</a:t>
            </a:r>
            <a:r>
              <a:rPr lang="en-US" altLang="en-US" dirty="0">
                <a:solidFill>
                  <a:srgbClr val="ED6B06"/>
                </a:solidFill>
              </a:rPr>
              <a:t> 4</a:t>
            </a:r>
            <a:r>
              <a:rPr lang="en-US" altLang="en-US" i="1" dirty="0">
                <a:solidFill>
                  <a:srgbClr val="ED6B06"/>
                </a:solidFill>
              </a:rPr>
              <a:t>d</a:t>
            </a:r>
            <a:r>
              <a:rPr lang="en-US" altLang="en-US" dirty="0">
                <a:solidFill>
                  <a:srgbClr val="ED6B06"/>
                </a:solidFill>
              </a:rPr>
              <a:t> 5</a:t>
            </a:r>
            <a:r>
              <a:rPr lang="en-US" altLang="en-US" i="1" dirty="0">
                <a:solidFill>
                  <a:srgbClr val="ED6B06"/>
                </a:solidFill>
              </a:rPr>
              <a:t>p</a:t>
            </a:r>
            <a:r>
              <a:rPr lang="en-US" altLang="en-US" dirty="0">
                <a:solidFill>
                  <a:srgbClr val="ED6B06"/>
                </a:solidFill>
              </a:rPr>
              <a:t> 6</a:t>
            </a:r>
            <a:r>
              <a:rPr lang="en-US" altLang="en-US" i="1" dirty="0">
                <a:solidFill>
                  <a:srgbClr val="ED6B06"/>
                </a:solidFill>
              </a:rPr>
              <a:t>s</a:t>
            </a:r>
            <a:r>
              <a:rPr lang="en-US" altLang="en-US" dirty="0">
                <a:solidFill>
                  <a:srgbClr val="ED6B06"/>
                </a:solidFill>
              </a:rPr>
              <a:t> </a:t>
            </a:r>
          </a:p>
        </p:txBody>
      </p:sp>
      <p:pic>
        <p:nvPicPr>
          <p:cNvPr id="3" name="Picture 2" descr="09_24_Figure.jpg"/>
          <p:cNvPicPr>
            <a:picLocks noChangeAspect="1"/>
          </p:cNvPicPr>
          <p:nvPr/>
        </p:nvPicPr>
        <p:blipFill rotWithShape="1">
          <a:blip r:embed="rId3">
            <a:extLst>
              <a:ext uri="{28A0092B-C50C-407E-A947-70E740481C1C}">
                <a14:useLocalDpi xmlns:a14="http://schemas.microsoft.com/office/drawing/2010/main" val="0"/>
              </a:ext>
            </a:extLst>
          </a:blip>
          <a:srcRect b="2388"/>
          <a:stretch/>
        </p:blipFill>
        <p:spPr>
          <a:xfrm>
            <a:off x="2290156" y="1254033"/>
            <a:ext cx="4803260" cy="5156443"/>
          </a:xfrm>
          <a:prstGeom prst="rect">
            <a:avLst/>
          </a:prstGeom>
        </p:spPr>
      </p:pic>
    </p:spTree>
    <p:extLst>
      <p:ext uri="{BB962C8B-B14F-4D97-AF65-F5344CB8AC3E}">
        <p14:creationId xmlns:p14="http://schemas.microsoft.com/office/powerpoint/2010/main" val="29355126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To Write Electron Configurations</a:t>
            </a:r>
          </a:p>
        </p:txBody>
      </p:sp>
      <p:sp>
        <p:nvSpPr>
          <p:cNvPr id="4099" name="Content Placeholder 2"/>
          <p:cNvSpPr>
            <a:spLocks noGrp="1"/>
          </p:cNvSpPr>
          <p:nvPr>
            <p:ph sz="half" idx="1"/>
          </p:nvPr>
        </p:nvSpPr>
        <p:spPr>
          <a:xfrm>
            <a:off x="342899" y="844256"/>
            <a:ext cx="8595481" cy="5706177"/>
          </a:xfrm>
        </p:spPr>
        <p:txBody>
          <a:bodyPr/>
          <a:lstStyle/>
          <a:p>
            <a:pPr eaLnBrk="1" hangingPunct="1"/>
            <a:r>
              <a:rPr lang="en-US" sz="3200" dirty="0"/>
              <a:t>Lower-energy orbitals fill before higher-energy orbitals. </a:t>
            </a:r>
          </a:p>
          <a:p>
            <a:pPr eaLnBrk="1" hangingPunct="1"/>
            <a:r>
              <a:rPr lang="en-US" sz="3200" dirty="0"/>
              <a:t>Orbitals can hold no more than two electrons each. When two electrons occupy the same orbital, they must have opposing spins. This is known as the </a:t>
            </a:r>
            <a:r>
              <a:rPr lang="en-US" sz="3200" b="1" i="1" dirty="0"/>
              <a:t>Pauli exclusion principle</a:t>
            </a:r>
            <a:r>
              <a:rPr lang="en-US" sz="3200" dirty="0"/>
              <a:t>.</a:t>
            </a:r>
          </a:p>
          <a:p>
            <a:pPr eaLnBrk="1" hangingPunct="1"/>
            <a:r>
              <a:rPr lang="en-US" sz="3200" dirty="0"/>
              <a:t>When orbitals of identical energy are available, all of these are first occupied singly by electrons with parallel spins rather than electrons in pairs. This is known as </a:t>
            </a:r>
            <a:r>
              <a:rPr lang="en-US" sz="3200" b="1" i="1" dirty="0" err="1"/>
              <a:t>Hund</a:t>
            </a:r>
            <a:r>
              <a:rPr lang="ja-JP" altLang="en-US" sz="3200" b="1" i="1" dirty="0"/>
              <a:t>’</a:t>
            </a:r>
            <a:r>
              <a:rPr lang="en-US" altLang="ja-JP" sz="3200" b="1" i="1" dirty="0"/>
              <a:t>s rule</a:t>
            </a:r>
            <a:r>
              <a:rPr lang="en-US" altLang="ja-JP" sz="3200" dirty="0"/>
              <a:t>.</a:t>
            </a:r>
          </a:p>
        </p:txBody>
      </p:sp>
    </p:spTree>
    <p:extLst>
      <p:ext uri="{BB962C8B-B14F-4D97-AF65-F5344CB8AC3E}">
        <p14:creationId xmlns:p14="http://schemas.microsoft.com/office/powerpoint/2010/main" val="34951579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569660"/>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The Electron Configuration of Neon Represents the Complete Filling of the </a:t>
            </a:r>
            <a:r>
              <a:rPr lang="en-US" altLang="en-US" i="1" dirty="0">
                <a:solidFill>
                  <a:srgbClr val="ED6B06"/>
                </a:solidFill>
              </a:rPr>
              <a:t>n</a:t>
            </a:r>
            <a:r>
              <a:rPr lang="en-US" altLang="en-US" dirty="0">
                <a:solidFill>
                  <a:srgbClr val="ED6B06"/>
                </a:solidFill>
              </a:rPr>
              <a:t> = 2 Principal Shell </a:t>
            </a:r>
          </a:p>
        </p:txBody>
      </p:sp>
      <p:pic>
        <p:nvPicPr>
          <p:cNvPr id="2" name="Picture 1" descr="09_Pg300_UnFigure.jpg"/>
          <p:cNvPicPr>
            <a:picLocks noChangeAspect="1"/>
          </p:cNvPicPr>
          <p:nvPr/>
        </p:nvPicPr>
        <p:blipFill rotWithShape="1">
          <a:blip r:embed="rId3">
            <a:extLst>
              <a:ext uri="{28A0092B-C50C-407E-A947-70E740481C1C}">
                <a14:useLocalDpi xmlns:a14="http://schemas.microsoft.com/office/drawing/2010/main" val="0"/>
              </a:ext>
            </a:extLst>
          </a:blip>
          <a:srcRect t="50433" b="2756"/>
          <a:stretch/>
        </p:blipFill>
        <p:spPr>
          <a:xfrm>
            <a:off x="1269958" y="1789719"/>
            <a:ext cx="6970540" cy="4512136"/>
          </a:xfrm>
          <a:prstGeom prst="rect">
            <a:avLst/>
          </a:prstGeom>
        </p:spPr>
      </p:pic>
    </p:spTree>
    <p:extLst>
      <p:ext uri="{BB962C8B-B14F-4D97-AF65-F5344CB8AC3E}">
        <p14:creationId xmlns:p14="http://schemas.microsoft.com/office/powerpoint/2010/main" val="4476317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The Noble Gas Core Notation </a:t>
            </a:r>
          </a:p>
        </p:txBody>
      </p:sp>
      <p:sp>
        <p:nvSpPr>
          <p:cNvPr id="4099" name="Content Placeholder 2"/>
          <p:cNvSpPr>
            <a:spLocks noGrp="1"/>
          </p:cNvSpPr>
          <p:nvPr>
            <p:ph sz="half" idx="1"/>
          </p:nvPr>
        </p:nvSpPr>
        <p:spPr>
          <a:xfrm>
            <a:off x="342899" y="844256"/>
            <a:ext cx="8595481" cy="4819780"/>
          </a:xfrm>
        </p:spPr>
        <p:txBody>
          <a:bodyPr/>
          <a:lstStyle/>
          <a:p>
            <a:pPr eaLnBrk="1" hangingPunct="1">
              <a:spcBef>
                <a:spcPts val="600"/>
              </a:spcBef>
            </a:pPr>
            <a:r>
              <a:rPr lang="en-US" sz="3200" dirty="0"/>
              <a:t>When writing electron configurations for elements beyond neon—or beyond any other noble gas—the electron configuration of the previous noble gas can be abbreviated by the symbol for the noble gas in brackets.</a:t>
            </a:r>
          </a:p>
          <a:p>
            <a:pPr eaLnBrk="1" hangingPunct="1">
              <a:spcBef>
                <a:spcPts val="600"/>
              </a:spcBef>
            </a:pPr>
            <a:r>
              <a:rPr lang="en-US" sz="3200" dirty="0"/>
              <a:t>For sodium (11)</a:t>
            </a:r>
          </a:p>
          <a:p>
            <a:pPr algn="ctr" eaLnBrk="1" hangingPunct="1">
              <a:spcBef>
                <a:spcPts val="600"/>
              </a:spcBef>
              <a:buFont typeface="Arial" charset="0"/>
              <a:buNone/>
            </a:pPr>
            <a:r>
              <a:rPr lang="en-US" sz="3200" dirty="0"/>
              <a:t>Na: 1</a:t>
            </a:r>
            <a:r>
              <a:rPr lang="en-US" sz="3200" i="1" dirty="0"/>
              <a:t>s</a:t>
            </a:r>
            <a:r>
              <a:rPr lang="en-US" sz="3200" baseline="30000" dirty="0"/>
              <a:t>2</a:t>
            </a:r>
            <a:r>
              <a:rPr lang="en-US" sz="3200" dirty="0"/>
              <a:t>2</a:t>
            </a:r>
            <a:r>
              <a:rPr lang="en-US" sz="3200" i="1" dirty="0"/>
              <a:t>s</a:t>
            </a:r>
            <a:r>
              <a:rPr lang="en-US" sz="3200" baseline="30000" dirty="0"/>
              <a:t>2</a:t>
            </a:r>
            <a:r>
              <a:rPr lang="en-US" sz="3200" dirty="0"/>
              <a:t>2</a:t>
            </a:r>
            <a:r>
              <a:rPr lang="en-US" sz="3200" i="1" dirty="0"/>
              <a:t>p</a:t>
            </a:r>
            <a:r>
              <a:rPr lang="en-US" sz="3200" baseline="30000" dirty="0"/>
              <a:t>6</a:t>
            </a:r>
            <a:r>
              <a:rPr lang="en-US" sz="3200" dirty="0"/>
              <a:t>3</a:t>
            </a:r>
            <a:r>
              <a:rPr lang="en-US" sz="3200" i="1" dirty="0"/>
              <a:t>s</a:t>
            </a:r>
            <a:r>
              <a:rPr lang="en-US" sz="3200" baseline="30000" dirty="0"/>
              <a:t>1</a:t>
            </a:r>
          </a:p>
          <a:p>
            <a:pPr algn="ctr" eaLnBrk="1" hangingPunct="1">
              <a:spcBef>
                <a:spcPts val="600"/>
              </a:spcBef>
              <a:buFont typeface="Arial" charset="0"/>
              <a:buNone/>
            </a:pPr>
            <a:r>
              <a:rPr lang="en-US" sz="3200" dirty="0"/>
              <a:t>Na: [Ne]3</a:t>
            </a:r>
            <a:r>
              <a:rPr lang="en-US" sz="3200" i="1" dirty="0"/>
              <a:t>s</a:t>
            </a:r>
            <a:r>
              <a:rPr lang="en-US" sz="3200" baseline="30000" dirty="0"/>
              <a:t>1</a:t>
            </a:r>
            <a:r>
              <a:rPr lang="en-US" sz="3200" dirty="0"/>
              <a:t> </a:t>
            </a:r>
          </a:p>
        </p:txBody>
      </p:sp>
    </p:spTree>
    <p:extLst>
      <p:ext uri="{BB962C8B-B14F-4D97-AF65-F5344CB8AC3E}">
        <p14:creationId xmlns:p14="http://schemas.microsoft.com/office/powerpoint/2010/main" val="14253805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Electron Configurations and the </a:t>
            </a:r>
            <a:br>
              <a:rPr lang="en-US" altLang="en-US" dirty="0">
                <a:solidFill>
                  <a:srgbClr val="ED6B06"/>
                </a:solidFill>
              </a:rPr>
            </a:br>
            <a:r>
              <a:rPr lang="en-US" altLang="en-US" dirty="0">
                <a:solidFill>
                  <a:srgbClr val="ED6B06"/>
                </a:solidFill>
              </a:rPr>
              <a:t>Periodic Table </a:t>
            </a:r>
          </a:p>
        </p:txBody>
      </p:sp>
      <p:sp>
        <p:nvSpPr>
          <p:cNvPr id="4099" name="Content Placeholder 2"/>
          <p:cNvSpPr>
            <a:spLocks noGrp="1"/>
          </p:cNvSpPr>
          <p:nvPr>
            <p:ph sz="half" idx="1"/>
          </p:nvPr>
        </p:nvSpPr>
        <p:spPr>
          <a:xfrm>
            <a:off x="342899" y="1388531"/>
            <a:ext cx="8595481" cy="4228849"/>
          </a:xfrm>
        </p:spPr>
        <p:txBody>
          <a:bodyPr/>
          <a:lstStyle/>
          <a:p>
            <a:pPr eaLnBrk="1" hangingPunct="1">
              <a:spcBef>
                <a:spcPts val="600"/>
              </a:spcBef>
            </a:pPr>
            <a:r>
              <a:rPr lang="en-US" sz="3200" b="1" dirty="0"/>
              <a:t>Valence electrons</a:t>
            </a:r>
            <a:r>
              <a:rPr lang="en-US" sz="3200" dirty="0"/>
              <a:t> are the electrons in </a:t>
            </a:r>
            <a:br>
              <a:rPr lang="en-US" sz="3200" dirty="0"/>
            </a:br>
            <a:r>
              <a:rPr lang="en-US" sz="3200" dirty="0"/>
              <a:t>the outermost principal shell (the principal shell with the highest principal quantum number, </a:t>
            </a:r>
            <a:r>
              <a:rPr lang="en-US" sz="3200" i="1" dirty="0"/>
              <a:t>n</a:t>
            </a:r>
            <a:r>
              <a:rPr lang="en-US" sz="3200" dirty="0"/>
              <a:t>). </a:t>
            </a:r>
          </a:p>
          <a:p>
            <a:pPr eaLnBrk="1" hangingPunct="1">
              <a:spcBef>
                <a:spcPts val="600"/>
              </a:spcBef>
            </a:pPr>
            <a:r>
              <a:rPr lang="en-US" sz="3200" dirty="0"/>
              <a:t>These electrons are important because they are involved in chemical bonding. </a:t>
            </a:r>
          </a:p>
          <a:p>
            <a:pPr eaLnBrk="1" hangingPunct="1">
              <a:spcBef>
                <a:spcPts val="600"/>
              </a:spcBef>
            </a:pPr>
            <a:r>
              <a:rPr lang="en-US" sz="3200" dirty="0"/>
              <a:t>Electrons that are </a:t>
            </a:r>
            <a:r>
              <a:rPr lang="en-US" sz="3200" i="1" dirty="0"/>
              <a:t>not</a:t>
            </a:r>
            <a:r>
              <a:rPr lang="en-US" sz="3200" dirty="0"/>
              <a:t> in the outermost principal shell are called </a:t>
            </a:r>
            <a:r>
              <a:rPr lang="en-US" sz="3200" b="1" dirty="0"/>
              <a:t>core electrons</a:t>
            </a:r>
            <a:r>
              <a:rPr lang="en-US" sz="3200" dirty="0"/>
              <a:t>. </a:t>
            </a:r>
          </a:p>
        </p:txBody>
      </p:sp>
    </p:spTree>
    <p:extLst>
      <p:ext uri="{BB962C8B-B14F-4D97-AF65-F5344CB8AC3E}">
        <p14:creationId xmlns:p14="http://schemas.microsoft.com/office/powerpoint/2010/main" val="253772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Niels Bohr and Erwin Schr</a:t>
            </a:r>
            <a:r>
              <a:rPr lang="en-US" dirty="0">
                <a:solidFill>
                  <a:srgbClr val="FF6600"/>
                </a:solidFill>
              </a:rPr>
              <a:t>ödinger</a:t>
            </a:r>
            <a:endParaRPr lang="en-US" altLang="en-US" dirty="0">
              <a:solidFill>
                <a:srgbClr val="FF6600"/>
              </a:solidFill>
            </a:endParaRPr>
          </a:p>
        </p:txBody>
      </p:sp>
      <p:sp>
        <p:nvSpPr>
          <p:cNvPr id="4099" name="Content Placeholder 2"/>
          <p:cNvSpPr>
            <a:spLocks noGrp="1"/>
          </p:cNvSpPr>
          <p:nvPr>
            <p:ph sz="half" idx="1"/>
          </p:nvPr>
        </p:nvSpPr>
        <p:spPr>
          <a:xfrm>
            <a:off x="342900" y="889666"/>
            <a:ext cx="8522499" cy="1569660"/>
          </a:xfrm>
        </p:spPr>
        <p:txBody>
          <a:bodyPr/>
          <a:lstStyle/>
          <a:p>
            <a:pPr marL="0" indent="0">
              <a:spcBef>
                <a:spcPts val="600"/>
              </a:spcBef>
              <a:buNone/>
            </a:pPr>
            <a:r>
              <a:rPr lang="en-US" sz="2400" dirty="0" err="1"/>
              <a:t>Niels</a:t>
            </a:r>
            <a:r>
              <a:rPr lang="en-US" sz="2400" dirty="0"/>
              <a:t> Bohr (left) and Erwin Schrödinger (right), along with Albert Einstein, played a role in the development of quantum mechanics, yet they were bewildered by their own theory of wave-particle duality for the electron.</a:t>
            </a:r>
          </a:p>
        </p:txBody>
      </p:sp>
      <p:pic>
        <p:nvPicPr>
          <p:cNvPr id="2" name="Picture 1" descr="09_Pg286_UnFigure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794" y="2517177"/>
            <a:ext cx="6910387" cy="3889561"/>
          </a:xfrm>
          <a:prstGeom prst="rect">
            <a:avLst/>
          </a:prstGeom>
        </p:spPr>
      </p:pic>
    </p:spTree>
    <p:extLst>
      <p:ext uri="{BB962C8B-B14F-4D97-AF65-F5344CB8AC3E}">
        <p14:creationId xmlns:p14="http://schemas.microsoft.com/office/powerpoint/2010/main" val="29121624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Valence Electrons and Core Electrons</a:t>
            </a:r>
          </a:p>
        </p:txBody>
      </p:sp>
      <p:sp>
        <p:nvSpPr>
          <p:cNvPr id="4099" name="Content Placeholder 2"/>
          <p:cNvSpPr>
            <a:spLocks noGrp="1"/>
          </p:cNvSpPr>
          <p:nvPr>
            <p:ph sz="half" idx="1"/>
          </p:nvPr>
        </p:nvSpPr>
        <p:spPr>
          <a:xfrm>
            <a:off x="342899" y="856351"/>
            <a:ext cx="8595481" cy="1175706"/>
          </a:xfrm>
        </p:spPr>
        <p:txBody>
          <a:bodyPr/>
          <a:lstStyle/>
          <a:p>
            <a:pPr eaLnBrk="1" hangingPunct="1">
              <a:buFont typeface="Arial" charset="0"/>
              <a:buNone/>
            </a:pPr>
            <a:r>
              <a:rPr lang="en-US" sz="3200" dirty="0"/>
              <a:t>Silicon has 4 valence electrons (those in the </a:t>
            </a:r>
          </a:p>
          <a:p>
            <a:pPr eaLnBrk="1" hangingPunct="1">
              <a:buFont typeface="Arial" charset="0"/>
              <a:buNone/>
            </a:pPr>
            <a:r>
              <a:rPr lang="en-US" sz="3200" i="1" dirty="0"/>
              <a:t>n </a:t>
            </a:r>
            <a:r>
              <a:rPr lang="en-US" sz="3200" dirty="0"/>
              <a:t>= 3 principal shell) and 10 core electrons.</a:t>
            </a:r>
          </a:p>
        </p:txBody>
      </p:sp>
      <p:pic>
        <p:nvPicPr>
          <p:cNvPr id="2" name="Picture 1" descr="09_Pg302_UnFigure_1.jpg"/>
          <p:cNvPicPr>
            <a:picLocks noChangeAspect="1"/>
          </p:cNvPicPr>
          <p:nvPr/>
        </p:nvPicPr>
        <p:blipFill rotWithShape="1">
          <a:blip r:embed="rId3">
            <a:extLst>
              <a:ext uri="{28A0092B-C50C-407E-A947-70E740481C1C}">
                <a14:useLocalDpi xmlns:a14="http://schemas.microsoft.com/office/drawing/2010/main" val="0"/>
              </a:ext>
            </a:extLst>
          </a:blip>
          <a:srcRect b="5387"/>
          <a:stretch/>
        </p:blipFill>
        <p:spPr>
          <a:xfrm>
            <a:off x="773113" y="2893618"/>
            <a:ext cx="7750628" cy="2655644"/>
          </a:xfrm>
          <a:prstGeom prst="rect">
            <a:avLst/>
          </a:prstGeom>
        </p:spPr>
      </p:pic>
    </p:spTree>
    <p:extLst>
      <p:ext uri="{BB962C8B-B14F-4D97-AF65-F5344CB8AC3E}">
        <p14:creationId xmlns:p14="http://schemas.microsoft.com/office/powerpoint/2010/main" val="29447447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Valence Electrons and Core Electrons</a:t>
            </a:r>
          </a:p>
        </p:txBody>
      </p:sp>
      <p:sp>
        <p:nvSpPr>
          <p:cNvPr id="4099" name="Content Placeholder 2"/>
          <p:cNvSpPr>
            <a:spLocks noGrp="1"/>
          </p:cNvSpPr>
          <p:nvPr>
            <p:ph sz="half" idx="1"/>
          </p:nvPr>
        </p:nvSpPr>
        <p:spPr>
          <a:xfrm>
            <a:off x="342899" y="856351"/>
            <a:ext cx="8680149" cy="5632311"/>
          </a:xfrm>
        </p:spPr>
        <p:txBody>
          <a:bodyPr/>
          <a:lstStyle/>
          <a:p>
            <a:pPr marL="0" indent="0">
              <a:spcBef>
                <a:spcPts val="600"/>
              </a:spcBef>
              <a:buNone/>
            </a:pPr>
            <a:r>
              <a:rPr lang="en-US" sz="3200" dirty="0"/>
              <a:t>Selenium has 6 valence electrons (those in the </a:t>
            </a:r>
          </a:p>
          <a:p>
            <a:pPr marL="0" indent="0">
              <a:spcBef>
                <a:spcPts val="600"/>
              </a:spcBef>
              <a:buNone/>
            </a:pPr>
            <a:r>
              <a:rPr lang="en-US" sz="3200" i="1" dirty="0"/>
              <a:t>n </a:t>
            </a:r>
            <a:r>
              <a:rPr lang="en-US" sz="3200" dirty="0"/>
              <a:t>= 4 principal shell).</a:t>
            </a:r>
            <a:endParaRPr lang="en-US" sz="3200" b="1" dirty="0"/>
          </a:p>
          <a:p>
            <a:pPr marL="0" indent="0">
              <a:spcBef>
                <a:spcPts val="600"/>
              </a:spcBef>
              <a:buNone/>
            </a:pPr>
            <a:endParaRPr lang="en-US" sz="3200" b="1" dirty="0"/>
          </a:p>
          <a:p>
            <a:pPr marL="0" indent="0">
              <a:spcBef>
                <a:spcPts val="600"/>
              </a:spcBef>
              <a:buNone/>
            </a:pPr>
            <a:endParaRPr lang="en-US" sz="3200" b="1" dirty="0"/>
          </a:p>
          <a:p>
            <a:pPr marL="0" indent="0">
              <a:spcBef>
                <a:spcPts val="600"/>
              </a:spcBef>
              <a:buNone/>
            </a:pPr>
            <a:endParaRPr lang="en-US" sz="3200" b="1" dirty="0"/>
          </a:p>
          <a:p>
            <a:pPr marL="0" indent="0">
              <a:spcBef>
                <a:spcPts val="600"/>
              </a:spcBef>
              <a:buNone/>
            </a:pPr>
            <a:endParaRPr lang="en-US" sz="3200" b="1" dirty="0"/>
          </a:p>
          <a:p>
            <a:pPr marL="0" indent="0">
              <a:spcBef>
                <a:spcPts val="600"/>
              </a:spcBef>
              <a:buNone/>
            </a:pPr>
            <a:endParaRPr lang="en-US" sz="3200" b="1" dirty="0"/>
          </a:p>
          <a:p>
            <a:pPr marL="0" indent="0">
              <a:spcBef>
                <a:spcPts val="600"/>
              </a:spcBef>
              <a:buNone/>
            </a:pPr>
            <a:endParaRPr lang="en-US" sz="3200" b="1" dirty="0"/>
          </a:p>
          <a:p>
            <a:pPr marL="0" indent="0">
              <a:spcBef>
                <a:spcPts val="600"/>
              </a:spcBef>
              <a:buNone/>
            </a:pPr>
            <a:r>
              <a:rPr lang="en-US" sz="3200" dirty="0"/>
              <a:t>All other electrons, including those in the 3</a:t>
            </a:r>
            <a:r>
              <a:rPr lang="en-US" sz="3200" i="1" dirty="0"/>
              <a:t>d</a:t>
            </a:r>
            <a:r>
              <a:rPr lang="en-US" sz="3200" dirty="0"/>
              <a:t> orbitals, are core electrons. </a:t>
            </a:r>
          </a:p>
        </p:txBody>
      </p:sp>
      <p:pic>
        <p:nvPicPr>
          <p:cNvPr id="3" name="Picture 2" descr="09_Pg302_UnFigure_2.jpg"/>
          <p:cNvPicPr>
            <a:picLocks noChangeAspect="1"/>
          </p:cNvPicPr>
          <p:nvPr/>
        </p:nvPicPr>
        <p:blipFill rotWithShape="1">
          <a:blip r:embed="rId3" cstate="print">
            <a:extLst>
              <a:ext uri="{28A0092B-C50C-407E-A947-70E740481C1C}">
                <a14:useLocalDpi xmlns:a14="http://schemas.microsoft.com/office/drawing/2010/main" val="0"/>
              </a:ext>
            </a:extLst>
          </a:blip>
          <a:srcRect b="2942"/>
          <a:stretch/>
        </p:blipFill>
        <p:spPr>
          <a:xfrm>
            <a:off x="2588380" y="2697190"/>
            <a:ext cx="4301065" cy="2615043"/>
          </a:xfrm>
          <a:prstGeom prst="rect">
            <a:avLst/>
          </a:prstGeom>
        </p:spPr>
      </p:pic>
    </p:spTree>
    <p:extLst>
      <p:ext uri="{BB962C8B-B14F-4D97-AF65-F5344CB8AC3E}">
        <p14:creationId xmlns:p14="http://schemas.microsoft.com/office/powerpoint/2010/main" val="11551737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Electron Configurations and the Periodic Table</a:t>
            </a:r>
          </a:p>
        </p:txBody>
      </p:sp>
      <p:sp>
        <p:nvSpPr>
          <p:cNvPr id="4099" name="Content Placeholder 2"/>
          <p:cNvSpPr>
            <a:spLocks noGrp="1"/>
          </p:cNvSpPr>
          <p:nvPr>
            <p:ph sz="half" idx="1"/>
          </p:nvPr>
        </p:nvSpPr>
        <p:spPr>
          <a:xfrm>
            <a:off x="342899" y="1388531"/>
            <a:ext cx="8680149" cy="1107996"/>
          </a:xfrm>
        </p:spPr>
        <p:txBody>
          <a:bodyPr/>
          <a:lstStyle/>
          <a:p>
            <a:pPr>
              <a:spcBef>
                <a:spcPts val="600"/>
              </a:spcBef>
            </a:pPr>
            <a:r>
              <a:rPr lang="en-US" sz="2200" dirty="0"/>
              <a:t>The elements within a column of the periodic table all have the same number of valence electrons and similar outer electron configurations. </a:t>
            </a:r>
          </a:p>
        </p:txBody>
      </p:sp>
      <p:pic>
        <p:nvPicPr>
          <p:cNvPr id="2" name="Picture 1" descr="09_25_Figure.jpg"/>
          <p:cNvPicPr>
            <a:picLocks noChangeAspect="1"/>
          </p:cNvPicPr>
          <p:nvPr/>
        </p:nvPicPr>
        <p:blipFill rotWithShape="1">
          <a:blip r:embed="rId3">
            <a:extLst>
              <a:ext uri="{28A0092B-C50C-407E-A947-70E740481C1C}">
                <a14:useLocalDpi xmlns:a14="http://schemas.microsoft.com/office/drawing/2010/main" val="0"/>
              </a:ext>
            </a:extLst>
          </a:blip>
          <a:srcRect b="4108"/>
          <a:stretch/>
        </p:blipFill>
        <p:spPr>
          <a:xfrm>
            <a:off x="353180" y="2707205"/>
            <a:ext cx="8534400" cy="3437177"/>
          </a:xfrm>
          <a:prstGeom prst="rect">
            <a:avLst/>
          </a:prstGeom>
        </p:spPr>
      </p:pic>
    </p:spTree>
    <p:extLst>
      <p:ext uri="{BB962C8B-B14F-4D97-AF65-F5344CB8AC3E}">
        <p14:creationId xmlns:p14="http://schemas.microsoft.com/office/powerpoint/2010/main" val="16580518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A Pattern Exists for the Entire Periodic Table </a:t>
            </a:r>
          </a:p>
        </p:txBody>
      </p:sp>
      <p:sp>
        <p:nvSpPr>
          <p:cNvPr id="4099" name="Content Placeholder 2"/>
          <p:cNvSpPr>
            <a:spLocks noGrp="1"/>
          </p:cNvSpPr>
          <p:nvPr>
            <p:ph sz="half" idx="1"/>
          </p:nvPr>
        </p:nvSpPr>
        <p:spPr>
          <a:xfrm>
            <a:off x="342899" y="1388531"/>
            <a:ext cx="8595481" cy="3770263"/>
          </a:xfrm>
        </p:spPr>
        <p:txBody>
          <a:bodyPr/>
          <a:lstStyle/>
          <a:p>
            <a:pPr eaLnBrk="1" hangingPunct="1">
              <a:spcBef>
                <a:spcPts val="600"/>
              </a:spcBef>
            </a:pPr>
            <a:r>
              <a:rPr lang="en-US" sz="3200" dirty="0"/>
              <a:t>The first two columns on the left side of the periodic table are the </a:t>
            </a:r>
            <a:r>
              <a:rPr lang="en-US" sz="3200" i="1" dirty="0"/>
              <a:t>s</a:t>
            </a:r>
            <a:r>
              <a:rPr lang="en-US" sz="3200" dirty="0"/>
              <a:t> block.</a:t>
            </a:r>
            <a:r>
              <a:rPr lang="en-US" sz="3200" b="1" dirty="0"/>
              <a:t> </a:t>
            </a:r>
          </a:p>
          <a:p>
            <a:pPr eaLnBrk="1" hangingPunct="1">
              <a:spcBef>
                <a:spcPts val="600"/>
              </a:spcBef>
              <a:buFont typeface="Arial" charset="0"/>
              <a:buNone/>
            </a:pPr>
            <a:r>
              <a:rPr lang="en-US" sz="3200" dirty="0"/>
              <a:t>•	The six columns on the right side of the periodic table are the </a:t>
            </a:r>
            <a:r>
              <a:rPr lang="en-US" sz="3200" i="1" dirty="0"/>
              <a:t>p </a:t>
            </a:r>
            <a:r>
              <a:rPr lang="en-US" sz="3200" dirty="0"/>
              <a:t>block.</a:t>
            </a:r>
            <a:endParaRPr lang="en-US" sz="3200" b="1" dirty="0"/>
          </a:p>
          <a:p>
            <a:pPr eaLnBrk="1" hangingPunct="1">
              <a:spcBef>
                <a:spcPts val="600"/>
              </a:spcBef>
              <a:buFont typeface="Arial" charset="0"/>
              <a:buNone/>
            </a:pPr>
            <a:r>
              <a:rPr lang="en-US" sz="3200" dirty="0"/>
              <a:t>•	The transition metals are the </a:t>
            </a:r>
            <a:r>
              <a:rPr lang="en-US" sz="3200" i="1" dirty="0"/>
              <a:t>d</a:t>
            </a:r>
            <a:r>
              <a:rPr lang="en-US" sz="3200" dirty="0"/>
              <a:t> block.</a:t>
            </a:r>
            <a:endParaRPr lang="en-US" sz="3200" b="1" dirty="0"/>
          </a:p>
          <a:p>
            <a:pPr eaLnBrk="1" hangingPunct="1">
              <a:spcBef>
                <a:spcPts val="600"/>
              </a:spcBef>
              <a:buFont typeface="Arial" charset="0"/>
              <a:buNone/>
            </a:pPr>
            <a:r>
              <a:rPr lang="en-US" sz="3200" dirty="0"/>
              <a:t>•	The lanthanides and actinides (also called the inner transition metals) are the </a:t>
            </a:r>
            <a:r>
              <a:rPr lang="en-US" sz="3200" i="1" dirty="0"/>
              <a:t>f</a:t>
            </a:r>
            <a:r>
              <a:rPr lang="en-US" sz="3200" dirty="0"/>
              <a:t> block.</a:t>
            </a:r>
            <a:endParaRPr lang="en-US" sz="3200" b="1" dirty="0"/>
          </a:p>
        </p:txBody>
      </p:sp>
    </p:spTree>
    <p:extLst>
      <p:ext uri="{BB962C8B-B14F-4D97-AF65-F5344CB8AC3E}">
        <p14:creationId xmlns:p14="http://schemas.microsoft.com/office/powerpoint/2010/main" val="27017598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A Pattern Exists for the Entire Periodic Table </a:t>
            </a:r>
          </a:p>
        </p:txBody>
      </p:sp>
      <p:pic>
        <p:nvPicPr>
          <p:cNvPr id="4" name="Picture 3" descr="09_26_Figure.jpg"/>
          <p:cNvPicPr>
            <a:picLocks noChangeAspect="1"/>
          </p:cNvPicPr>
          <p:nvPr/>
        </p:nvPicPr>
        <p:blipFill rotWithShape="1">
          <a:blip r:embed="rId3">
            <a:extLst>
              <a:ext uri="{28A0092B-C50C-407E-A947-70E740481C1C}">
                <a14:useLocalDpi xmlns:a14="http://schemas.microsoft.com/office/drawing/2010/main" val="0"/>
              </a:ext>
            </a:extLst>
          </a:blip>
          <a:srcRect b="3202"/>
          <a:stretch/>
        </p:blipFill>
        <p:spPr>
          <a:xfrm>
            <a:off x="328990" y="1289212"/>
            <a:ext cx="8534400" cy="4903555"/>
          </a:xfrm>
          <a:prstGeom prst="rect">
            <a:avLst/>
          </a:prstGeom>
        </p:spPr>
      </p:pic>
    </p:spTree>
    <p:extLst>
      <p:ext uri="{BB962C8B-B14F-4D97-AF65-F5344CB8AC3E}">
        <p14:creationId xmlns:p14="http://schemas.microsoft.com/office/powerpoint/2010/main" val="37961254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Periodic Trends in Electron Configurations of the Main Group Elements </a:t>
            </a:r>
          </a:p>
        </p:txBody>
      </p:sp>
      <p:sp>
        <p:nvSpPr>
          <p:cNvPr id="4099" name="Content Placeholder 2"/>
          <p:cNvSpPr>
            <a:spLocks noGrp="1"/>
          </p:cNvSpPr>
          <p:nvPr>
            <p:ph sz="half" idx="1"/>
          </p:nvPr>
        </p:nvSpPr>
        <p:spPr>
          <a:xfrm>
            <a:off x="342899" y="1388531"/>
            <a:ext cx="8595481" cy="5201424"/>
          </a:xfrm>
        </p:spPr>
        <p:txBody>
          <a:bodyPr/>
          <a:lstStyle/>
          <a:p>
            <a:pPr eaLnBrk="1" hangingPunct="1">
              <a:spcBef>
                <a:spcPts val="600"/>
              </a:spcBef>
            </a:pPr>
            <a:r>
              <a:rPr lang="en-US" sz="2500" dirty="0"/>
              <a:t>The number of valence electrons for any main-group element is equal to the group number of its column. (Helium is an exception.)</a:t>
            </a:r>
          </a:p>
          <a:p>
            <a:pPr eaLnBrk="1" hangingPunct="1">
              <a:spcBef>
                <a:spcPts val="600"/>
              </a:spcBef>
            </a:pPr>
            <a:r>
              <a:rPr lang="en-US" sz="2500" dirty="0"/>
              <a:t>Chlorine has 7 valence electrons because it is in the column with group number 7A. </a:t>
            </a:r>
          </a:p>
          <a:p>
            <a:pPr eaLnBrk="1" hangingPunct="1">
              <a:spcBef>
                <a:spcPts val="600"/>
              </a:spcBef>
            </a:pPr>
            <a:r>
              <a:rPr lang="en-US" sz="2500" dirty="0"/>
              <a:t>The row number in the periodic table is equal to the number of the highest principal shell (</a:t>
            </a:r>
            <a:r>
              <a:rPr lang="en-US" sz="2500" i="1" dirty="0"/>
              <a:t>n</a:t>
            </a:r>
            <a:r>
              <a:rPr lang="en-US" sz="2500" dirty="0"/>
              <a:t> value). </a:t>
            </a:r>
          </a:p>
          <a:p>
            <a:pPr eaLnBrk="1" hangingPunct="1">
              <a:spcBef>
                <a:spcPts val="600"/>
              </a:spcBef>
            </a:pPr>
            <a:r>
              <a:rPr lang="en-US" sz="2500" dirty="0"/>
              <a:t>Chlorine is in row 3; its highest principal shell is the </a:t>
            </a:r>
            <a:br>
              <a:rPr lang="en-US" sz="2500" dirty="0"/>
            </a:br>
            <a:r>
              <a:rPr lang="en-US" sz="2500" i="1" dirty="0"/>
              <a:t>n </a:t>
            </a:r>
            <a:r>
              <a:rPr lang="en-US" sz="2500" dirty="0"/>
              <a:t>= 3 shell.</a:t>
            </a:r>
          </a:p>
          <a:p>
            <a:pPr eaLnBrk="1" hangingPunct="1">
              <a:spcBef>
                <a:spcPts val="600"/>
              </a:spcBef>
            </a:pPr>
            <a:r>
              <a:rPr lang="en-US" sz="2500" dirty="0"/>
              <a:t>Remember that main-group elements are those in the two far left columns (1A, 2A) and the six far right columns (3A–8A) of the periodic table.</a:t>
            </a:r>
          </a:p>
        </p:txBody>
      </p:sp>
    </p:spTree>
    <p:extLst>
      <p:ext uri="{BB962C8B-B14F-4D97-AF65-F5344CB8AC3E}">
        <p14:creationId xmlns:p14="http://schemas.microsoft.com/office/powerpoint/2010/main" val="28139087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Periodic Trends in Electron Configurations of </a:t>
            </a:r>
            <a:r>
              <a:rPr lang="en-US" altLang="en-US" dirty="0">
                <a:solidFill>
                  <a:srgbClr val="FF6600"/>
                </a:solidFill>
              </a:rPr>
              <a:t>the </a:t>
            </a:r>
            <a:r>
              <a:rPr lang="en-US" altLang="en-US" dirty="0">
                <a:solidFill>
                  <a:srgbClr val="ED6B06"/>
                </a:solidFill>
              </a:rPr>
              <a:t>Transition Series Elements </a:t>
            </a:r>
          </a:p>
        </p:txBody>
      </p:sp>
      <p:sp>
        <p:nvSpPr>
          <p:cNvPr id="4099" name="Content Placeholder 2"/>
          <p:cNvSpPr>
            <a:spLocks noGrp="1"/>
          </p:cNvSpPr>
          <p:nvPr>
            <p:ph sz="half" idx="1"/>
          </p:nvPr>
        </p:nvSpPr>
        <p:spPr>
          <a:xfrm>
            <a:off x="342899" y="1388531"/>
            <a:ext cx="8595481" cy="4801315"/>
          </a:xfrm>
        </p:spPr>
        <p:txBody>
          <a:bodyPr/>
          <a:lstStyle/>
          <a:p>
            <a:pPr eaLnBrk="1" hangingPunct="1">
              <a:spcBef>
                <a:spcPts val="600"/>
              </a:spcBef>
              <a:defRPr/>
            </a:pPr>
            <a:r>
              <a:rPr lang="en-US" sz="2600" dirty="0"/>
              <a:t>The transition metals have electron configurations with trends that differ somewhat from main-group elements.</a:t>
            </a:r>
          </a:p>
          <a:p>
            <a:pPr eaLnBrk="1" hangingPunct="1">
              <a:spcBef>
                <a:spcPts val="600"/>
              </a:spcBef>
              <a:defRPr/>
            </a:pPr>
            <a:r>
              <a:rPr lang="en-US" sz="2600" dirty="0"/>
              <a:t>The principal quantum number of the </a:t>
            </a:r>
            <a:r>
              <a:rPr lang="en-US" sz="2600" i="1" dirty="0"/>
              <a:t>d</a:t>
            </a:r>
            <a:r>
              <a:rPr lang="en-US" sz="2600" dirty="0"/>
              <a:t> orbital being filled across each row in the transition series is equal to the row number minus one. </a:t>
            </a:r>
          </a:p>
          <a:p>
            <a:pPr eaLnBrk="1" hangingPunct="1">
              <a:spcBef>
                <a:spcPts val="600"/>
              </a:spcBef>
              <a:defRPr/>
            </a:pPr>
            <a:r>
              <a:rPr lang="en-US" sz="2600" dirty="0"/>
              <a:t>For the first transition series, the outer configuration is 4</a:t>
            </a:r>
            <a:r>
              <a:rPr lang="en-US" sz="2600" i="1" dirty="0"/>
              <a:t>s</a:t>
            </a:r>
            <a:r>
              <a:rPr lang="en-US" sz="2600" baseline="30000" dirty="0"/>
              <a:t>2</a:t>
            </a:r>
            <a:r>
              <a:rPr lang="en-US" sz="2600" dirty="0"/>
              <a:t>3</a:t>
            </a:r>
            <a:r>
              <a:rPr lang="en-US" sz="2600" i="1" dirty="0"/>
              <a:t>d</a:t>
            </a:r>
            <a:r>
              <a:rPr lang="en-US" sz="2600" baseline="30000" dirty="0"/>
              <a:t>x</a:t>
            </a:r>
            <a:r>
              <a:rPr lang="en-US" sz="2600" dirty="0"/>
              <a:t>  (</a:t>
            </a:r>
            <a:r>
              <a:rPr lang="en-US" sz="2600" i="1" dirty="0"/>
              <a:t>x</a:t>
            </a:r>
            <a:r>
              <a:rPr lang="en-US" sz="2600" dirty="0"/>
              <a:t> = number of </a:t>
            </a:r>
            <a:r>
              <a:rPr lang="en-US" sz="2600" i="1" dirty="0"/>
              <a:t>d</a:t>
            </a:r>
            <a:r>
              <a:rPr lang="en-US" sz="2600" dirty="0"/>
              <a:t> electrons).</a:t>
            </a:r>
          </a:p>
          <a:p>
            <a:pPr eaLnBrk="1" hangingPunct="1">
              <a:spcBef>
                <a:spcPts val="600"/>
              </a:spcBef>
              <a:defRPr/>
            </a:pPr>
            <a:r>
              <a:rPr lang="en-US" sz="2600" dirty="0"/>
              <a:t>Two exceptions: Cr is 4</a:t>
            </a:r>
            <a:r>
              <a:rPr lang="en-US" sz="2600" i="1" dirty="0"/>
              <a:t>s</a:t>
            </a:r>
            <a:r>
              <a:rPr lang="en-US" sz="2600" baseline="30000" dirty="0"/>
              <a:t>1</a:t>
            </a:r>
            <a:r>
              <a:rPr lang="en-US" sz="2600" dirty="0"/>
              <a:t>3</a:t>
            </a:r>
            <a:r>
              <a:rPr lang="en-US" sz="2600" i="1" dirty="0"/>
              <a:t>d</a:t>
            </a:r>
            <a:r>
              <a:rPr lang="en-US" sz="2600" baseline="30000" dirty="0"/>
              <a:t>5</a:t>
            </a:r>
            <a:r>
              <a:rPr lang="en-US" sz="2600" dirty="0"/>
              <a:t> and Cu is 4</a:t>
            </a:r>
            <a:r>
              <a:rPr lang="en-US" sz="2600" i="1" dirty="0"/>
              <a:t>s</a:t>
            </a:r>
            <a:r>
              <a:rPr lang="en-US" sz="2600" baseline="30000" dirty="0"/>
              <a:t>1</a:t>
            </a:r>
            <a:r>
              <a:rPr lang="en-US" sz="2600" dirty="0"/>
              <a:t>3</a:t>
            </a:r>
            <a:r>
              <a:rPr lang="en-US" sz="2600" i="1" dirty="0"/>
              <a:t>d</a:t>
            </a:r>
            <a:r>
              <a:rPr lang="en-US" sz="2600" baseline="30000" dirty="0"/>
              <a:t>10</a:t>
            </a:r>
            <a:r>
              <a:rPr lang="en-US" sz="2600" dirty="0"/>
              <a:t>.  </a:t>
            </a:r>
          </a:p>
          <a:p>
            <a:pPr eaLnBrk="1" hangingPunct="1">
              <a:spcBef>
                <a:spcPts val="600"/>
              </a:spcBef>
              <a:defRPr/>
            </a:pPr>
            <a:r>
              <a:rPr lang="en-US" sz="2600" dirty="0"/>
              <a:t>These exceptions occur because a half-filled </a:t>
            </a:r>
            <a:r>
              <a:rPr lang="en-US" sz="2600" i="1" dirty="0"/>
              <a:t>d</a:t>
            </a:r>
            <a:r>
              <a:rPr lang="en-US" sz="2600" dirty="0"/>
              <a:t> subshell and a completely filled </a:t>
            </a:r>
            <a:r>
              <a:rPr lang="en-US" sz="2600" i="1" dirty="0"/>
              <a:t>d</a:t>
            </a:r>
            <a:r>
              <a:rPr lang="en-US" sz="2600" dirty="0"/>
              <a:t> subshell are particularly stable.  </a:t>
            </a:r>
          </a:p>
        </p:txBody>
      </p:sp>
    </p:spTree>
    <p:extLst>
      <p:ext uri="{BB962C8B-B14F-4D97-AF65-F5344CB8AC3E}">
        <p14:creationId xmlns:p14="http://schemas.microsoft.com/office/powerpoint/2010/main" val="14826079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kern="1200" dirty="0">
                <a:solidFill>
                  <a:srgbClr val="FF6600"/>
                </a:solidFill>
                <a:cs typeface="ヒラギノ角ゴ Pro W3" charset="0"/>
              </a:rPr>
              <a:t>Periodic Trends in Electron Configurations of the Transition Series Elements </a:t>
            </a:r>
            <a:endParaRPr lang="en-US" altLang="en-US" dirty="0">
              <a:solidFill>
                <a:srgbClr val="FF6600"/>
              </a:solidFill>
            </a:endParaRPr>
          </a:p>
        </p:txBody>
      </p:sp>
      <p:sp>
        <p:nvSpPr>
          <p:cNvPr id="4099" name="Content Placeholder 2"/>
          <p:cNvSpPr>
            <a:spLocks noGrp="1"/>
          </p:cNvSpPr>
          <p:nvPr>
            <p:ph sz="half" idx="1"/>
          </p:nvPr>
        </p:nvSpPr>
        <p:spPr>
          <a:xfrm>
            <a:off x="342899" y="1388531"/>
            <a:ext cx="8595481" cy="4327338"/>
          </a:xfrm>
        </p:spPr>
        <p:txBody>
          <a:bodyPr/>
          <a:lstStyle/>
          <a:p>
            <a:pPr eaLnBrk="1" hangingPunct="1"/>
            <a:r>
              <a:rPr lang="en-US" sz="3200" dirty="0"/>
              <a:t>The number of </a:t>
            </a:r>
            <a:r>
              <a:rPr lang="en-US" sz="3200"/>
              <a:t>outershell</a:t>
            </a:r>
            <a:r>
              <a:rPr lang="en-US" sz="3200" dirty="0"/>
              <a:t> electrons in a </a:t>
            </a:r>
            <a:r>
              <a:rPr lang="en-US" sz="3200" b="1" i="1" dirty="0"/>
              <a:t>transition series </a:t>
            </a:r>
            <a:r>
              <a:rPr lang="en-US" sz="3200" dirty="0"/>
              <a:t>does not change as you move across a period.</a:t>
            </a:r>
          </a:p>
          <a:p>
            <a:pPr eaLnBrk="1" hangingPunct="1"/>
            <a:r>
              <a:rPr lang="en-US" sz="3200" i="1" dirty="0"/>
              <a:t>The transition series represents the filling of core orbitals and the number of </a:t>
            </a:r>
            <a:r>
              <a:rPr lang="en-US" sz="3200" i="1" dirty="0" err="1"/>
              <a:t>outershell</a:t>
            </a:r>
            <a:r>
              <a:rPr lang="en-US" sz="3200" i="1" dirty="0"/>
              <a:t> electrons is mostly constant</a:t>
            </a:r>
            <a:r>
              <a:rPr lang="en-US" sz="3200" dirty="0"/>
              <a:t>—</a:t>
            </a:r>
            <a:r>
              <a:rPr lang="en-US" sz="3200" i="1" dirty="0"/>
              <a:t>either 2 or 1. </a:t>
            </a:r>
          </a:p>
          <a:p>
            <a:pPr algn="ctr" eaLnBrk="1" hangingPunct="1">
              <a:buFont typeface="Arial" charset="0"/>
              <a:buNone/>
            </a:pPr>
            <a:r>
              <a:rPr lang="en-US" sz="3200" i="1" dirty="0"/>
              <a:t>(2e–) for </a:t>
            </a:r>
            <a:r>
              <a:rPr lang="en-US" sz="3200" dirty="0"/>
              <a:t> 4</a:t>
            </a:r>
            <a:r>
              <a:rPr lang="en-US" sz="3200" i="1" dirty="0"/>
              <a:t>s</a:t>
            </a:r>
            <a:r>
              <a:rPr lang="en-US" sz="3200" baseline="30000" dirty="0"/>
              <a:t>2</a:t>
            </a:r>
            <a:r>
              <a:rPr lang="en-US" sz="3200" dirty="0"/>
              <a:t>3</a:t>
            </a:r>
            <a:r>
              <a:rPr lang="en-US" sz="3200" i="1" dirty="0"/>
              <a:t>d</a:t>
            </a:r>
            <a:r>
              <a:rPr lang="en-US" sz="3200" baseline="30000" dirty="0"/>
              <a:t>x</a:t>
            </a:r>
            <a:endParaRPr lang="en-US" sz="3200" dirty="0"/>
          </a:p>
          <a:p>
            <a:pPr algn="ctr" eaLnBrk="1" hangingPunct="1">
              <a:buFont typeface="Arial" charset="0"/>
              <a:buNone/>
            </a:pPr>
            <a:r>
              <a:rPr lang="en-US" sz="3200" i="1" dirty="0"/>
              <a:t>(1e–) for </a:t>
            </a:r>
            <a:r>
              <a:rPr lang="en-US" sz="3200" dirty="0"/>
              <a:t> 4</a:t>
            </a:r>
            <a:r>
              <a:rPr lang="en-US" sz="3200" i="1" dirty="0"/>
              <a:t>s</a:t>
            </a:r>
            <a:r>
              <a:rPr lang="en-US" sz="3200" baseline="30000" dirty="0"/>
              <a:t>1</a:t>
            </a:r>
            <a:r>
              <a:rPr lang="en-US" sz="3200" dirty="0"/>
              <a:t>3</a:t>
            </a:r>
            <a:r>
              <a:rPr lang="en-US" sz="3200" i="1" dirty="0"/>
              <a:t>d</a:t>
            </a:r>
            <a:r>
              <a:rPr lang="en-US" sz="3200" baseline="30000" dirty="0"/>
              <a:t>5</a:t>
            </a:r>
            <a:r>
              <a:rPr lang="en-US" sz="3200" i="1" baseline="30000" dirty="0"/>
              <a:t> </a:t>
            </a:r>
            <a:r>
              <a:rPr lang="en-US" sz="3200" i="1" dirty="0"/>
              <a:t>or </a:t>
            </a:r>
            <a:r>
              <a:rPr lang="en-US" sz="3200" dirty="0"/>
              <a:t>4</a:t>
            </a:r>
            <a:r>
              <a:rPr lang="en-US" sz="3200" i="1" dirty="0"/>
              <a:t>s</a:t>
            </a:r>
            <a:r>
              <a:rPr lang="en-US" sz="3200" baseline="30000" dirty="0"/>
              <a:t>1</a:t>
            </a:r>
            <a:r>
              <a:rPr lang="en-US" sz="3200" dirty="0"/>
              <a:t>3</a:t>
            </a:r>
            <a:r>
              <a:rPr lang="en-US" sz="3200" i="1" dirty="0"/>
              <a:t>d</a:t>
            </a:r>
            <a:r>
              <a:rPr lang="en-US" sz="3200" baseline="30000" dirty="0"/>
              <a:t>10</a:t>
            </a:r>
            <a:endParaRPr lang="en-US" sz="3200" dirty="0"/>
          </a:p>
        </p:txBody>
      </p:sp>
    </p:spTree>
    <p:extLst>
      <p:ext uri="{BB962C8B-B14F-4D97-AF65-F5344CB8AC3E}">
        <p14:creationId xmlns:p14="http://schemas.microsoft.com/office/powerpoint/2010/main" val="17749460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Write Electron Configuration Based on  Position in the Periodic Table: Phosphorus</a:t>
            </a:r>
          </a:p>
        </p:txBody>
      </p:sp>
      <p:pic>
        <p:nvPicPr>
          <p:cNvPr id="2" name="Picture 1" descr="09_27_Figure.jpg"/>
          <p:cNvPicPr>
            <a:picLocks noChangeAspect="1"/>
          </p:cNvPicPr>
          <p:nvPr/>
        </p:nvPicPr>
        <p:blipFill rotWithShape="1">
          <a:blip r:embed="rId3">
            <a:extLst>
              <a:ext uri="{28A0092B-C50C-407E-A947-70E740481C1C}">
                <a14:useLocalDpi xmlns:a14="http://schemas.microsoft.com/office/drawing/2010/main" val="0"/>
              </a:ext>
            </a:extLst>
          </a:blip>
          <a:srcRect b="3140"/>
          <a:stretch/>
        </p:blipFill>
        <p:spPr>
          <a:xfrm>
            <a:off x="773113" y="1248326"/>
            <a:ext cx="7761287" cy="5090506"/>
          </a:xfrm>
          <a:prstGeom prst="rect">
            <a:avLst/>
          </a:prstGeom>
        </p:spPr>
      </p:pic>
    </p:spTree>
    <p:extLst>
      <p:ext uri="{BB962C8B-B14F-4D97-AF65-F5344CB8AC3E}">
        <p14:creationId xmlns:p14="http://schemas.microsoft.com/office/powerpoint/2010/main" val="19912841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569660"/>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Write the Electron Configuration for Any Element Based on Its Position in the Periodic Table</a:t>
            </a:r>
          </a:p>
        </p:txBody>
      </p:sp>
      <p:sp>
        <p:nvSpPr>
          <p:cNvPr id="4099" name="Content Placeholder 2"/>
          <p:cNvSpPr>
            <a:spLocks noGrp="1"/>
          </p:cNvSpPr>
          <p:nvPr>
            <p:ph sz="half" idx="1"/>
          </p:nvPr>
        </p:nvSpPr>
        <p:spPr>
          <a:xfrm>
            <a:off x="342899" y="1932806"/>
            <a:ext cx="8595481" cy="4324261"/>
          </a:xfrm>
        </p:spPr>
        <p:txBody>
          <a:bodyPr/>
          <a:lstStyle/>
          <a:p>
            <a:pPr eaLnBrk="1" hangingPunct="1">
              <a:spcBef>
                <a:spcPts val="600"/>
              </a:spcBef>
              <a:buFont typeface="Arial" charset="0"/>
              <a:buNone/>
            </a:pPr>
            <a:r>
              <a:rPr lang="en-US" sz="2000" dirty="0"/>
              <a:t>•	The inner electron configuration is the electron configuration of the noble gas that immediately precedes that element in the periodic table. Represent the inner configuration with the symbol for the noble gas in brackets.</a:t>
            </a:r>
            <a:endParaRPr lang="en-US" sz="2000" b="1" dirty="0"/>
          </a:p>
          <a:p>
            <a:pPr eaLnBrk="1" hangingPunct="1">
              <a:spcBef>
                <a:spcPts val="600"/>
              </a:spcBef>
              <a:buFont typeface="Arial" charset="0"/>
              <a:buNone/>
            </a:pPr>
            <a:r>
              <a:rPr lang="en-US" sz="2000" dirty="0"/>
              <a:t>•	The outer electrons can be determined from the element</a:t>
            </a:r>
            <a:r>
              <a:rPr lang="ja-JP" altLang="en-US" sz="2000" dirty="0"/>
              <a:t>’</a:t>
            </a:r>
            <a:r>
              <a:rPr lang="en-US" altLang="ja-JP" sz="2000" dirty="0"/>
              <a:t>s position within a particular block (</a:t>
            </a:r>
            <a:r>
              <a:rPr lang="en-US" altLang="ja-JP" sz="2000" i="1" dirty="0"/>
              <a:t>s, p, d,</a:t>
            </a:r>
            <a:r>
              <a:rPr lang="en-US" altLang="ja-JP" sz="2000" dirty="0"/>
              <a:t> or </a:t>
            </a:r>
            <a:r>
              <a:rPr lang="en-US" altLang="ja-JP" sz="2000" i="1" dirty="0"/>
              <a:t>f</a:t>
            </a:r>
            <a:r>
              <a:rPr lang="en-US" altLang="ja-JP" sz="2000" dirty="0"/>
              <a:t>) in the periodic table. Trace the elements between the preceding noble gas and the element of interest, and assign electrons to the appropriate orbitals.</a:t>
            </a:r>
            <a:endParaRPr lang="en-US" altLang="ja-JP" sz="2000" b="1" dirty="0"/>
          </a:p>
          <a:p>
            <a:pPr eaLnBrk="1" hangingPunct="1">
              <a:spcBef>
                <a:spcPts val="600"/>
              </a:spcBef>
              <a:buFont typeface="Arial" charset="0"/>
              <a:buNone/>
            </a:pPr>
            <a:r>
              <a:rPr lang="en-US" sz="2000" dirty="0"/>
              <a:t>•	The highest principal quantum number (highest </a:t>
            </a:r>
            <a:r>
              <a:rPr lang="en-US" sz="2000" i="1" dirty="0"/>
              <a:t>n</a:t>
            </a:r>
            <a:r>
              <a:rPr lang="en-US" sz="2000" dirty="0"/>
              <a:t> value) is equal to the row number of the element in the periodic table.</a:t>
            </a:r>
            <a:endParaRPr lang="en-US" sz="2000" b="1" dirty="0"/>
          </a:p>
          <a:p>
            <a:pPr eaLnBrk="1" hangingPunct="1">
              <a:spcBef>
                <a:spcPts val="600"/>
              </a:spcBef>
              <a:buFont typeface="Arial" charset="0"/>
              <a:buNone/>
            </a:pPr>
            <a:r>
              <a:rPr lang="en-US" sz="2000" dirty="0"/>
              <a:t>•	For any element containing </a:t>
            </a:r>
            <a:r>
              <a:rPr lang="en-US" sz="2000" i="1" dirty="0"/>
              <a:t>d</a:t>
            </a:r>
            <a:r>
              <a:rPr lang="en-US" sz="2000" dirty="0"/>
              <a:t> electrons, the principal quantum number (</a:t>
            </a:r>
            <a:r>
              <a:rPr lang="en-US" sz="2000" i="1" dirty="0"/>
              <a:t>n</a:t>
            </a:r>
            <a:r>
              <a:rPr lang="en-US" sz="2000" dirty="0"/>
              <a:t> value) of the outermost </a:t>
            </a:r>
            <a:r>
              <a:rPr lang="en-US" sz="2000" i="1" dirty="0"/>
              <a:t>d</a:t>
            </a:r>
            <a:r>
              <a:rPr lang="en-US" sz="2000" dirty="0"/>
              <a:t> electrons is equal to the row number of the element minus 1.</a:t>
            </a:r>
            <a:endParaRPr lang="en-US" sz="2000" b="1" dirty="0"/>
          </a:p>
        </p:txBody>
      </p:sp>
    </p:spTree>
    <p:extLst>
      <p:ext uri="{BB962C8B-B14F-4D97-AF65-F5344CB8AC3E}">
        <p14:creationId xmlns:p14="http://schemas.microsoft.com/office/powerpoint/2010/main" val="15742626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Light: Electromagnetic Radiation </a:t>
            </a:r>
          </a:p>
        </p:txBody>
      </p:sp>
      <p:sp>
        <p:nvSpPr>
          <p:cNvPr id="4099" name="Content Placeholder 2"/>
          <p:cNvSpPr>
            <a:spLocks noGrp="1"/>
          </p:cNvSpPr>
          <p:nvPr>
            <p:ph sz="half" idx="1"/>
          </p:nvPr>
        </p:nvSpPr>
        <p:spPr>
          <a:xfrm>
            <a:off x="342900" y="865476"/>
            <a:ext cx="8522499" cy="5324534"/>
          </a:xfrm>
        </p:spPr>
        <p:txBody>
          <a:bodyPr/>
          <a:lstStyle/>
          <a:p>
            <a:pPr eaLnBrk="1" hangingPunct="1">
              <a:spcBef>
                <a:spcPts val="600"/>
              </a:spcBef>
              <a:buFont typeface="Arial" pitchFamily="34" charset="0"/>
              <a:buChar char="•"/>
            </a:pPr>
            <a:r>
              <a:rPr lang="en-US" sz="3200" dirty="0"/>
              <a:t>The interaction of light with atoms helped to shape scientists</a:t>
            </a:r>
            <a:r>
              <a:rPr lang="ja-JP" altLang="en-US" sz="3200" dirty="0"/>
              <a:t>’</a:t>
            </a:r>
            <a:r>
              <a:rPr lang="en-US" altLang="ja-JP" sz="3200" dirty="0"/>
              <a:t> models of the atom. </a:t>
            </a:r>
          </a:p>
          <a:p>
            <a:pPr eaLnBrk="1" hangingPunct="1">
              <a:spcBef>
                <a:spcPts val="600"/>
              </a:spcBef>
              <a:buFont typeface="Arial" pitchFamily="34" charset="0"/>
              <a:buChar char="•"/>
            </a:pPr>
            <a:endParaRPr lang="en-US" sz="3200" dirty="0"/>
          </a:p>
          <a:p>
            <a:pPr eaLnBrk="1" hangingPunct="1">
              <a:spcBef>
                <a:spcPts val="600"/>
              </a:spcBef>
              <a:buFont typeface="Arial" pitchFamily="34" charset="0"/>
              <a:buChar char="•"/>
            </a:pPr>
            <a:r>
              <a:rPr lang="en-US" sz="3200" dirty="0"/>
              <a:t>Light is a form of </a:t>
            </a:r>
            <a:r>
              <a:rPr lang="en-US" sz="3200" b="1" dirty="0"/>
              <a:t>electromagnetic radiation</a:t>
            </a:r>
            <a:r>
              <a:rPr lang="en-US" sz="3200" dirty="0"/>
              <a:t>.</a:t>
            </a:r>
          </a:p>
          <a:p>
            <a:pPr eaLnBrk="1" hangingPunct="1">
              <a:spcBef>
                <a:spcPts val="600"/>
              </a:spcBef>
              <a:buFont typeface="Arial" pitchFamily="34" charset="0"/>
              <a:buChar char="•"/>
            </a:pPr>
            <a:r>
              <a:rPr lang="en-US" sz="3200" dirty="0"/>
              <a:t>Light is a type of energy that travels through space at a constant speed of 3.0 × 10</a:t>
            </a:r>
            <a:r>
              <a:rPr lang="en-US" sz="3200" baseline="30000" dirty="0"/>
              <a:t>8</a:t>
            </a:r>
            <a:r>
              <a:rPr lang="en-US" sz="3200" dirty="0"/>
              <a:t> m/s (186,000 mi/s).  </a:t>
            </a:r>
          </a:p>
          <a:p>
            <a:pPr eaLnBrk="1" hangingPunct="1">
              <a:spcBef>
                <a:spcPts val="600"/>
              </a:spcBef>
              <a:buFont typeface="Arial" pitchFamily="34" charset="0"/>
              <a:buChar char="•"/>
            </a:pPr>
            <a:r>
              <a:rPr lang="en-US" sz="3200" dirty="0"/>
              <a:t>Light has properties of both waves and particles.</a:t>
            </a:r>
          </a:p>
        </p:txBody>
      </p:sp>
    </p:spTree>
    <p:extLst>
      <p:ext uri="{BB962C8B-B14F-4D97-AF65-F5344CB8AC3E}">
        <p14:creationId xmlns:p14="http://schemas.microsoft.com/office/powerpoint/2010/main" val="36529167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The Explanatory Power of the Quantum-Mechanical Model </a:t>
            </a:r>
          </a:p>
        </p:txBody>
      </p:sp>
      <p:sp>
        <p:nvSpPr>
          <p:cNvPr id="4099" name="Content Placeholder 2"/>
          <p:cNvSpPr>
            <a:spLocks noGrp="1"/>
          </p:cNvSpPr>
          <p:nvPr>
            <p:ph sz="half" idx="1"/>
          </p:nvPr>
        </p:nvSpPr>
        <p:spPr>
          <a:xfrm>
            <a:off x="342899" y="1364341"/>
            <a:ext cx="8595481" cy="3834895"/>
          </a:xfrm>
        </p:spPr>
        <p:txBody>
          <a:bodyPr/>
          <a:lstStyle/>
          <a:p>
            <a:pPr eaLnBrk="1" hangingPunct="1">
              <a:spcBef>
                <a:spcPts val="600"/>
              </a:spcBef>
              <a:buFont typeface="Arial" charset="0"/>
              <a:buNone/>
            </a:pPr>
            <a:r>
              <a:rPr lang="en-US" sz="3200" dirty="0"/>
              <a:t>Some observations:</a:t>
            </a:r>
          </a:p>
          <a:p>
            <a:pPr eaLnBrk="1" hangingPunct="1">
              <a:spcBef>
                <a:spcPts val="600"/>
              </a:spcBef>
            </a:pPr>
            <a:r>
              <a:rPr lang="en-US" sz="3200" dirty="0"/>
              <a:t>Sodium tends to form Na</a:t>
            </a:r>
            <a:r>
              <a:rPr lang="en-US" sz="3200" baseline="30000" dirty="0"/>
              <a:t>+</a:t>
            </a:r>
            <a:r>
              <a:rPr lang="en-US" sz="3200" dirty="0"/>
              <a:t> ions, and fluorine tends to form  F</a:t>
            </a:r>
            <a:r>
              <a:rPr lang="en-US" sz="3200" baseline="30000" dirty="0"/>
              <a:t>−</a:t>
            </a:r>
            <a:r>
              <a:rPr lang="en-US" sz="3200" dirty="0"/>
              <a:t> ions. </a:t>
            </a:r>
          </a:p>
          <a:p>
            <a:pPr eaLnBrk="1" hangingPunct="1">
              <a:spcBef>
                <a:spcPts val="600"/>
              </a:spcBef>
            </a:pPr>
            <a:r>
              <a:rPr lang="en-US" sz="3200" dirty="0"/>
              <a:t>Some elements are metals, and others are nonmetals. </a:t>
            </a:r>
          </a:p>
          <a:p>
            <a:pPr eaLnBrk="1" hangingPunct="1">
              <a:spcBef>
                <a:spcPts val="600"/>
              </a:spcBef>
            </a:pPr>
            <a:r>
              <a:rPr lang="en-US" sz="3200" dirty="0"/>
              <a:t>The noble gases are chemically inert, and the alkali metals are chemically reactive. </a:t>
            </a:r>
          </a:p>
        </p:txBody>
      </p:sp>
    </p:spTree>
    <p:extLst>
      <p:ext uri="{BB962C8B-B14F-4D97-AF65-F5344CB8AC3E}">
        <p14:creationId xmlns:p14="http://schemas.microsoft.com/office/powerpoint/2010/main" val="9003773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The Explanatory Power of the Quantum-Mechanical Model </a:t>
            </a:r>
          </a:p>
        </p:txBody>
      </p:sp>
      <p:sp>
        <p:nvSpPr>
          <p:cNvPr id="4099" name="Content Placeholder 2"/>
          <p:cNvSpPr>
            <a:spLocks noGrp="1"/>
          </p:cNvSpPr>
          <p:nvPr>
            <p:ph sz="half" idx="1"/>
          </p:nvPr>
        </p:nvSpPr>
        <p:spPr>
          <a:xfrm>
            <a:off x="342899" y="1364341"/>
            <a:ext cx="8595481" cy="3145476"/>
          </a:xfrm>
        </p:spPr>
        <p:txBody>
          <a:bodyPr/>
          <a:lstStyle/>
          <a:p>
            <a:pPr eaLnBrk="1" hangingPunct="1">
              <a:spcBef>
                <a:spcPts val="600"/>
              </a:spcBef>
            </a:pPr>
            <a:r>
              <a:rPr lang="en-US" sz="3200" i="1" dirty="0"/>
              <a:t>The chemical properties of elements are largely determined by the number of valence electrons they contain</a:t>
            </a:r>
            <a:r>
              <a:rPr lang="en-US" sz="3200" dirty="0"/>
              <a:t>. </a:t>
            </a:r>
          </a:p>
          <a:p>
            <a:pPr eaLnBrk="1" hangingPunct="1">
              <a:spcBef>
                <a:spcPts val="600"/>
              </a:spcBef>
            </a:pPr>
            <a:r>
              <a:rPr lang="en-US" sz="3200" dirty="0"/>
              <a:t>Their properties vary in a periodic fashion because the number of valence electrons is periodic.</a:t>
            </a:r>
          </a:p>
        </p:txBody>
      </p:sp>
    </p:spTree>
    <p:extLst>
      <p:ext uri="{BB962C8B-B14F-4D97-AF65-F5344CB8AC3E}">
        <p14:creationId xmlns:p14="http://schemas.microsoft.com/office/powerpoint/2010/main" val="10712485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The Noble Gases</a:t>
            </a:r>
          </a:p>
        </p:txBody>
      </p:sp>
      <p:sp>
        <p:nvSpPr>
          <p:cNvPr id="4099" name="Content Placeholder 2"/>
          <p:cNvSpPr>
            <a:spLocks noGrp="1"/>
          </p:cNvSpPr>
          <p:nvPr>
            <p:ph sz="half" idx="1"/>
          </p:nvPr>
        </p:nvSpPr>
        <p:spPr>
          <a:xfrm>
            <a:off x="342899" y="844257"/>
            <a:ext cx="5329768" cy="5481554"/>
          </a:xfrm>
        </p:spPr>
        <p:txBody>
          <a:bodyPr/>
          <a:lstStyle/>
          <a:p>
            <a:pPr eaLnBrk="1" hangingPunct="1">
              <a:lnSpc>
                <a:spcPct val="110000"/>
              </a:lnSpc>
              <a:defRPr/>
            </a:pPr>
            <a:r>
              <a:rPr lang="en-US" sz="2200" dirty="0"/>
              <a:t>Calculations show that atoms with 8 valence electrons (or 2 for helium) are predicted to be particularly low in energy and therefore stable. </a:t>
            </a:r>
          </a:p>
          <a:p>
            <a:pPr eaLnBrk="1" hangingPunct="1">
              <a:lnSpc>
                <a:spcPct val="110000"/>
              </a:lnSpc>
              <a:defRPr/>
            </a:pPr>
            <a:r>
              <a:rPr lang="en-US" sz="2200" dirty="0"/>
              <a:t>The noble gases are chemically stable, and thus relatively inert or nonreactive as accounted for by the quantum model.</a:t>
            </a:r>
          </a:p>
          <a:p>
            <a:pPr eaLnBrk="1" hangingPunct="1">
              <a:lnSpc>
                <a:spcPct val="110000"/>
              </a:lnSpc>
              <a:defRPr/>
            </a:pPr>
            <a:r>
              <a:rPr lang="en-US" sz="2200" dirty="0"/>
              <a:t>Elements with electron configurations close to the noble gases are the most reactive because they can attain noble gas electron configurations by losing or gaining a small number of electrons. </a:t>
            </a:r>
          </a:p>
        </p:txBody>
      </p:sp>
      <p:pic>
        <p:nvPicPr>
          <p:cNvPr id="2" name="Picture 1" descr="09_28_Figure.jpg"/>
          <p:cNvPicPr>
            <a:picLocks noChangeAspect="1"/>
          </p:cNvPicPr>
          <p:nvPr/>
        </p:nvPicPr>
        <p:blipFill rotWithShape="1">
          <a:blip r:embed="rId3">
            <a:extLst>
              <a:ext uri="{28A0092B-C50C-407E-A947-70E740481C1C}">
                <a14:useLocalDpi xmlns:a14="http://schemas.microsoft.com/office/drawing/2010/main" val="0"/>
              </a:ext>
            </a:extLst>
          </a:blip>
          <a:srcRect b="3858"/>
          <a:stretch/>
        </p:blipFill>
        <p:spPr>
          <a:xfrm>
            <a:off x="6767935" y="806510"/>
            <a:ext cx="1262916" cy="5603966"/>
          </a:xfrm>
          <a:prstGeom prst="rect">
            <a:avLst/>
          </a:prstGeom>
        </p:spPr>
      </p:pic>
    </p:spTree>
    <p:extLst>
      <p:ext uri="{BB962C8B-B14F-4D97-AF65-F5344CB8AC3E}">
        <p14:creationId xmlns:p14="http://schemas.microsoft.com/office/powerpoint/2010/main" val="205311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The Alkali Metals</a:t>
            </a:r>
          </a:p>
        </p:txBody>
      </p:sp>
      <p:sp>
        <p:nvSpPr>
          <p:cNvPr id="4099" name="Content Placeholder 2"/>
          <p:cNvSpPr>
            <a:spLocks noGrp="1"/>
          </p:cNvSpPr>
          <p:nvPr>
            <p:ph sz="half" idx="1"/>
          </p:nvPr>
        </p:nvSpPr>
        <p:spPr>
          <a:xfrm>
            <a:off x="342899" y="844257"/>
            <a:ext cx="5329768" cy="5416868"/>
          </a:xfrm>
        </p:spPr>
        <p:txBody>
          <a:bodyPr/>
          <a:lstStyle/>
          <a:p>
            <a:pPr eaLnBrk="1" hangingPunct="1">
              <a:spcBef>
                <a:spcPts val="600"/>
              </a:spcBef>
            </a:pPr>
            <a:r>
              <a:rPr lang="en-US" dirty="0"/>
              <a:t>Alkali metals (Group 1) are among the most reactive metals since their outer electron configuration (</a:t>
            </a:r>
            <a:r>
              <a:rPr lang="en-US" i="1" dirty="0"/>
              <a:t>ns</a:t>
            </a:r>
            <a:r>
              <a:rPr lang="en-US" baseline="30000" dirty="0"/>
              <a:t>1</a:t>
            </a:r>
            <a:r>
              <a:rPr lang="en-US" dirty="0"/>
              <a:t>) is 1 electron beyond a noble gas configuration. </a:t>
            </a:r>
          </a:p>
          <a:p>
            <a:pPr eaLnBrk="1" hangingPunct="1">
              <a:spcBef>
                <a:spcPts val="600"/>
              </a:spcBef>
            </a:pPr>
            <a:r>
              <a:rPr lang="en-US" dirty="0"/>
              <a:t>If they can react to lose the  electron, they attain a noble gas configuration. </a:t>
            </a:r>
          </a:p>
          <a:p>
            <a:pPr eaLnBrk="1" hangingPunct="1">
              <a:spcBef>
                <a:spcPts val="600"/>
              </a:spcBef>
            </a:pPr>
            <a:r>
              <a:rPr lang="en-US" dirty="0"/>
              <a:t>This explains why the Group 1 metals tend to form 1+ </a:t>
            </a:r>
            <a:r>
              <a:rPr lang="en-US" dirty="0" err="1"/>
              <a:t>cations</a:t>
            </a:r>
            <a:r>
              <a:rPr lang="en-US" dirty="0"/>
              <a:t>. </a:t>
            </a:r>
          </a:p>
        </p:txBody>
      </p:sp>
      <p:pic>
        <p:nvPicPr>
          <p:cNvPr id="3" name="Picture 2" descr="09_29_Figure.jpg"/>
          <p:cNvPicPr>
            <a:picLocks noChangeAspect="1"/>
          </p:cNvPicPr>
          <p:nvPr/>
        </p:nvPicPr>
        <p:blipFill rotWithShape="1">
          <a:blip r:embed="rId3">
            <a:extLst>
              <a:ext uri="{28A0092B-C50C-407E-A947-70E740481C1C}">
                <a14:useLocalDpi xmlns:a14="http://schemas.microsoft.com/office/drawing/2010/main" val="0"/>
              </a:ext>
            </a:extLst>
          </a:blip>
          <a:srcRect b="6063"/>
          <a:stretch/>
        </p:blipFill>
        <p:spPr>
          <a:xfrm>
            <a:off x="6749141" y="842796"/>
            <a:ext cx="1257422" cy="5546454"/>
          </a:xfrm>
          <a:prstGeom prst="rect">
            <a:avLst/>
          </a:prstGeom>
        </p:spPr>
      </p:pic>
    </p:spTree>
    <p:extLst>
      <p:ext uri="{BB962C8B-B14F-4D97-AF65-F5344CB8AC3E}">
        <p14:creationId xmlns:p14="http://schemas.microsoft.com/office/powerpoint/2010/main" val="28744311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The Alkaline Earth Metals</a:t>
            </a:r>
          </a:p>
        </p:txBody>
      </p:sp>
      <p:sp>
        <p:nvSpPr>
          <p:cNvPr id="4099" name="Content Placeholder 2"/>
          <p:cNvSpPr>
            <a:spLocks noGrp="1"/>
          </p:cNvSpPr>
          <p:nvPr>
            <p:ph sz="half" idx="1"/>
          </p:nvPr>
        </p:nvSpPr>
        <p:spPr>
          <a:xfrm>
            <a:off x="342899" y="844257"/>
            <a:ext cx="5329768" cy="5586144"/>
          </a:xfrm>
        </p:spPr>
        <p:txBody>
          <a:bodyPr/>
          <a:lstStyle/>
          <a:p>
            <a:pPr eaLnBrk="1" hangingPunct="1">
              <a:spcBef>
                <a:spcPts val="600"/>
              </a:spcBef>
            </a:pPr>
            <a:r>
              <a:rPr lang="en-US" sz="3200" dirty="0"/>
              <a:t>The alkaline earth metals (Group 2) all have electron configurations </a:t>
            </a:r>
            <a:r>
              <a:rPr lang="en-US" sz="3200" i="1" dirty="0"/>
              <a:t>ns</a:t>
            </a:r>
            <a:r>
              <a:rPr lang="en-US" sz="3200" baseline="30000" dirty="0"/>
              <a:t>2 </a:t>
            </a:r>
            <a:r>
              <a:rPr lang="en-US" sz="3200" dirty="0"/>
              <a:t>and are therefore 2 electrons beyond a noble gas configuration. </a:t>
            </a:r>
          </a:p>
          <a:p>
            <a:pPr eaLnBrk="1" hangingPunct="1">
              <a:spcBef>
                <a:spcPts val="600"/>
              </a:spcBef>
            </a:pPr>
            <a:r>
              <a:rPr lang="en-US" sz="3200" dirty="0"/>
              <a:t>In their reactions, they tend to lose 2 electrons, forming 2+ ions and attaining a noble gas configuration. </a:t>
            </a:r>
          </a:p>
        </p:txBody>
      </p:sp>
      <p:pic>
        <p:nvPicPr>
          <p:cNvPr id="2" name="Picture 1" descr="09_30_Figure.jpg"/>
          <p:cNvPicPr>
            <a:picLocks noChangeAspect="1"/>
          </p:cNvPicPr>
          <p:nvPr/>
        </p:nvPicPr>
        <p:blipFill rotWithShape="1">
          <a:blip r:embed="rId3">
            <a:extLst>
              <a:ext uri="{28A0092B-C50C-407E-A947-70E740481C1C}">
                <a14:useLocalDpi xmlns:a14="http://schemas.microsoft.com/office/drawing/2010/main" val="0"/>
              </a:ext>
            </a:extLst>
          </a:blip>
          <a:srcRect b="2572"/>
          <a:stretch/>
        </p:blipFill>
        <p:spPr>
          <a:xfrm>
            <a:off x="6416593" y="846668"/>
            <a:ext cx="1792108" cy="5612190"/>
          </a:xfrm>
          <a:prstGeom prst="rect">
            <a:avLst/>
          </a:prstGeom>
        </p:spPr>
      </p:pic>
    </p:spTree>
    <p:extLst>
      <p:ext uri="{BB962C8B-B14F-4D97-AF65-F5344CB8AC3E}">
        <p14:creationId xmlns:p14="http://schemas.microsoft.com/office/powerpoint/2010/main" val="9713339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The Halogens</a:t>
            </a:r>
          </a:p>
        </p:txBody>
      </p:sp>
      <p:sp>
        <p:nvSpPr>
          <p:cNvPr id="4099" name="Content Placeholder 2"/>
          <p:cNvSpPr>
            <a:spLocks noGrp="1"/>
          </p:cNvSpPr>
          <p:nvPr>
            <p:ph sz="half" idx="1"/>
          </p:nvPr>
        </p:nvSpPr>
        <p:spPr>
          <a:xfrm>
            <a:off x="342899" y="844257"/>
            <a:ext cx="5329768" cy="5586144"/>
          </a:xfrm>
        </p:spPr>
        <p:txBody>
          <a:bodyPr/>
          <a:lstStyle/>
          <a:p>
            <a:pPr eaLnBrk="1" hangingPunct="1">
              <a:spcBef>
                <a:spcPts val="600"/>
              </a:spcBef>
              <a:defRPr/>
            </a:pPr>
            <a:r>
              <a:rPr lang="en-US" sz="3200" dirty="0"/>
              <a:t>The halogens (Group 7) all have </a:t>
            </a:r>
            <a:r>
              <a:rPr lang="en-US" sz="3200" i="1" dirty="0"/>
              <a:t>ns</a:t>
            </a:r>
            <a:r>
              <a:rPr lang="en-US" sz="3200" baseline="30000" dirty="0"/>
              <a:t>2</a:t>
            </a:r>
            <a:r>
              <a:rPr lang="en-US" sz="3200" i="1" dirty="0"/>
              <a:t>np</a:t>
            </a:r>
            <a:r>
              <a:rPr lang="en-US" sz="3200" baseline="30000" dirty="0"/>
              <a:t>5</a:t>
            </a:r>
            <a:r>
              <a:rPr lang="en-US" sz="3200" dirty="0"/>
              <a:t> electron configurations and are therefore 1 electron short of a noble gas  configuration. </a:t>
            </a:r>
          </a:p>
          <a:p>
            <a:pPr eaLnBrk="1" hangingPunct="1">
              <a:spcBef>
                <a:spcPts val="600"/>
              </a:spcBef>
              <a:defRPr/>
            </a:pPr>
            <a:r>
              <a:rPr lang="en-US" sz="3200" dirty="0"/>
              <a:t>In their reactions, halogens tend to gain 1 electron, forming 1− ions and attaining a noble gas configuration.</a:t>
            </a:r>
          </a:p>
        </p:txBody>
      </p:sp>
      <p:pic>
        <p:nvPicPr>
          <p:cNvPr id="3" name="Picture 2" descr="09_31_Figure.jpg"/>
          <p:cNvPicPr>
            <a:picLocks noChangeAspect="1"/>
          </p:cNvPicPr>
          <p:nvPr/>
        </p:nvPicPr>
        <p:blipFill rotWithShape="1">
          <a:blip r:embed="rId3">
            <a:extLst>
              <a:ext uri="{28A0092B-C50C-407E-A947-70E740481C1C}">
                <a14:useLocalDpi xmlns:a14="http://schemas.microsoft.com/office/drawing/2010/main" val="0"/>
              </a:ext>
            </a:extLst>
          </a:blip>
          <a:srcRect b="2572"/>
          <a:stretch/>
        </p:blipFill>
        <p:spPr>
          <a:xfrm>
            <a:off x="6757951" y="879083"/>
            <a:ext cx="1558928" cy="5325775"/>
          </a:xfrm>
          <a:prstGeom prst="rect">
            <a:avLst/>
          </a:prstGeom>
        </p:spPr>
      </p:pic>
    </p:spTree>
    <p:extLst>
      <p:ext uri="{BB962C8B-B14F-4D97-AF65-F5344CB8AC3E}">
        <p14:creationId xmlns:p14="http://schemas.microsoft.com/office/powerpoint/2010/main" val="36922547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Elements That Form Predictable Ions</a:t>
            </a:r>
          </a:p>
        </p:txBody>
      </p:sp>
      <p:pic>
        <p:nvPicPr>
          <p:cNvPr id="4" name="Picture 3" descr="09_32_Figure.jpg"/>
          <p:cNvPicPr>
            <a:picLocks noChangeAspect="1"/>
          </p:cNvPicPr>
          <p:nvPr/>
        </p:nvPicPr>
        <p:blipFill rotWithShape="1">
          <a:blip r:embed="rId3">
            <a:extLst>
              <a:ext uri="{28A0092B-C50C-407E-A947-70E740481C1C}">
                <a14:useLocalDpi xmlns:a14="http://schemas.microsoft.com/office/drawing/2010/main" val="0"/>
              </a:ext>
            </a:extLst>
          </a:blip>
          <a:srcRect b="3857"/>
          <a:stretch/>
        </p:blipFill>
        <p:spPr>
          <a:xfrm>
            <a:off x="397103" y="1648535"/>
            <a:ext cx="8534400" cy="3528229"/>
          </a:xfrm>
          <a:prstGeom prst="rect">
            <a:avLst/>
          </a:prstGeom>
        </p:spPr>
      </p:pic>
    </p:spTree>
    <p:extLst>
      <p:ext uri="{BB962C8B-B14F-4D97-AF65-F5344CB8AC3E}">
        <p14:creationId xmlns:p14="http://schemas.microsoft.com/office/powerpoint/2010/main" val="17970836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Periodic Trends: Atomic Size Has Two Factors</a:t>
            </a:r>
          </a:p>
        </p:txBody>
      </p:sp>
      <p:sp>
        <p:nvSpPr>
          <p:cNvPr id="4099" name="Content Placeholder 2"/>
          <p:cNvSpPr>
            <a:spLocks noGrp="1"/>
          </p:cNvSpPr>
          <p:nvPr>
            <p:ph sz="half" idx="1"/>
          </p:nvPr>
        </p:nvSpPr>
        <p:spPr>
          <a:xfrm>
            <a:off x="342898" y="1400627"/>
            <a:ext cx="8607577" cy="5201424"/>
          </a:xfrm>
        </p:spPr>
        <p:txBody>
          <a:bodyPr/>
          <a:lstStyle/>
          <a:p>
            <a:pPr eaLnBrk="1" hangingPunct="1">
              <a:spcBef>
                <a:spcPts val="600"/>
              </a:spcBef>
            </a:pPr>
            <a:r>
              <a:rPr lang="en-US" sz="2600" dirty="0"/>
              <a:t>#1: As you move to the right across a period in the periodic table, atomic size </a:t>
            </a:r>
            <a:r>
              <a:rPr lang="en-US" sz="2600" b="1" i="1" dirty="0"/>
              <a:t>decreases</a:t>
            </a:r>
            <a:r>
              <a:rPr lang="en-US" sz="2600" dirty="0"/>
              <a:t>. </a:t>
            </a:r>
          </a:p>
          <a:p>
            <a:pPr eaLnBrk="1" hangingPunct="1">
              <a:spcBef>
                <a:spcPts val="600"/>
              </a:spcBef>
            </a:pPr>
            <a:r>
              <a:rPr lang="en-US" sz="2600" dirty="0"/>
              <a:t>The </a:t>
            </a:r>
            <a:r>
              <a:rPr lang="en-US" sz="2600" b="1" dirty="0"/>
              <a:t>atomic size</a:t>
            </a:r>
            <a:r>
              <a:rPr lang="en-US" sz="2600" dirty="0"/>
              <a:t> of an atom is determined by </a:t>
            </a:r>
            <a:br>
              <a:rPr lang="en-US" sz="2600" dirty="0"/>
            </a:br>
            <a:r>
              <a:rPr lang="en-US" sz="2600" dirty="0"/>
              <a:t>the distance between the outermost electrons and the nucleus. </a:t>
            </a:r>
          </a:p>
          <a:p>
            <a:pPr eaLnBrk="1" hangingPunct="1">
              <a:spcBef>
                <a:spcPts val="600"/>
              </a:spcBef>
            </a:pPr>
            <a:r>
              <a:rPr lang="en-US" sz="2600" dirty="0"/>
              <a:t>The size of an orbital depends on the principal quantum number.</a:t>
            </a:r>
          </a:p>
          <a:p>
            <a:pPr eaLnBrk="1" hangingPunct="1">
              <a:spcBef>
                <a:spcPts val="600"/>
              </a:spcBef>
            </a:pPr>
            <a:r>
              <a:rPr lang="en-US" sz="2600" dirty="0"/>
              <a:t>With each step across a period, the number of protons in the nucleus is increasing. </a:t>
            </a:r>
          </a:p>
          <a:p>
            <a:pPr eaLnBrk="1" hangingPunct="1">
              <a:spcBef>
                <a:spcPts val="600"/>
              </a:spcBef>
            </a:pPr>
            <a:r>
              <a:rPr lang="en-US" sz="2600" dirty="0"/>
              <a:t>This increase in the number of protons results in a greater pull on the electrons from the nucleus, causing atomic size to </a:t>
            </a:r>
            <a:r>
              <a:rPr lang="en-US" sz="2600" b="1" i="1" dirty="0"/>
              <a:t>decrease</a:t>
            </a:r>
            <a:r>
              <a:rPr lang="en-US" sz="2600" dirty="0"/>
              <a:t>.</a:t>
            </a:r>
          </a:p>
        </p:txBody>
      </p:sp>
    </p:spTree>
    <p:extLst>
      <p:ext uri="{BB962C8B-B14F-4D97-AF65-F5344CB8AC3E}">
        <p14:creationId xmlns:p14="http://schemas.microsoft.com/office/powerpoint/2010/main" val="39714939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07721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Periodic Trends: Atomic Size Has Two Factors</a:t>
            </a:r>
          </a:p>
        </p:txBody>
      </p:sp>
      <p:sp>
        <p:nvSpPr>
          <p:cNvPr id="4099" name="Content Placeholder 2"/>
          <p:cNvSpPr>
            <a:spLocks noGrp="1"/>
          </p:cNvSpPr>
          <p:nvPr>
            <p:ph sz="half" idx="1"/>
          </p:nvPr>
        </p:nvSpPr>
        <p:spPr>
          <a:xfrm>
            <a:off x="342898" y="1400627"/>
            <a:ext cx="8607577" cy="5170646"/>
          </a:xfrm>
        </p:spPr>
        <p:txBody>
          <a:bodyPr/>
          <a:lstStyle/>
          <a:p>
            <a:pPr eaLnBrk="1" hangingPunct="1">
              <a:spcBef>
                <a:spcPts val="600"/>
              </a:spcBef>
            </a:pPr>
            <a:r>
              <a:rPr lang="en-US" sz="3200" dirty="0"/>
              <a:t>#2: As you move down a column in the periodic table, atomic size </a:t>
            </a:r>
            <a:r>
              <a:rPr lang="en-US" sz="3200" b="1" i="1" dirty="0"/>
              <a:t>increases.</a:t>
            </a:r>
          </a:p>
          <a:p>
            <a:pPr eaLnBrk="1" hangingPunct="1">
              <a:spcBef>
                <a:spcPts val="600"/>
              </a:spcBef>
            </a:pPr>
            <a:r>
              <a:rPr lang="en-US" sz="3200" dirty="0"/>
              <a:t>As you move down a column in the periodic table, the highest principal quantum number, </a:t>
            </a:r>
            <a:r>
              <a:rPr lang="en-US" sz="3200" i="1" dirty="0"/>
              <a:t>n</a:t>
            </a:r>
            <a:r>
              <a:rPr lang="en-US" sz="3200" dirty="0"/>
              <a:t>, increases. </a:t>
            </a:r>
          </a:p>
          <a:p>
            <a:pPr eaLnBrk="1" hangingPunct="1">
              <a:spcBef>
                <a:spcPts val="600"/>
              </a:spcBef>
            </a:pPr>
            <a:r>
              <a:rPr lang="en-US" sz="3200" dirty="0"/>
              <a:t>Since the size of an orbital increases with increasing principal quantum number, the electrons that occupy the outermost orbitals are farther from the nucleus as you move down a column. </a:t>
            </a:r>
          </a:p>
        </p:txBody>
      </p:sp>
    </p:spTree>
    <p:extLst>
      <p:ext uri="{BB962C8B-B14F-4D97-AF65-F5344CB8AC3E}">
        <p14:creationId xmlns:p14="http://schemas.microsoft.com/office/powerpoint/2010/main" val="16495288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Periodic Properties: Atomic Size  </a:t>
            </a:r>
          </a:p>
        </p:txBody>
      </p:sp>
      <p:pic>
        <p:nvPicPr>
          <p:cNvPr id="3" name="Picture 2" descr="09_33_Figure.jpg"/>
          <p:cNvPicPr>
            <a:picLocks noChangeAspect="1"/>
          </p:cNvPicPr>
          <p:nvPr/>
        </p:nvPicPr>
        <p:blipFill rotWithShape="1">
          <a:blip r:embed="rId3">
            <a:extLst>
              <a:ext uri="{28A0092B-C50C-407E-A947-70E740481C1C}">
                <a14:useLocalDpi xmlns:a14="http://schemas.microsoft.com/office/drawing/2010/main" val="0"/>
              </a:ext>
            </a:extLst>
          </a:blip>
          <a:srcRect b="3123"/>
          <a:stretch/>
        </p:blipFill>
        <p:spPr>
          <a:xfrm>
            <a:off x="1282094" y="767745"/>
            <a:ext cx="6742499" cy="5545970"/>
          </a:xfrm>
          <a:prstGeom prst="rect">
            <a:avLst/>
          </a:prstGeom>
        </p:spPr>
      </p:pic>
    </p:spTree>
    <p:extLst>
      <p:ext uri="{BB962C8B-B14F-4D97-AF65-F5344CB8AC3E}">
        <p14:creationId xmlns:p14="http://schemas.microsoft.com/office/powerpoint/2010/main" val="4246041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Light: Electromagnetic Radiation </a:t>
            </a:r>
          </a:p>
        </p:txBody>
      </p:sp>
      <p:sp>
        <p:nvSpPr>
          <p:cNvPr id="4099" name="Content Placeholder 2"/>
          <p:cNvSpPr>
            <a:spLocks noGrp="1"/>
          </p:cNvSpPr>
          <p:nvPr>
            <p:ph sz="half" idx="1"/>
          </p:nvPr>
        </p:nvSpPr>
        <p:spPr>
          <a:xfrm>
            <a:off x="342900" y="5105400"/>
            <a:ext cx="8680148" cy="1384995"/>
          </a:xfrm>
        </p:spPr>
        <p:txBody>
          <a:bodyPr/>
          <a:lstStyle/>
          <a:p>
            <a:pPr marL="0" indent="0">
              <a:buNone/>
            </a:pPr>
            <a:r>
              <a:rPr lang="en-US" dirty="0"/>
              <a:t>When a water surface is disturbed, waves are created that radiate outward from the site.</a:t>
            </a:r>
            <a:r>
              <a:rPr lang="en-US" b="1" dirty="0"/>
              <a:t> </a:t>
            </a:r>
            <a:r>
              <a:rPr lang="en-US" dirty="0"/>
              <a:t>The wave carries energy as it moves through the water.</a:t>
            </a:r>
          </a:p>
        </p:txBody>
      </p:sp>
      <p:pic>
        <p:nvPicPr>
          <p:cNvPr id="2" name="Picture 1" descr="09_Pg287_UnFigur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1857" y="649271"/>
            <a:ext cx="3876887" cy="4430728"/>
          </a:xfrm>
          <a:prstGeom prst="rect">
            <a:avLst/>
          </a:prstGeom>
        </p:spPr>
      </p:pic>
    </p:spTree>
    <p:extLst>
      <p:ext uri="{BB962C8B-B14F-4D97-AF65-F5344CB8AC3E}">
        <p14:creationId xmlns:p14="http://schemas.microsoft.com/office/powerpoint/2010/main" val="26340614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Periodic Properties: Ionization Energy</a:t>
            </a:r>
          </a:p>
        </p:txBody>
      </p:sp>
      <p:sp>
        <p:nvSpPr>
          <p:cNvPr id="4099" name="Content Placeholder 2"/>
          <p:cNvSpPr>
            <a:spLocks noGrp="1"/>
          </p:cNvSpPr>
          <p:nvPr>
            <p:ph sz="half" idx="1"/>
          </p:nvPr>
        </p:nvSpPr>
        <p:spPr>
          <a:xfrm>
            <a:off x="342898" y="832162"/>
            <a:ext cx="8607577" cy="2062103"/>
          </a:xfrm>
        </p:spPr>
        <p:txBody>
          <a:bodyPr/>
          <a:lstStyle/>
          <a:p>
            <a:pPr eaLnBrk="1" hangingPunct="1">
              <a:spcBef>
                <a:spcPts val="600"/>
              </a:spcBef>
            </a:pPr>
            <a:r>
              <a:rPr lang="en-US" sz="3200" dirty="0"/>
              <a:t>Ionization energy </a:t>
            </a:r>
            <a:r>
              <a:rPr lang="en-US" sz="3200" b="1" i="1" dirty="0"/>
              <a:t>increases</a:t>
            </a:r>
            <a:r>
              <a:rPr lang="en-US" sz="3200" dirty="0"/>
              <a:t> as you move to the right across a period and </a:t>
            </a:r>
            <a:r>
              <a:rPr lang="en-US" sz="3200" b="1" i="1" dirty="0"/>
              <a:t>decreases</a:t>
            </a:r>
            <a:r>
              <a:rPr lang="en-US" sz="3200" dirty="0"/>
              <a:t> as you move down a column in the periodic table.</a:t>
            </a:r>
          </a:p>
        </p:txBody>
      </p:sp>
    </p:spTree>
    <p:extLst>
      <p:ext uri="{BB962C8B-B14F-4D97-AF65-F5344CB8AC3E}">
        <p14:creationId xmlns:p14="http://schemas.microsoft.com/office/powerpoint/2010/main" val="33007987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Periodic Properties: Ionization Energy</a:t>
            </a:r>
          </a:p>
        </p:txBody>
      </p:sp>
      <p:pic>
        <p:nvPicPr>
          <p:cNvPr id="2" name="Picture 1" descr="09_34_Figure.jpg"/>
          <p:cNvPicPr>
            <a:picLocks noChangeAspect="1"/>
          </p:cNvPicPr>
          <p:nvPr/>
        </p:nvPicPr>
        <p:blipFill rotWithShape="1">
          <a:blip r:embed="rId3">
            <a:extLst>
              <a:ext uri="{28A0092B-C50C-407E-A947-70E740481C1C}">
                <a14:useLocalDpi xmlns:a14="http://schemas.microsoft.com/office/drawing/2010/main" val="0"/>
              </a:ext>
            </a:extLst>
          </a:blip>
          <a:srcRect b="3454"/>
          <a:stretch/>
        </p:blipFill>
        <p:spPr>
          <a:xfrm>
            <a:off x="227775" y="723589"/>
            <a:ext cx="8801584" cy="5578029"/>
          </a:xfrm>
          <a:prstGeom prst="rect">
            <a:avLst/>
          </a:prstGeom>
        </p:spPr>
      </p:pic>
    </p:spTree>
    <p:extLst>
      <p:ext uri="{BB962C8B-B14F-4D97-AF65-F5344CB8AC3E}">
        <p14:creationId xmlns:p14="http://schemas.microsoft.com/office/powerpoint/2010/main" val="36103471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Periodic Properties: Metallic Character</a:t>
            </a:r>
          </a:p>
        </p:txBody>
      </p:sp>
      <p:sp>
        <p:nvSpPr>
          <p:cNvPr id="4099" name="Content Placeholder 2"/>
          <p:cNvSpPr>
            <a:spLocks noGrp="1"/>
          </p:cNvSpPr>
          <p:nvPr>
            <p:ph sz="half" idx="1"/>
          </p:nvPr>
        </p:nvSpPr>
        <p:spPr>
          <a:xfrm>
            <a:off x="342898" y="832162"/>
            <a:ext cx="8607577" cy="5706177"/>
          </a:xfrm>
        </p:spPr>
        <p:txBody>
          <a:bodyPr/>
          <a:lstStyle/>
          <a:p>
            <a:pPr eaLnBrk="1" hangingPunct="1">
              <a:spcBef>
                <a:spcPts val="600"/>
              </a:spcBef>
            </a:pPr>
            <a:r>
              <a:rPr lang="en-US" sz="3200" b="1" i="1" dirty="0"/>
              <a:t>Metals</a:t>
            </a:r>
            <a:r>
              <a:rPr lang="en-US" sz="3200" dirty="0"/>
              <a:t> tend to lose electrons in their chemical reactions, while </a:t>
            </a:r>
            <a:r>
              <a:rPr lang="en-US" sz="3200" b="1" i="1" dirty="0"/>
              <a:t>nonmetals</a:t>
            </a:r>
            <a:r>
              <a:rPr lang="en-US" sz="3200" dirty="0"/>
              <a:t> tend to gain electrons. </a:t>
            </a:r>
          </a:p>
          <a:p>
            <a:pPr eaLnBrk="1" hangingPunct="1">
              <a:spcBef>
                <a:spcPts val="600"/>
              </a:spcBef>
            </a:pPr>
            <a:r>
              <a:rPr lang="en-US" sz="3200" dirty="0"/>
              <a:t>As you move across a period in the periodic table, ionization energy increases, which means that electrons are less likely to be lost in chemical reactions. </a:t>
            </a:r>
          </a:p>
          <a:p>
            <a:pPr eaLnBrk="1" hangingPunct="1">
              <a:spcBef>
                <a:spcPts val="600"/>
              </a:spcBef>
            </a:pPr>
            <a:r>
              <a:rPr lang="en-US" sz="3200" dirty="0"/>
              <a:t>Metallic character </a:t>
            </a:r>
            <a:r>
              <a:rPr lang="en-US" sz="3200" b="1" i="1" dirty="0"/>
              <a:t>decreases</a:t>
            </a:r>
            <a:r>
              <a:rPr lang="en-US" sz="3200" dirty="0"/>
              <a:t> as you move to the right across a period and </a:t>
            </a:r>
            <a:r>
              <a:rPr lang="en-US" sz="3200" b="1" i="1" dirty="0"/>
              <a:t>increases</a:t>
            </a:r>
            <a:r>
              <a:rPr lang="en-US" sz="3200" dirty="0"/>
              <a:t> as you move down a column in the </a:t>
            </a:r>
            <a:br>
              <a:rPr lang="en-US" sz="3200" dirty="0"/>
            </a:br>
            <a:r>
              <a:rPr lang="en-US" sz="3200" dirty="0"/>
              <a:t>periodic table. </a:t>
            </a:r>
          </a:p>
        </p:txBody>
      </p:sp>
    </p:spTree>
    <p:extLst>
      <p:ext uri="{BB962C8B-B14F-4D97-AF65-F5344CB8AC3E}">
        <p14:creationId xmlns:p14="http://schemas.microsoft.com/office/powerpoint/2010/main" val="14530324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Periodic Properties: Metallic Character</a:t>
            </a:r>
          </a:p>
        </p:txBody>
      </p:sp>
      <p:pic>
        <p:nvPicPr>
          <p:cNvPr id="3" name="Picture 2" descr="09_35_Figure.jpg"/>
          <p:cNvPicPr>
            <a:picLocks noChangeAspect="1"/>
          </p:cNvPicPr>
          <p:nvPr/>
        </p:nvPicPr>
        <p:blipFill rotWithShape="1">
          <a:blip r:embed="rId3">
            <a:extLst>
              <a:ext uri="{28A0092B-C50C-407E-A947-70E740481C1C}">
                <a14:useLocalDpi xmlns:a14="http://schemas.microsoft.com/office/drawing/2010/main" val="0"/>
              </a:ext>
            </a:extLst>
          </a:blip>
          <a:srcRect b="3488"/>
          <a:stretch/>
        </p:blipFill>
        <p:spPr>
          <a:xfrm>
            <a:off x="515893" y="719366"/>
            <a:ext cx="8044189" cy="5606444"/>
          </a:xfrm>
          <a:prstGeom prst="rect">
            <a:avLst/>
          </a:prstGeom>
        </p:spPr>
      </p:pic>
    </p:spTree>
    <p:extLst>
      <p:ext uri="{BB962C8B-B14F-4D97-AF65-F5344CB8AC3E}">
        <p14:creationId xmlns:p14="http://schemas.microsoft.com/office/powerpoint/2010/main" val="21218302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Chapter 9 in Review </a:t>
            </a:r>
          </a:p>
        </p:txBody>
      </p:sp>
      <p:sp>
        <p:nvSpPr>
          <p:cNvPr id="4099" name="Content Placeholder 2"/>
          <p:cNvSpPr>
            <a:spLocks noGrp="1"/>
          </p:cNvSpPr>
          <p:nvPr>
            <p:ph sz="half" idx="1"/>
          </p:nvPr>
        </p:nvSpPr>
        <p:spPr>
          <a:xfrm>
            <a:off x="342898" y="844257"/>
            <a:ext cx="8607577" cy="4622803"/>
          </a:xfrm>
        </p:spPr>
        <p:txBody>
          <a:bodyPr/>
          <a:lstStyle/>
          <a:p>
            <a:pPr eaLnBrk="1" hangingPunct="1">
              <a:spcBef>
                <a:spcPts val="600"/>
              </a:spcBef>
            </a:pPr>
            <a:r>
              <a:rPr lang="en-US" sz="3200" b="1" dirty="0"/>
              <a:t>Light,</a:t>
            </a:r>
            <a:r>
              <a:rPr lang="en-US" sz="3200" dirty="0"/>
              <a:t> a form of electromagnetic radiation, exhibits both wavelike and particle-like behavior. Particles of light are called photons.</a:t>
            </a:r>
          </a:p>
          <a:p>
            <a:pPr eaLnBrk="1" hangingPunct="1">
              <a:spcBef>
                <a:spcPts val="600"/>
              </a:spcBef>
            </a:pPr>
            <a:r>
              <a:rPr lang="en-US" sz="3200" b="1" dirty="0"/>
              <a:t>The Bohr model:</a:t>
            </a:r>
            <a:r>
              <a:rPr lang="en-US" sz="3200" dirty="0"/>
              <a:t> The emission spectrum of hydrogen can be explained by the Bohr model for the hydrogen atom. Each orbit is specified by a quantum number (</a:t>
            </a:r>
            <a:r>
              <a:rPr lang="en-US" sz="3200" i="1" dirty="0"/>
              <a:t>n</a:t>
            </a:r>
            <a:r>
              <a:rPr lang="en-US" sz="3200" dirty="0"/>
              <a:t>), which also specifies the orbit</a:t>
            </a:r>
            <a:r>
              <a:rPr lang="ja-JP" altLang="en-US" sz="3200" dirty="0"/>
              <a:t>’</a:t>
            </a:r>
            <a:r>
              <a:rPr lang="en-US" altLang="ja-JP" sz="3200" dirty="0"/>
              <a:t>s energy. </a:t>
            </a:r>
            <a:endParaRPr lang="en-US" altLang="ja-JP" sz="3200" b="1" dirty="0"/>
          </a:p>
        </p:txBody>
      </p:sp>
    </p:spTree>
    <p:extLst>
      <p:ext uri="{BB962C8B-B14F-4D97-AF65-F5344CB8AC3E}">
        <p14:creationId xmlns:p14="http://schemas.microsoft.com/office/powerpoint/2010/main" val="31452594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Chapter 9 in Review </a:t>
            </a:r>
          </a:p>
        </p:txBody>
      </p:sp>
      <p:sp>
        <p:nvSpPr>
          <p:cNvPr id="4099" name="Content Placeholder 2"/>
          <p:cNvSpPr>
            <a:spLocks noGrp="1"/>
          </p:cNvSpPr>
          <p:nvPr>
            <p:ph sz="half" idx="1"/>
          </p:nvPr>
        </p:nvSpPr>
        <p:spPr>
          <a:xfrm>
            <a:off x="342898" y="916827"/>
            <a:ext cx="8607577" cy="5339924"/>
          </a:xfrm>
        </p:spPr>
        <p:txBody>
          <a:bodyPr/>
          <a:lstStyle/>
          <a:p>
            <a:pPr eaLnBrk="1" hangingPunct="1">
              <a:spcBef>
                <a:spcPts val="600"/>
              </a:spcBef>
            </a:pPr>
            <a:r>
              <a:rPr lang="en-US" b="1" dirty="0"/>
              <a:t>The quantum-mechanical model </a:t>
            </a:r>
            <a:r>
              <a:rPr lang="en-US" dirty="0"/>
              <a:t>describes electron orbitals, which are electron probability maps that show the relative probability of finding an electron in various places surrounding the atomic nucleus.</a:t>
            </a:r>
            <a:endParaRPr lang="en-US" b="1" dirty="0"/>
          </a:p>
          <a:p>
            <a:pPr eaLnBrk="1" hangingPunct="1">
              <a:spcBef>
                <a:spcPts val="600"/>
              </a:spcBef>
            </a:pPr>
            <a:r>
              <a:rPr lang="en-US" dirty="0"/>
              <a:t>An </a:t>
            </a:r>
            <a:r>
              <a:rPr lang="en-US" b="1" dirty="0"/>
              <a:t>electron configuration</a:t>
            </a:r>
            <a:r>
              <a:rPr lang="en-US" dirty="0"/>
              <a:t> indicates which orbitals are occupied for a particular atom. Orbitals are filled in order of increasing energy and obey the Pauli exclusion principle (each orbital can hold a maximum of two electrons with opposing spins) and </a:t>
            </a:r>
            <a:r>
              <a:rPr lang="en-US" dirty="0" err="1"/>
              <a:t>Hund</a:t>
            </a:r>
            <a:r>
              <a:rPr lang="ja-JP" altLang="en-US" dirty="0"/>
              <a:t>’</a:t>
            </a:r>
            <a:r>
              <a:rPr lang="en-US" altLang="ja-JP" dirty="0"/>
              <a:t>s rule (electrons occupy orbitals of identical energy singly before pairing). </a:t>
            </a:r>
            <a:endParaRPr lang="en-US" dirty="0"/>
          </a:p>
        </p:txBody>
      </p:sp>
    </p:spTree>
    <p:extLst>
      <p:ext uri="{BB962C8B-B14F-4D97-AF65-F5344CB8AC3E}">
        <p14:creationId xmlns:p14="http://schemas.microsoft.com/office/powerpoint/2010/main" val="16783781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Chapter 9 in Review </a:t>
            </a:r>
          </a:p>
        </p:txBody>
      </p:sp>
      <p:sp>
        <p:nvSpPr>
          <p:cNvPr id="4099" name="Content Placeholder 2"/>
          <p:cNvSpPr>
            <a:spLocks noGrp="1"/>
          </p:cNvSpPr>
          <p:nvPr>
            <p:ph sz="half" idx="1"/>
          </p:nvPr>
        </p:nvSpPr>
        <p:spPr>
          <a:xfrm>
            <a:off x="342898" y="941017"/>
            <a:ext cx="8607577" cy="4745914"/>
          </a:xfrm>
        </p:spPr>
        <p:txBody>
          <a:bodyPr/>
          <a:lstStyle/>
          <a:p>
            <a:pPr eaLnBrk="1" hangingPunct="1"/>
            <a:r>
              <a:rPr lang="en-US" sz="2400" b="1" dirty="0"/>
              <a:t>The periodic table:</a:t>
            </a:r>
            <a:r>
              <a:rPr lang="en-US" sz="2400" dirty="0"/>
              <a:t> Elements within the same column of the periodic table have similar outer electron configurations and the same number of </a:t>
            </a:r>
            <a:r>
              <a:rPr lang="en-US" sz="2400" b="1" dirty="0"/>
              <a:t>valence electrons</a:t>
            </a:r>
            <a:r>
              <a:rPr lang="en-US" sz="2400" dirty="0"/>
              <a:t> and therefore have similar chemical properties. </a:t>
            </a:r>
          </a:p>
          <a:p>
            <a:pPr eaLnBrk="1" hangingPunct="1"/>
            <a:r>
              <a:rPr lang="en-US" sz="2400" dirty="0"/>
              <a:t>The periodic table is divisible into blocks (</a:t>
            </a:r>
            <a:r>
              <a:rPr lang="en-US" sz="2400" i="1" dirty="0"/>
              <a:t>s</a:t>
            </a:r>
            <a:r>
              <a:rPr lang="en-US" sz="2400" dirty="0"/>
              <a:t> block, </a:t>
            </a:r>
            <a:r>
              <a:rPr lang="en-US" sz="2400" i="1" dirty="0"/>
              <a:t>p</a:t>
            </a:r>
            <a:r>
              <a:rPr lang="en-US" sz="2400" dirty="0"/>
              <a:t> block, </a:t>
            </a:r>
            <a:r>
              <a:rPr lang="en-US" sz="2400" i="1" dirty="0"/>
              <a:t>d</a:t>
            </a:r>
            <a:r>
              <a:rPr lang="en-US" sz="2400" dirty="0"/>
              <a:t> block, and </a:t>
            </a:r>
            <a:r>
              <a:rPr lang="en-US" sz="2400" i="1" dirty="0"/>
              <a:t>f</a:t>
            </a:r>
            <a:r>
              <a:rPr lang="en-US" sz="2400" dirty="0"/>
              <a:t> block) in which particular sublevels are filled. </a:t>
            </a:r>
          </a:p>
          <a:p>
            <a:pPr eaLnBrk="1" hangingPunct="1"/>
            <a:r>
              <a:rPr lang="en-US" sz="2400" dirty="0"/>
              <a:t>As you move across a period to the right in the periodic table, atomic size decreases, ionization energy increases, and metallic character decreases. </a:t>
            </a:r>
          </a:p>
          <a:p>
            <a:pPr eaLnBrk="1" hangingPunct="1"/>
            <a:r>
              <a:rPr lang="en-US" sz="2400" dirty="0"/>
              <a:t>As you move down a column in the periodic table, atomic size increases, ionization energy decreases, and metallic character increases. </a:t>
            </a:r>
          </a:p>
        </p:txBody>
      </p:sp>
    </p:spTree>
    <p:extLst>
      <p:ext uri="{BB962C8B-B14F-4D97-AF65-F5344CB8AC3E}">
        <p14:creationId xmlns:p14="http://schemas.microsoft.com/office/powerpoint/2010/main" val="1881094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584776"/>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0" anchor="t">
            <a:spAutoFit/>
          </a:bodyPr>
          <a:lstStyle/>
          <a:p>
            <a:pPr eaLnBrk="1" hangingPunct="1"/>
            <a:r>
              <a:rPr lang="en-US" altLang="en-US" dirty="0">
                <a:solidFill>
                  <a:srgbClr val="ED6B06"/>
                </a:solidFill>
              </a:rPr>
              <a:t>Chemical Skills Learning Objectives</a:t>
            </a:r>
          </a:p>
        </p:txBody>
      </p:sp>
      <p:sp>
        <p:nvSpPr>
          <p:cNvPr id="4099" name="Content Placeholder 2"/>
          <p:cNvSpPr>
            <a:spLocks noGrp="1"/>
          </p:cNvSpPr>
          <p:nvPr>
            <p:ph sz="half" idx="1"/>
          </p:nvPr>
        </p:nvSpPr>
        <p:spPr>
          <a:xfrm>
            <a:off x="342898" y="941017"/>
            <a:ext cx="8607577" cy="5201424"/>
          </a:xfrm>
        </p:spPr>
        <p:txBody>
          <a:bodyPr/>
          <a:lstStyle/>
          <a:p>
            <a:pPr marL="457200" indent="-457200">
              <a:buFont typeface="Calibri" charset="0"/>
              <a:buAutoNum type="arabicPeriod"/>
            </a:pPr>
            <a:r>
              <a:rPr lang="en-US" sz="2000" dirty="0"/>
              <a:t>LO: Understand and explain the nature of electromagnetic radiation.</a:t>
            </a:r>
          </a:p>
          <a:p>
            <a:pPr marL="457200" indent="-457200">
              <a:buFont typeface="Calibri" charset="0"/>
              <a:buAutoNum type="arabicPeriod"/>
            </a:pPr>
            <a:r>
              <a:rPr lang="en-US" sz="2000" dirty="0"/>
              <a:t>LO: Understand and explain the key characteristics of the Bohr model of the atom. </a:t>
            </a:r>
          </a:p>
          <a:p>
            <a:pPr marL="457200" indent="-457200">
              <a:buFont typeface="Calibri" charset="0"/>
              <a:buAutoNum type="arabicPeriod"/>
            </a:pPr>
            <a:r>
              <a:rPr lang="en-US" sz="2000" dirty="0"/>
              <a:t>LO: Understand and explain the key characteristics of the quantum-mechanical model of the atom.</a:t>
            </a:r>
          </a:p>
          <a:p>
            <a:pPr marL="457200" indent="-457200">
              <a:buFont typeface="Calibri" charset="0"/>
              <a:buAutoNum type="arabicPeriod"/>
            </a:pPr>
            <a:r>
              <a:rPr lang="en-US" sz="2000" dirty="0"/>
              <a:t>LO: Predict relative wavelength, energy, and frequency of different types of light. </a:t>
            </a:r>
          </a:p>
          <a:p>
            <a:pPr marL="457200" indent="-457200">
              <a:buFont typeface="Calibri" charset="0"/>
              <a:buAutoNum type="arabicPeriod"/>
            </a:pPr>
            <a:r>
              <a:rPr lang="en-US" sz="2000" dirty="0"/>
              <a:t>LO: Write electron configurations and orbital diagrams for atoms.</a:t>
            </a:r>
          </a:p>
          <a:p>
            <a:pPr marL="457200" indent="-457200">
              <a:buFont typeface="Calibri" charset="0"/>
              <a:buAutoNum type="arabicPeriod"/>
            </a:pPr>
            <a:r>
              <a:rPr lang="en-US" sz="2000" dirty="0"/>
              <a:t>LO: Identify valence electrons and core electrons.</a:t>
            </a:r>
          </a:p>
          <a:p>
            <a:pPr marL="457200" indent="-457200">
              <a:buFont typeface="Calibri" charset="0"/>
              <a:buAutoNum type="arabicPeriod"/>
            </a:pPr>
            <a:r>
              <a:rPr lang="en-US" sz="2000" dirty="0"/>
              <a:t>LO: Write electron configurations for an element based on its position in the periodic table.</a:t>
            </a:r>
          </a:p>
          <a:p>
            <a:pPr marL="457200" indent="-457200">
              <a:buFont typeface="Calibri" charset="0"/>
              <a:buAutoNum type="arabicPeriod"/>
            </a:pPr>
            <a:r>
              <a:rPr lang="en-US" sz="2000" dirty="0"/>
              <a:t>LO: Recognize that the chemical properties of elements are largely determined by the number of valence electrons they contain.</a:t>
            </a:r>
          </a:p>
          <a:p>
            <a:pPr marL="457200" indent="-457200">
              <a:buFont typeface="Calibri" charset="0"/>
              <a:buAutoNum type="arabicPeriod"/>
            </a:pPr>
            <a:r>
              <a:rPr lang="en-US" sz="2000" dirty="0"/>
              <a:t>LO: Identify and understand periodic trends such as atomic size, ionization energy, and metallic character.</a:t>
            </a:r>
          </a:p>
        </p:txBody>
      </p:sp>
    </p:spTree>
    <p:extLst>
      <p:ext uri="{BB962C8B-B14F-4D97-AF65-F5344CB8AC3E}">
        <p14:creationId xmlns:p14="http://schemas.microsoft.com/office/powerpoint/2010/main" val="27261838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0002&quot;&gt;&lt;object type=&quot;3&quot; unique_id=&quot;10003&quot;&gt;&lt;property id=&quot;20148&quot; value=&quot;5&quot;/&gt;&lt;property id=&quot;20300&quot; value=&quot;Slide 1&quot;/&gt;&lt;property id=&quot;20307&quot; value=&quot;475&quot;/&gt;&lt;/object&gt;&lt;object type=&quot;3&quot; unique_id=&quot;10004&quot;&gt;&lt;property id=&quot;20148&quot; value=&quot;5&quot;/&gt;&lt;property id=&quot;20300&quot; value=&quot;Slide 2 - &amp;quot;The Greenhouse Effect&amp;quot;&quot;/&gt;&lt;property id=&quot;20307&quot; value=&quot;353&quot;/&gt;&lt;/object&gt;&lt;object type=&quot;3&quot; unique_id=&quot;10005&quot;&gt;&lt;property id=&quot;20148&quot; value=&quot;5&quot;/&gt;&lt;property id=&quot;20300&quot; value=&quot;Slide 3 - &amp;quot;Global Warming&amp;quot;&quot;/&gt;&lt;property id=&quot;20307&quot; value=&quot;352&quot;/&gt;&lt;/object&gt;&lt;object type=&quot;3&quot; unique_id=&quot;10006&quot;&gt;&lt;property id=&quot;20148&quot; value=&quot;5&quot;/&gt;&lt;property id=&quot;20300&quot; value=&quot;Slide 4 - &amp;quot;The Sources of Increased CO2&amp;quot;&quot;/&gt;&lt;property id=&quot;20307&quot; value=&quot;351&quot;/&gt;&lt;/object&gt;&lt;object type=&quot;3&quot; unique_id=&quot;10007&quot;&gt;&lt;property id=&quot;20148&quot; value=&quot;5&quot;/&gt;&lt;property id=&quot;20300&quot; value=&quot;Slide 5 - &amp;quot;Reaction Stoichiometry: How Much Carbon Dioxide?&amp;quot;&quot;/&gt;&lt;property id=&quot;20307&quot; value=&quot;354&quot;/&gt;&lt;/object&gt;&lt;object type=&quot;3&quot; unique_id=&quot;10008&quot;&gt;&lt;property id=&quot;20148&quot; value=&quot;5&quot;/&gt;&lt;property id=&quot;20300&quot; value=&quot;Slide 6 - &amp;quot;Quantities in Chemical Reactions&amp;quot;&quot;/&gt;&lt;property id=&quot;20307&quot; value=&quot;355&quot;/&gt;&lt;/object&gt;&lt;object type=&quot;3&quot; unique_id=&quot;10009&quot;&gt;&lt;property id=&quot;20148&quot; value=&quot;5&quot;/&gt;&lt;property id=&quot;20300&quot; value=&quot;Slide 7 - &amp;quot;Reaction Stoichiometry&amp;quot;&quot;/&gt;&lt;property id=&quot;20307&quot; value=&quot;356&quot;/&gt;&lt;/object&gt;&lt;object type=&quot;3&quot; unique_id=&quot;10010&quot;&gt;&lt;property id=&quot;20148&quot; value=&quot;5&quot;/&gt;&lt;property id=&quot;20300&quot; value=&quot;Slide 8 - &amp;quot;Making Pizza&amp;quot;&quot;/&gt;&lt;property id=&quot;20307&quot; value=&quot;357&quot;/&gt;&lt;/object&gt;&lt;object type=&quot;3&quot; unique_id=&quot;10011&quot;&gt;&lt;property id=&quot;20148&quot; value=&quot;5&quot;/&gt;&lt;property id=&quot;20300&quot; value=&quot;Slide 9 - &amp;quot;Making Molecules: Mole-to-Mole Conversions&amp;quot;&quot;/&gt;&lt;property id=&quot;20307&quot; value=&quot;358&quot;/&gt;&lt;/object&gt;&lt;object type=&quot;3&quot; unique_id=&quot;10012&quot;&gt;&lt;property id=&quot;20148&quot; value=&quot;5&quot;/&gt;&lt;property id=&quot;20300&quot; value=&quot;Slide 10 - &amp;quot;Suppose That We Burn 22.0 Moles of C8H18; How Many Moles of CO2 Form?&amp;quot;&quot;/&gt;&lt;property id=&quot;20307&quot; value=&quot;359&quot;/&gt;&lt;/object&gt;&lt;object type=&quot;3&quot; unique_id=&quot;10013&quot;&gt;&lt;property id=&quot;20148&quot; value=&quot;5&quot;/&gt;&lt;property id=&quot;20300&quot; value=&quot;Slide 11 - &amp;quot;Limiting Reactant, Theoretical Yield&amp;quot;&quot;/&gt;&lt;property id=&quot;20307&quot; value=&quot;368&quot;/&gt;&lt;/object&gt;&lt;object type=&quot;3&quot; unique_id=&quot;10014&quot;&gt;&lt;property id=&quot;20148&quot; value=&quot;5&quot;/&gt;&lt;property id=&quot;20300&quot; value=&quot;Slide 12 - &amp;quot;Limiting Reactant&amp;quot;&quot;/&gt;&lt;property id=&quot;20307&quot; value=&quot;369&quot;/&gt;&lt;/object&gt;&lt;object type=&quot;3&quot; unique_id=&quot;10015&quot;&gt;&lt;property id=&quot;20148&quot; value=&quot;5&quot;/&gt;&lt;property id=&quot;20300&quot; value=&quot;Slide 13 - &amp;quot;Theoretical Yield&amp;quot;&quot;/&gt;&lt;property id=&quot;20307&quot; value=&quot;370&quot;/&gt;&lt;/object&gt;&lt;object type=&quot;3&quot; unique_id=&quot;10016&quot;&gt;&lt;property id=&quot;20148&quot; value=&quot;5&quot;/&gt;&lt;property id=&quot;20300&quot; value=&quot;Slide 14 - &amp;quot;In a Chemical Reaction&amp;quot;&quot;/&gt;&lt;property id=&quot;20307&quot; value=&quot;371&quot;/&gt;&lt;/object&gt;&lt;object type=&quot;3&quot; unique_id=&quot;10017&quot;&gt;&lt;property id=&quot;20148&quot; value=&quot;5&quot;/&gt;&lt;property id=&quot;20300&quot; value=&quot;Slide 15 - &amp;quot;More Making Pizzas&amp;quot;&quot;/&gt;&lt;property id=&quot;20307&quot; value=&quot;372&quot;/&gt;&lt;/object&gt;&lt;object type=&quot;3&quot; unique_id=&quot;10018&quot;&gt;&lt;property id=&quot;20148&quot; value=&quot;5&quot;/&gt;&lt;property id=&quot;20300&quot; value=&quot;Slide 16 - &amp;quot;Summarizing Limiting Reactant and Yield&amp;quot;&quot;/&gt;&lt;property id=&quot;20307&quot; value=&quot;373&quot;/&gt;&lt;/object&gt;&lt;object type=&quot;3&quot; unique_id=&quot;10019&quot;&gt;&lt;property id=&quot;20148&quot; value=&quot;5&quot;/&gt;&lt;property id=&quot;20300&quot; value=&quot;Slide 17 - &amp;quot;Summarizing Limiting Reactant and Yield&amp;quot;&quot;/&gt;&lt;property id=&quot;20307&quot; value=&quot;374&quot;/&gt;&lt;/object&gt;&lt;object type=&quot;3&quot; unique_id=&quot;10020&quot;&gt;&lt;property id=&quot;20148&quot; value=&quot;5&quot;/&gt;&lt;property id=&quot;20300&quot; value=&quot;Slide 18 - &amp;quot;Apply These Concepts to a Chemical Reaction&amp;quot;&quot;/&gt;&lt;property id=&quot;20307&quot; value=&quot;375&quot;/&gt;&lt;/object&gt;&lt;object type=&quot;3&quot; unique_id=&quot;10021&quot;&gt;&lt;property id=&quot;20148&quot; value=&quot;5&quot;/&gt;&lt;property id=&quot;20300&quot; value=&quot;Slide 19 - &amp;quot;Combustion of Methane&amp;quot;&quot;/&gt;&lt;property id=&quot;20307&quot; value=&quot;376&quot;/&gt;&lt;/object&gt;&lt;object type=&quot;3&quot; unique_id=&quot;10022&quot;&gt;&lt;property id=&quot;20148&quot; value=&quot;5&quot;/&gt;&lt;property id=&quot;20300&quot; value=&quot;Slide 20 - &amp;quot;Combustion of Methane&amp;quot;&quot;/&gt;&lt;property id=&quot;20307&quot; value=&quot;377&quot;/&gt;&lt;/object&gt;&lt;object type=&quot;3&quot; unique_id=&quot;10025&quot;&gt;&lt;property id=&quot;20148&quot; value=&quot;5&quot;/&gt;&lt;property id=&quot;20300&quot; value=&quot;Slide 21 - &amp;quot;Solution Concentration and Solution Stoichiometry&amp;quot;&quot;/&gt;&lt;property id=&quot;20307&quot; value=&quot;385&quot;/&gt;&lt;/object&gt;&lt;object type=&quot;3&quot; unique_id=&quot;10026&quot;&gt;&lt;property id=&quot;20148&quot; value=&quot;5&quot;/&gt;&lt;property id=&quot;20300&quot; value=&quot;Slide 22 - &amp;quot;Solution Concentration&amp;quot;&quot;/&gt;&lt;property id=&quot;20307&quot; value=&quot;386&quot;/&gt;&lt;/object&gt;&lt;object type=&quot;3&quot; unique_id=&quot;10027&quot;&gt;&lt;property id=&quot;20148&quot; value=&quot;5&quot;/&gt;&lt;property id=&quot;20300&quot; value=&quot;Slide 23 - &amp;quot;Solution Concentration&amp;quot;&quot;/&gt;&lt;property id=&quot;20307&quot; value=&quot;388&quot;/&gt;&lt;/object&gt;&lt;object type=&quot;3&quot; unique_id=&quot;10028&quot;&gt;&lt;property id=&quot;20148&quot; value=&quot;5&quot;/&gt;&lt;property id=&quot;20300&quot; value=&quot;Slide 24 - &amp;quot;Solution Concentration: Molarity&amp;quot;&quot;/&gt;&lt;property id=&quot;20307&quot; value=&quot;387&quot;/&gt;&lt;/object&gt;&lt;object type=&quot;3&quot; unique_id=&quot;10029&quot;&gt;&lt;property id=&quot;20148&quot; value=&quot;5&quot;/&gt;&lt;property id=&quot;20300&quot; value=&quot;Slide 25 - &amp;quot;Preparing 1 L of a 1.00 M NaCl Solution&amp;quot;&quot;/&gt;&lt;property id=&quot;20307&quot; value=&quot;389&quot;/&gt;&lt;/object&gt;&lt;object type=&quot;3&quot; unique_id=&quot;10030&quot;&gt;&lt;property id=&quot;20148&quot; value=&quot;5&quot;/&gt;&lt;property id=&quot;20300&quot; value=&quot;Slide 26 - &amp;quot;Using Molarity in Calculations&amp;quot;&quot;/&gt;&lt;property id=&quot;20307&quot; value=&quot;392&quot;/&gt;&lt;/object&gt;&lt;object type=&quot;3&quot; unique_id=&quot;10031&quot;&gt;&lt;property id=&quot;20148&quot; value=&quot;5&quot;/&gt;&lt;property id=&quot;20300&quot; value=&quot;Slide 27 - &amp;quot;Solution Dilution&amp;quot;&quot;/&gt;&lt;property id=&quot;20307&quot; value=&quot;395&quot;/&gt;&lt;/object&gt;&lt;object type=&quot;3&quot; unique_id=&quot;10032&quot;&gt;&lt;property id=&quot;20148&quot; value=&quot;5&quot;/&gt;&lt;property id=&quot;20300&quot; value=&quot;Slide 28 - &amp;quot;Preparing 3.00 L of 0.500 M CaCl2 from a 10.0 M Stock Solution&amp;quot;&quot;/&gt;&lt;property id=&quot;20307&quot; value=&quot;396&quot;/&gt;&lt;/object&gt;&lt;object type=&quot;3&quot; unique_id=&quot;10033&quot;&gt;&lt;property id=&quot;20148&quot; value=&quot;5&quot;/&gt;&lt;property id=&quot;20300&quot; value=&quot;Slide 29 - &amp;quot;Solution Stoichiometry&amp;quot;&quot;/&gt;&lt;property id=&quot;20307&quot; value=&quot;399&quot;/&gt;&lt;/object&gt;&lt;object type=&quot;3&quot; unique_id=&quot;10034&quot;&gt;&lt;property id=&quot;20148&quot; value=&quot;5&quot;/&gt;&lt;property id=&quot;20300&quot; value=&quot;Slide 30 - &amp;quot;Types of Aqueous Solutions and Solubility&amp;quot;&quot;/&gt;&lt;property id=&quot;20307&quot; value=&quot;402&quot;/&gt;&lt;/object&gt;&lt;object type=&quot;3&quot; unique_id=&quot;10035&quot;&gt;&lt;property id=&quot;20148&quot; value=&quot;5&quot;/&gt;&lt;property id=&quot;20300&quot; value=&quot;Slide 31 - &amp;quot;What Happens When a Solute Dissolves?&amp;quot;&quot;/&gt;&lt;property id=&quot;20307&quot; value=&quot;403&quot;/&gt;&lt;/object&gt;&lt;object type=&quot;3&quot; unique_id=&quot;10036&quot;&gt;&lt;property id=&quot;20148&quot; value=&quot;5&quot;/&gt;&lt;property id=&quot;20300&quot; value=&quot;Slide 32 - &amp;quot;Charge Distribution in a Water Molecule&amp;quot;&quot;/&gt;&lt;property id=&quot;20307&quot; value=&quot;404&quot;/&gt;&lt;/object&gt;&lt;object type=&quot;3&quot; unique_id=&quot;10037&quot;&gt;&lt;property id=&quot;20148&quot; value=&quot;5&quot;/&gt;&lt;property id=&quot;20300&quot; value=&quot;Slide 33 - &amp;quot;Solute and Solvent Interactions in a Sodium Chloride Solution&amp;quot;&quot;/&gt;&lt;property id=&quot;20307&quot; value=&quot;405&quot;/&gt;&lt;/object&gt;&lt;object type=&quot;3&quot; unique_id=&quot;10038&quot;&gt;&lt;property id=&quot;20148&quot; value=&quot;5&quot;/&gt;&lt;property id=&quot;20300&quot; value=&quot;Slide 34 - &amp;quot;Sodium Chloride Dissolving in Water&amp;quot;&quot;/&gt;&lt;property id=&quot;20307&quot; value=&quot;407&quot;/&gt;&lt;/object&gt;&lt;object type=&quot;3&quot; unique_id=&quot;10039&quot;&gt;&lt;property id=&quot;20148&quot; value=&quot;5&quot;/&gt;&lt;property id=&quot;20300&quot; value=&quot;Slide 35 - &amp;quot;Electrolyte and Nonelectrolyte Solutions&amp;quot;&quot;/&gt;&lt;property id=&quot;20307&quot; value=&quot;408&quot;/&gt;&lt;/object&gt;&lt;object type=&quot;3&quot; unique_id=&quot;10040&quot;&gt;&lt;property id=&quot;20148&quot; value=&quot;5&quot;/&gt;&lt;property id=&quot;20300&quot; value=&quot;Slide 36 - &amp;quot;Electrolyte and Nonelectrolyte Solutions&amp;quot;&quot;/&gt;&lt;property id=&quot;20307&quot; value=&quot;409&quot;/&gt;&lt;/object&gt;&lt;object type=&quot;3&quot; unique_id=&quot;10041&quot;&gt;&lt;property id=&quot;20148&quot; value=&quot;5&quot;/&gt;&lt;property id=&quot;20300&quot; value=&quot;Slide 37 - &amp;quot;Salt versus Sugar Dissolved in Water &amp;quot;&quot;/&gt;&lt;property id=&quot;20307&quot; value=&quot;406&quot;/&gt;&lt;/object&gt;&lt;object type=&quot;3&quot; unique_id=&quot;10042&quot;&gt;&lt;property id=&quot;20148&quot; value=&quot;5&quot;/&gt;&lt;property id=&quot;20300&quot; value=&quot;Slide 38 - &amp;quot;Binary Acids&amp;quot;&quot;/&gt;&lt;property id=&quot;20307&quot; value=&quot;410&quot;/&gt;&lt;/object&gt;&lt;object type=&quot;3&quot; unique_id=&quot;10043&quot;&gt;&lt;property id=&quot;20148&quot; value=&quot;5&quot;/&gt;&lt;property id=&quot;20300&quot; value=&quot;Slide 39 - &amp;quot;Strong and Weak Electrolytes&amp;quot;&quot;/&gt;&lt;property id=&quot;20307&quot; value=&quot;411&quot;/&gt;&lt;/object&gt;&lt;object type=&quot;3&quot; unique_id=&quot;10044&quot;&gt;&lt;property id=&quot;20148&quot; value=&quot;5&quot;/&gt;&lt;property id=&quot;20300&quot; value=&quot;Slide 40 - &amp;quot;Classes of Dissolved Materials&amp;quot;&quot;/&gt;&lt;property id=&quot;20307&quot; value=&quot;412&quot;/&gt;&lt;/object&gt;&lt;object type=&quot;3&quot; unique_id=&quot;10045&quot;&gt;&lt;property id=&quot;20148&quot; value=&quot;5&quot;/&gt;&lt;property id=&quot;20300&quot; value=&quot;Slide 41 - &amp;quot;Dissociation and Ionization&amp;quot;&quot;/&gt;&lt;property id=&quot;20307&quot; value=&quot;414&quot;/&gt;&lt;/object&gt;&lt;object type=&quot;3&quot; unique_id=&quot;10046&quot;&gt;&lt;property id=&quot;20148&quot; value=&quot;5&quot;/&gt;&lt;property id=&quot;20300&quot; value=&quot;Slide 42 - &amp;quot;The Solubility of Ionic Compounds&amp;quot;&quot;/&gt;&lt;property id=&quot;20307&quot; value=&quot;413&quot;/&gt;&lt;/object&gt;&lt;object type=&quot;3&quot; unique_id=&quot;10047&quot;&gt;&lt;property id=&quot;20148&quot; value=&quot;5&quot;/&gt;&lt;property id=&quot;20300&quot; value=&quot;Slide 43 - &amp;quot;Solubility of Salts&amp;quot;&quot;/&gt;&lt;property id=&quot;20307&quot; value=&quot;417&quot;/&gt;&lt;/object&gt;&lt;object type=&quot;3&quot; unique_id=&quot;10048&quot;&gt;&lt;property id=&quot;20148&quot; value=&quot;5&quot;/&gt;&lt;property id=&quot;20300&quot; value=&quot;Slide 44 - &amp;quot;When Will a Salt Dissolve?&amp;quot;&quot;/&gt;&lt;property id=&quot;20307&quot; value=&quot;415&quot;/&gt;&lt;/object&gt;&lt;object type=&quot;3&quot; unique_id=&quot;10049&quot;&gt;&lt;property id=&quot;20148&quot; value=&quot;5&quot;/&gt;&lt;property id=&quot;20300&quot; value=&quot;Slide 45 - &amp;quot;Solubility Rules&amp;quot;&quot;/&gt;&lt;property id=&quot;20307&quot; value=&quot;416&quot;/&gt;&lt;/object&gt;&lt;object type=&quot;3&quot; unique_id=&quot;10050&quot;&gt;&lt;property id=&quot;20148&quot; value=&quot;5&quot;/&gt;&lt;property id=&quot;20300&quot; value=&quot;Slide 46 - &amp;quot;Precipitation Reactions&amp;quot;&quot;/&gt;&lt;property id=&quot;20307&quot; value=&quot;418&quot;/&gt;&lt;/object&gt;&lt;object type=&quot;3&quot; unique_id=&quot;10051&quot;&gt;&lt;property id=&quot;20148&quot; value=&quot;5&quot;/&gt;&lt;property id=&quot;20300&quot; value=&quot;Slide 47 - &amp;quot;Precipitation of Lead(II) Iodide&amp;quot;&quot;/&gt;&lt;property id=&quot;20307&quot; value=&quot;420&quot;/&gt;&lt;/object&gt;&lt;object type=&quot;3&quot; unique_id=&quot;10052&quot;&gt;&lt;property id=&quot;20148&quot; value=&quot;5&quot;/&gt;&lt;property id=&quot;20300&quot; value=&quot;Slide 48 - &amp;quot;No Precipitation Means No Reaction&amp;quot;&quot;/&gt;&lt;property id=&quot;20307&quot; value=&quot;422&quot;/&gt;&lt;/object&gt;&lt;object type=&quot;3&quot; unique_id=&quot;10053&quot;&gt;&lt;property id=&quot;20148&quot; value=&quot;5&quot;/&gt;&lt;property id=&quot;20300&quot; value=&quot;Slide 49 - &amp;quot; Predicting Precipitation Reactions&amp;quot;&quot;/&gt;&lt;property id=&quot;20307&quot; value=&quot;421&quot;/&gt;&lt;/object&gt;&lt;object type=&quot;3&quot; unique_id=&quot;10054&quot;&gt;&lt;property id=&quot;20148&quot; value=&quot;5&quot;/&gt;&lt;property id=&quot;20300&quot; value=&quot;Slide 50 - &amp;quot;Predicting Precipitation Reactions&amp;quot;&quot;/&gt;&lt;property id=&quot;20307&quot; value=&quot;423&quot;/&gt;&lt;/object&gt;&lt;object type=&quot;3&quot; unique_id=&quot;10055&quot;&gt;&lt;property id=&quot;20148&quot; value=&quot;5&quot;/&gt;&lt;property id=&quot;20300&quot; value=&quot;Slide 51 - &amp;quot;Predicting Precipitation Reactions&amp;quot;&quot;/&gt;&lt;property id=&quot;20307&quot; value=&quot;424&quot;/&gt;&lt;/object&gt;&lt;object type=&quot;3&quot; unique_id=&quot;10056&quot;&gt;&lt;property id=&quot;20148&quot; value=&quot;5&quot;/&gt;&lt;property id=&quot;20300&quot; value=&quot;Slide 52 - &amp;quot;Representing Aqueous Reactions&amp;quot;&quot;/&gt;&lt;property id=&quot;20307&quot; value=&quot;429&quot;/&gt;&lt;/object&gt;&lt;object type=&quot;3&quot; unique_id=&quot;10057&quot;&gt;&lt;property id=&quot;20148&quot; value=&quot;5&quot;/&gt;&lt;property id=&quot;20300&quot; value=&quot;Slide 53 - &amp;quot;Ionic Equation&amp;quot;&quot;/&gt;&lt;property id=&quot;20307&quot; value=&quot;430&quot;/&gt;&lt;/object&gt;&lt;object type=&quot;3&quot; unique_id=&quot;10058&quot;&gt;&lt;property id=&quot;20148&quot; value=&quot;5&quot;/&gt;&lt;property id=&quot;20300&quot; value=&quot;Slide 54 - &amp;quot;Ionic Equation&amp;quot;&quot;/&gt;&lt;property id=&quot;20307&quot; value=&quot;431&quot;/&gt;&lt;/object&gt;&lt;object type=&quot;3&quot; unique_id=&quot;10059&quot;&gt;&lt;property id=&quot;20148&quot; value=&quot;5&quot;/&gt;&lt;property id=&quot;20300&quot; value=&quot;Slide 55 - &amp;quot;Net Ionic Equation&amp;quot;&quot;/&gt;&lt;property id=&quot;20307&quot; value=&quot;432&quot;/&gt;&lt;/object&gt;&lt;object type=&quot;3&quot; unique_id=&quot;10060&quot;&gt;&lt;property id=&quot;20148&quot; value=&quot;5&quot;/&gt;&lt;property id=&quot;20300&quot; value=&quot;Slide 56 - &amp;quot;Examples&amp;quot;&quot;/&gt;&lt;property id=&quot;20307&quot; value=&quot;433&quot;/&gt;&lt;/object&gt;&lt;object type=&quot;3&quot; unique_id=&quot;10061&quot;&gt;&lt;property id=&quot;20148&quot; value=&quot;5&quot;/&gt;&lt;property id=&quot;20300&quot; value=&quot;Slide 57 - &amp;quot;Acid–Base and Gas-Evolution Reactions&amp;quot;&quot;/&gt;&lt;property id=&quot;20307&quot; value=&quot;435&quot;/&gt;&lt;/object&gt;&lt;object type=&quot;3&quot; unique_id=&quot;10062&quot;&gt;&lt;property id=&quot;20148&quot; value=&quot;5&quot;/&gt;&lt;property id=&quot;20300&quot; value=&quot;Slide 58 - &amp;quot;Acid–Base and Gas-Evolution Reactions&amp;quot;&quot;/&gt;&lt;property id=&quot;20307&quot; value=&quot;436&quot;/&gt;&lt;/object&gt;&lt;object type=&quot;3&quot; unique_id=&quot;10063&quot;&gt;&lt;property id=&quot;20148&quot; value=&quot;5&quot;/&gt;&lt;property id=&quot;20300&quot; value=&quot;Slide 59 - &amp;quot;Acid–Base Reactions&amp;quot;&quot;/&gt;&lt;property id=&quot;20307&quot; value=&quot;437&quot;/&gt;&lt;/object&gt;&lt;object type=&quot;3&quot; unique_id=&quot;10064&quot;&gt;&lt;property id=&quot;20148&quot; value=&quot;5&quot;/&gt;&lt;property id=&quot;20300&quot; value=&quot;Slide 60 - &amp;quot;Acid–Base Reactions&amp;quot;&quot;/&gt;&lt;property id=&quot;20307&quot; value=&quot;438&quot;/&gt;&lt;/object&gt;&lt;object type=&quot;3&quot; unique_id=&quot;10065&quot;&gt;&lt;property id=&quot;20148&quot; value=&quot;5&quot;/&gt;&lt;property id=&quot;20300&quot; value=&quot;Slide 61 - &amp;quot;Acids and Bases in Solution&amp;quot;&quot;/&gt;&lt;property id=&quot;20307&quot; value=&quot;439&quot;/&gt;&lt;/object&gt;&lt;object type=&quot;3&quot; unique_id=&quot;10066&quot;&gt;&lt;property id=&quot;20148&quot; value=&quot;5&quot;/&gt;&lt;property id=&quot;20300&quot; value=&quot;Slide 62 - &amp;quot;Acid–Base Reaction&amp;quot;&quot;/&gt;&lt;property id=&quot;20307&quot; value=&quot;441&quot;/&gt;&lt;/object&gt;&lt;object type=&quot;3&quot; unique_id=&quot;10067&quot;&gt;&lt;property id=&quot;20148&quot; value=&quot;5&quot;/&gt;&lt;property id=&quot;20300&quot; value=&quot;Slide 63 - &amp;quot;Some Common Acids and Bases&amp;quot;&quot;/&gt;&lt;property id=&quot;20307&quot; value=&quot;440&quot;/&gt;&lt;/object&gt;&lt;object type=&quot;3&quot; unique_id=&quot;10068&quot;&gt;&lt;property id=&quot;20148&quot; value=&quot;5&quot;/&gt;&lt;property id=&quot;20300&quot; value=&quot;Slide 64 - &amp;quot;Predict the Product of the Reactions&amp;quot;&quot;/&gt;&lt;property id=&quot;20307&quot; value=&quot;446&quot;/&gt;&lt;/object&gt;&lt;object type=&quot;3&quot; unique_id=&quot;10069&quot;&gt;&lt;property id=&quot;20148&quot; value=&quot;5&quot;/&gt;&lt;property id=&quot;20300&quot; value=&quot;Slide 65 - &amp;quot;Acid–Base Titrations&amp;quot;&quot;/&gt;&lt;property id=&quot;20307&quot; value=&quot;445&quot;/&gt;&lt;/object&gt;&lt;object type=&quot;3&quot; unique_id=&quot;10070&quot;&gt;&lt;property id=&quot;20148&quot; value=&quot;5&quot;/&gt;&lt;property id=&quot;20300&quot; value=&quot;Slide 66 - &amp;quot;Acid–Base Titrations&amp;quot;&quot;/&gt;&lt;property id=&quot;20307&quot; value=&quot;447&quot;/&gt;&lt;/object&gt;&lt;object type=&quot;3&quot; unique_id=&quot;10071&quot;&gt;&lt;property id=&quot;20148&quot; value=&quot;5&quot;/&gt;&lt;property id=&quot;20300&quot; value=&quot;Slide 67 - &amp;quot;Acid–Base Titration&amp;quot;&quot;/&gt;&lt;property id=&quot;20307&quot; value=&quot;448&quot;/&gt;&lt;/object&gt;&lt;object type=&quot;3&quot; unique_id=&quot;10072&quot;&gt;&lt;property id=&quot;20148&quot; value=&quot;5&quot;/&gt;&lt;property id=&quot;20300&quot; value=&quot;Slide 68 - &amp;quot;Titration&amp;quot;&quot;/&gt;&lt;property id=&quot;20307&quot; value=&quot;449&quot;/&gt;&lt;/object&gt;&lt;object type=&quot;3&quot; unique_id=&quot;10073&quot;&gt;&lt;property id=&quot;20148&quot; value=&quot;5&quot;/&gt;&lt;property id=&quot;20300&quot; value=&quot;Slide 69 - &amp;quot;Gas-Evolving Reactions&amp;quot;&quot;/&gt;&lt;property id=&quot;20307&quot; value=&quot;452&quot;/&gt;&lt;/object&gt;&lt;object type=&quot;3&quot; unique_id=&quot;10074&quot;&gt;&lt;property id=&quot;20148&quot; value=&quot;5&quot;/&gt;&lt;property id=&quot;20300&quot; value=&quot;Slide 70 - &amp;quot;Gas-Evolution Reaction&amp;quot;&quot;/&gt;&lt;property id=&quot;20307&quot; value=&quot;453&quot;/&gt;&lt;/object&gt;&lt;object type=&quot;3&quot; unique_id=&quot;10075&quot;&gt;&lt;property id=&quot;20148&quot; value=&quot;5&quot;/&gt;&lt;property id=&quot;20300&quot; value=&quot;Slide 71 - &amp;quot;Types of Compounds That Undergo Gas-Evolution Reactions&amp;quot;&quot;/&gt;&lt;property id=&quot;20307&quot; value=&quot;454&quot;/&gt;&lt;/object&gt;&lt;object type=&quot;3&quot; unique_id=&quot;10076&quot;&gt;&lt;property id=&quot;20148&quot; value=&quot;5&quot;/&gt;&lt;property id=&quot;20300&quot; value=&quot;Slide 72 - &amp;quot;Oxidation–Reduction Reactions&amp;quot;&quot;/&gt;&lt;property id=&quot;20307&quot; value=&quot;457&quot;/&gt;&lt;/object&gt;&lt;object type=&quot;3&quot; unique_id=&quot;10077&quot;&gt;&lt;property id=&quot;20148&quot; value=&quot;5&quot;/&gt;&lt;property id=&quot;20300&quot; value=&quot;Slide 73 - &amp;quot;Combustion as Redox&amp;quot;&quot;/&gt;&lt;property id=&quot;20307&quot; value=&quot;458&quot;/&gt;&lt;/object&gt;&lt;object type=&quot;3&quot; unique_id=&quot;10078&quot;&gt;&lt;property id=&quot;20148&quot; value=&quot;5&quot;/&gt;&lt;property id=&quot;20300&quot; value=&quot;Slide 74 - &amp;quot;Redox without Combustion&amp;quot;&quot;/&gt;&lt;property id=&quot;20307&quot; value=&quot;459&quot;/&gt;&lt;/object&gt;&lt;object type=&quot;3&quot; unique_id=&quot;10079&quot;&gt;&lt;property id=&quot;20148&quot; value=&quot;5&quot;/&gt;&lt;property id=&quot;20300&quot; value=&quot;Slide 75 - &amp;quot;Reactions of Metals with Nonmetals&amp;quot;&quot;/&gt;&lt;property id=&quot;20307&quot; value=&quot;460&quot;/&gt;&lt;/object&gt;&lt;object type=&quot;3&quot; unique_id=&quot;10080&quot;&gt;&lt;property id=&quot;20148&quot; value=&quot;5&quot;/&gt;&lt;property id=&quot;20300&quot; value=&quot;Slide 76 - &amp;quot;Redox Reaction&amp;quot;&quot;/&gt;&lt;property id=&quot;20307&quot; value=&quot;461&quot;/&gt;&lt;/object&gt;&lt;object type=&quot;3&quot; unique_id=&quot;10081&quot;&gt;&lt;property id=&quot;20148&quot; value=&quot;5&quot;/&gt;&lt;property id=&quot;20300&quot; value=&quot;Slide 77 - &amp;quot;Oxidation and Reduction&amp;quot;&quot;/&gt;&lt;property id=&quot;20307&quot; value=&quot;462&quot;/&gt;&lt;/object&gt;&lt;object type=&quot;3&quot; unique_id=&quot;10082&quot;&gt;&lt;property id=&quot;20148&quot; value=&quot;5&quot;/&gt;&lt;property id=&quot;20300&quot; value=&quot;Slide 78 - &amp;quot;Oxidation States&amp;quot;&quot;/&gt;&lt;property id=&quot;20307&quot; value=&quot;463&quot;/&gt;&lt;/object&gt;&lt;object type=&quot;3&quot; unique_id=&quot;10083&quot;&gt;&lt;property id=&quot;20148&quot; value=&quot;5&quot;/&gt;&lt;property id=&quot;20300&quot; value=&quot;Slide 79 - &amp;quot;Rules for Assigning Oxidation States&amp;quot;&quot;/&gt;&lt;property id=&quot;20307&quot; value=&quot;464&quot;/&gt;&lt;/object&gt;&lt;object type=&quot;3&quot; unique_id=&quot;10084&quot;&gt;&lt;property id=&quot;20148&quot; value=&quot;5&quot;/&gt;&lt;property id=&quot;20300&quot; value=&quot;Slide 80 - &amp;quot;Rules for Assigning Oxidation States&amp;quot;&quot;/&gt;&lt;property id=&quot;20307&quot; value=&quot;465&quot;/&gt;&lt;/object&gt;&lt;object type=&quot;3&quot; unique_id=&quot;10085&quot;&gt;&lt;property id=&quot;20148&quot; value=&quot;5&quot;/&gt;&lt;property id=&quot;20300&quot; value=&quot;Slide 81 - &amp;quot;Rules for Assigning Oxidation States&amp;quot;&quot;/&gt;&lt;property id=&quot;20307&quot; value=&quot;466&quot;/&gt;&lt;/object&gt;&lt;object type=&quot;3&quot; unique_id=&quot;10086&quot;&gt;&lt;property id=&quot;20148&quot; value=&quot;5&quot;/&gt;&lt;property id=&quot;20300&quot; value=&quot;Slide 82 - &amp;quot;Identifying Redox Reactions  &amp;quot;&quot;/&gt;&lt;property id=&quot;20307&quot; value=&quot;467&quot;/&gt;&lt;/object&gt;&lt;object type=&quot;3&quot; unique_id=&quot;10087&quot;&gt;&lt;property id=&quot;20148&quot; value=&quot;5&quot;/&gt;&lt;property id=&quot;20300&quot; value=&quot;Slide 83 - &amp;quot;Redox Reactions&amp;quot;&quot;/&gt;&lt;property id=&quot;20307&quot; value=&quot;470&quot;/&gt;&lt;/object&gt;&lt;object type=&quot;3&quot; unique_id=&quot;10088&quot;&gt;&lt;property id=&quot;20148&quot; value=&quot;5&quot;/&gt;&lt;property id=&quot;20300&quot; value=&quot;Slide 84 - &amp;quot;Combustion Reactions&amp;quot;&quot;/&gt;&lt;property id=&quot;20307&quot; value=&quot;472&quot;/&gt;&lt;/object&gt;&lt;object type=&quot;3&quot; unique_id=&quot;10089&quot;&gt;&lt;property id=&quot;20148&quot; value=&quot;5&quot;/&gt;&lt;property id=&quot;20300&quot; value=&quot;Slide 85 - &amp;quot;Combustion&amp;quot;&quot;/&gt;&lt;property id=&quot;20307&quot; value=&quot;473&quot;/&gt;&lt;/object&gt;&lt;/object&gt;&lt;object type=&quot;8&quot; unique_id=&quot;10178&quot;&gt;&lt;/object&gt;&lt;/object&gt;&lt;/database&gt;"/>
  <p:tag name="SECTOMILLISECCONVERTED" val="1"/>
</p:tagLst>
</file>

<file path=ppt/theme/theme1.xml><?xml version="1.0" encoding="utf-8"?>
<a:theme xmlns:a="http://schemas.openxmlformats.org/drawingml/2006/main" name="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
        <a:cs typeface="Times New Roman"/>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gtk_01:Applications (Mac OS 9):Microsoft Office 2001:Templates:My Templates:HA5Lect_template.pot</Template>
  <TotalTime>16586</TotalTime>
  <Words>5970</Words>
  <Application>Microsoft Office PowerPoint</Application>
  <PresentationFormat>On-screen Show (4:3)</PresentationFormat>
  <Paragraphs>489</Paragraphs>
  <Slides>97</Slides>
  <Notes>97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97</vt:i4>
      </vt:variant>
    </vt:vector>
  </HeadingPairs>
  <TitlesOfParts>
    <vt:vector size="102" baseType="lpstr">
      <vt:lpstr>Arial</vt:lpstr>
      <vt:lpstr>Calibri</vt:lpstr>
      <vt:lpstr>Times</vt:lpstr>
      <vt:lpstr>Times New Roman</vt:lpstr>
      <vt:lpstr>HA5Lect_template</vt:lpstr>
      <vt:lpstr>PowerPoint Presentation</vt:lpstr>
      <vt:lpstr>Blimps, Balloons, and Models of the Atom </vt:lpstr>
      <vt:lpstr>Blimps, Balloons, and Models of the Atom </vt:lpstr>
      <vt:lpstr>Blimps, Balloons, and Models of the Atom </vt:lpstr>
      <vt:lpstr>Models Explain the Inertness and Reactivity of the Elements</vt:lpstr>
      <vt:lpstr>Electrons in Atoms and the Periodic Table</vt:lpstr>
      <vt:lpstr>Niels Bohr and Erwin Schrödinger</vt:lpstr>
      <vt:lpstr>Light: Electromagnetic Radiation </vt:lpstr>
      <vt:lpstr>Light: Electromagnetic Radiation </vt:lpstr>
      <vt:lpstr>Light: Electromagnetic Radiation </vt:lpstr>
      <vt:lpstr>Light: Color of Light</vt:lpstr>
      <vt:lpstr>Light: Color of Light</vt:lpstr>
      <vt:lpstr>Light: Color in Objects</vt:lpstr>
      <vt:lpstr>Light: Electromagnetic Radiation </vt:lpstr>
      <vt:lpstr>Electromagnetic Radiation (Photons—Particles of Light)</vt:lpstr>
      <vt:lpstr>Light: Electromagnetic Radiation </vt:lpstr>
      <vt:lpstr>The Electromagnetic Spectrum </vt:lpstr>
      <vt:lpstr>The Electromagnetic Spectrum </vt:lpstr>
      <vt:lpstr>The Electromagnetic Spectrum </vt:lpstr>
      <vt:lpstr>The Electromagnetic Spectrum </vt:lpstr>
      <vt:lpstr>The Electromagnetic Spectrum </vt:lpstr>
      <vt:lpstr>The Electromagnetic Spectrum </vt:lpstr>
      <vt:lpstr>Visible Light and Infrared Radiation Images</vt:lpstr>
      <vt:lpstr>The Electromagnetic Spectrum </vt:lpstr>
      <vt:lpstr>The Electromagnetic Spectrum </vt:lpstr>
      <vt:lpstr>PowerPoint Presentation</vt:lpstr>
      <vt:lpstr>PowerPoint Presentation</vt:lpstr>
      <vt:lpstr>Chemistry and Health Radiation Treatment for Cancer </vt:lpstr>
      <vt:lpstr>Chemistry and Health Radiation Treatment for Cancer</vt:lpstr>
      <vt:lpstr>Each Element Has Its Own Atomic Emission Spectrum of Light</vt:lpstr>
      <vt:lpstr>Each Element Has Its Own Atomic Emission Spectrum of Light</vt:lpstr>
      <vt:lpstr>Emission Spectra of the Elements Are Not Continuous</vt:lpstr>
      <vt:lpstr>Light Emitted by Hydrogen Contains Distinct Wavelengths That Are Specific to Hydrogen</vt:lpstr>
      <vt:lpstr>Niels Bohr Developed a Simple Model to Explain These Results </vt:lpstr>
      <vt:lpstr>The Energy Is Quantized</vt:lpstr>
      <vt:lpstr>Excitation and Emission</vt:lpstr>
      <vt:lpstr>Hydrogen Emission Lines</vt:lpstr>
      <vt:lpstr>Hydrogen Emission Lines</vt:lpstr>
      <vt:lpstr>The Bohr Model: Atoms with Orbits</vt:lpstr>
      <vt:lpstr>The Quantum-Mechanical Model: Atoms with Orbitals </vt:lpstr>
      <vt:lpstr>The Quantum-Mechanical Model: Atoms with Orbitals </vt:lpstr>
      <vt:lpstr>Baseball Paths and Electron  Probability Maps </vt:lpstr>
      <vt:lpstr>Baseball Paths and Electron  Probability Maps </vt:lpstr>
      <vt:lpstr>Baseball Paths and Electron  Probability Maps </vt:lpstr>
      <vt:lpstr>Principal Quantum Numbers for Orbitals </vt:lpstr>
      <vt:lpstr>Ground States and Excited States</vt:lpstr>
      <vt:lpstr>Energy Increases with Principal Quantum Number </vt:lpstr>
      <vt:lpstr>Shapes of Quantum-Mechanical Orbitals</vt:lpstr>
      <vt:lpstr>Representations of Orbitals</vt:lpstr>
      <vt:lpstr>Representations of Orbitals</vt:lpstr>
      <vt:lpstr>Representations of Orbitals</vt:lpstr>
      <vt:lpstr>The Number of Subshells in a Given Principal Shell Is Equal to the Value of n</vt:lpstr>
      <vt:lpstr>The 2s Orbital Is Similar to the 1s Orbital, but Larger in Size</vt:lpstr>
      <vt:lpstr>The 2p Orbitals: This figure Shows Both the Dot Representation (Left) and Shape Representation (Right) for Each p Orbital</vt:lpstr>
      <vt:lpstr>Orbitals When n = 3</vt:lpstr>
      <vt:lpstr>The 3d Orbitals: This Figure Shows Both the Dot Representation (Left) and Shape Representation (Right) for Each d Orbital</vt:lpstr>
      <vt:lpstr>From Orbits to Orbitals</vt:lpstr>
      <vt:lpstr>Electron Configurations: How Electrons Occupy Orbitals</vt:lpstr>
      <vt:lpstr>Electron Configurations: Orbital Diagrams</vt:lpstr>
      <vt:lpstr>Electron Spin </vt:lpstr>
      <vt:lpstr>Energy Ordering of Orbitals for Multi-Electron Atoms </vt:lpstr>
      <vt:lpstr>Energy Ordering of Orbitals for Multi-Electron Atoms </vt:lpstr>
      <vt:lpstr>Writing Ground-State Electron Configurations</vt:lpstr>
      <vt:lpstr>Writing Ground-State Electron Configurations</vt:lpstr>
      <vt:lpstr>Orbitals Fill in the Following Order:  1s 2s 2p 3s 3p 4s 3d 4p 5s 4d 5p 6s </vt:lpstr>
      <vt:lpstr>To Write Electron Configurations</vt:lpstr>
      <vt:lpstr>The Electron Configuration of Neon Represents the Complete Filling of the n = 2 Principal Shell </vt:lpstr>
      <vt:lpstr>The Noble Gas Core Notation </vt:lpstr>
      <vt:lpstr>Electron Configurations and the  Periodic Table </vt:lpstr>
      <vt:lpstr>Valence Electrons and Core Electrons</vt:lpstr>
      <vt:lpstr>Valence Electrons and Core Electrons</vt:lpstr>
      <vt:lpstr>Electron Configurations and the Periodic Table</vt:lpstr>
      <vt:lpstr>A Pattern Exists for the Entire Periodic Table </vt:lpstr>
      <vt:lpstr>A Pattern Exists for the Entire Periodic Table </vt:lpstr>
      <vt:lpstr>Periodic Trends in Electron Configurations of the Main Group Elements </vt:lpstr>
      <vt:lpstr>Periodic Trends in Electron Configurations of the Transition Series Elements </vt:lpstr>
      <vt:lpstr>Periodic Trends in Electron Configurations of the Transition Series Elements </vt:lpstr>
      <vt:lpstr>Write Electron Configuration Based on  Position in the Periodic Table: Phosphorus</vt:lpstr>
      <vt:lpstr>Write the Electron Configuration for Any Element Based on Its Position in the Periodic Table</vt:lpstr>
      <vt:lpstr>The Explanatory Power of the Quantum-Mechanical Model </vt:lpstr>
      <vt:lpstr>The Explanatory Power of the Quantum-Mechanical Model </vt:lpstr>
      <vt:lpstr>The Noble Gases</vt:lpstr>
      <vt:lpstr>The Alkali Metals</vt:lpstr>
      <vt:lpstr>The Alkaline Earth Metals</vt:lpstr>
      <vt:lpstr>The Halogens</vt:lpstr>
      <vt:lpstr>Elements That Form Predictable Ions</vt:lpstr>
      <vt:lpstr>Periodic Trends: Atomic Size Has Two Factors</vt:lpstr>
      <vt:lpstr>Periodic Trends: Atomic Size Has Two Factors</vt:lpstr>
      <vt:lpstr>Periodic Properties: Atomic Size  </vt:lpstr>
      <vt:lpstr>Periodic Properties: Ionization Energy</vt:lpstr>
      <vt:lpstr>Periodic Properties: Ionization Energy</vt:lpstr>
      <vt:lpstr>Periodic Properties: Metallic Character</vt:lpstr>
      <vt:lpstr>Periodic Properties: Metallic Character</vt:lpstr>
      <vt:lpstr>Chapter 9 in Review </vt:lpstr>
      <vt:lpstr>Chapter 9 in Review </vt:lpstr>
      <vt:lpstr>Chapter 9 in Review </vt:lpstr>
      <vt:lpstr>Chemical Skills Learning Objectives</vt:lpstr>
    </vt:vector>
  </TitlesOfParts>
  <Company>뿿ˤʤ㏘뿿</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 U</dc:creator>
  <cp:lastModifiedBy>Loree Cantrell-Briggs</cp:lastModifiedBy>
  <cp:revision>969</cp:revision>
  <dcterms:created xsi:type="dcterms:W3CDTF">2007-09-26T05:29:17Z</dcterms:created>
  <dcterms:modified xsi:type="dcterms:W3CDTF">2020-09-29T17:47:25Z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ies>
</file>