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73"/>
  </p:notesMasterIdLst>
  <p:sldIdLst>
    <p:sldId id="475" r:id="rId2"/>
    <p:sldId id="353" r:id="rId3"/>
    <p:sldId id="476" r:id="rId4"/>
    <p:sldId id="477" r:id="rId5"/>
    <p:sldId id="570" r:id="rId6"/>
    <p:sldId id="545" r:id="rId7"/>
    <p:sldId id="546" r:id="rId8"/>
    <p:sldId id="547" r:id="rId9"/>
    <p:sldId id="548" r:id="rId10"/>
    <p:sldId id="549" r:id="rId11"/>
    <p:sldId id="550" r:id="rId12"/>
    <p:sldId id="551" r:id="rId13"/>
    <p:sldId id="552" r:id="rId14"/>
    <p:sldId id="553" r:id="rId15"/>
    <p:sldId id="554" r:id="rId16"/>
    <p:sldId id="555" r:id="rId17"/>
    <p:sldId id="556" r:id="rId18"/>
    <p:sldId id="557" r:id="rId19"/>
    <p:sldId id="558" r:id="rId20"/>
    <p:sldId id="559" r:id="rId21"/>
    <p:sldId id="560" r:id="rId22"/>
    <p:sldId id="613" r:id="rId23"/>
    <p:sldId id="614" r:id="rId24"/>
    <p:sldId id="565" r:id="rId25"/>
    <p:sldId id="566" r:id="rId26"/>
    <p:sldId id="567" r:id="rId27"/>
    <p:sldId id="568" r:id="rId28"/>
    <p:sldId id="569" r:id="rId29"/>
    <p:sldId id="571" r:id="rId30"/>
    <p:sldId id="572" r:id="rId31"/>
    <p:sldId id="573" r:id="rId32"/>
    <p:sldId id="574" r:id="rId33"/>
    <p:sldId id="575" r:id="rId34"/>
    <p:sldId id="576" r:id="rId35"/>
    <p:sldId id="577" r:id="rId36"/>
    <p:sldId id="579" r:id="rId37"/>
    <p:sldId id="578" r:id="rId38"/>
    <p:sldId id="580" r:id="rId39"/>
    <p:sldId id="581" r:id="rId40"/>
    <p:sldId id="582" r:id="rId41"/>
    <p:sldId id="583" r:id="rId42"/>
    <p:sldId id="584" r:id="rId43"/>
    <p:sldId id="615" r:id="rId44"/>
    <p:sldId id="616" r:id="rId45"/>
    <p:sldId id="589" r:id="rId46"/>
    <p:sldId id="590" r:id="rId47"/>
    <p:sldId id="591" r:id="rId48"/>
    <p:sldId id="592" r:id="rId49"/>
    <p:sldId id="593" r:id="rId50"/>
    <p:sldId id="594" r:id="rId51"/>
    <p:sldId id="595" r:id="rId52"/>
    <p:sldId id="596" r:id="rId53"/>
    <p:sldId id="597" r:id="rId54"/>
    <p:sldId id="598" r:id="rId55"/>
    <p:sldId id="599" r:id="rId56"/>
    <p:sldId id="600" r:id="rId57"/>
    <p:sldId id="601" r:id="rId58"/>
    <p:sldId id="602" r:id="rId59"/>
    <p:sldId id="603" r:id="rId60"/>
    <p:sldId id="604" r:id="rId61"/>
    <p:sldId id="605" r:id="rId62"/>
    <p:sldId id="606" r:id="rId63"/>
    <p:sldId id="607" r:id="rId64"/>
    <p:sldId id="608" r:id="rId65"/>
    <p:sldId id="609" r:id="rId66"/>
    <p:sldId id="610" r:id="rId67"/>
    <p:sldId id="611" r:id="rId68"/>
    <p:sldId id="612" r:id="rId69"/>
    <p:sldId id="537" r:id="rId70"/>
    <p:sldId id="538" r:id="rId71"/>
    <p:sldId id="540" r:id="rId72"/>
  </p:sldIdLst>
  <p:sldSz cx="9144000" cy="6858000" type="screen4x3"/>
  <p:notesSz cx="6858000" cy="9144000"/>
  <p:custDataLst>
    <p:tags r:id="rId74"/>
  </p:custDataLst>
  <p:defaultTextStyle>
    <a:defPPr>
      <a:defRPr lang="en-US"/>
    </a:defPPr>
    <a:lvl1pPr algn="l" rtl="0" eaLnBrk="0" fontAlgn="base" hangingPunct="0">
      <a:spcBef>
        <a:spcPct val="0"/>
      </a:spcBef>
      <a:spcAft>
        <a:spcPct val="0"/>
      </a:spcAft>
      <a:defRPr sz="2400" kern="1200">
        <a:solidFill>
          <a:schemeClr val="tx1"/>
        </a:solidFill>
        <a:latin typeface="Times" pitchFamily="18" charset="0"/>
        <a:ea typeface="ヒラギノ角ゴ Pro W3" pitchFamily="127" charset="-128"/>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ヒラギノ角ゴ Pro W3" pitchFamily="127" charset="-128"/>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ヒラギノ角ゴ Pro W3" pitchFamily="127" charset="-128"/>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ヒラギノ角ゴ Pro W3" pitchFamily="127" charset="-128"/>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ヒラギノ角ゴ Pro W3" pitchFamily="127" charset="-128"/>
        <a:cs typeface="+mn-cs"/>
      </a:defRPr>
    </a:lvl5pPr>
    <a:lvl6pPr marL="2286000" algn="l" defTabSz="914400" rtl="0" eaLnBrk="1" latinLnBrk="0" hangingPunct="1">
      <a:defRPr sz="2400" kern="1200">
        <a:solidFill>
          <a:schemeClr val="tx1"/>
        </a:solidFill>
        <a:latin typeface="Times" pitchFamily="18" charset="0"/>
        <a:ea typeface="ヒラギノ角ゴ Pro W3" pitchFamily="127" charset="-128"/>
        <a:cs typeface="+mn-cs"/>
      </a:defRPr>
    </a:lvl6pPr>
    <a:lvl7pPr marL="2743200" algn="l" defTabSz="914400" rtl="0" eaLnBrk="1" latinLnBrk="0" hangingPunct="1">
      <a:defRPr sz="2400" kern="1200">
        <a:solidFill>
          <a:schemeClr val="tx1"/>
        </a:solidFill>
        <a:latin typeface="Times" pitchFamily="18" charset="0"/>
        <a:ea typeface="ヒラギノ角ゴ Pro W3" pitchFamily="127" charset="-128"/>
        <a:cs typeface="+mn-cs"/>
      </a:defRPr>
    </a:lvl7pPr>
    <a:lvl8pPr marL="3200400" algn="l" defTabSz="914400" rtl="0" eaLnBrk="1" latinLnBrk="0" hangingPunct="1">
      <a:defRPr sz="2400" kern="1200">
        <a:solidFill>
          <a:schemeClr val="tx1"/>
        </a:solidFill>
        <a:latin typeface="Times" pitchFamily="18" charset="0"/>
        <a:ea typeface="ヒラギノ角ゴ Pro W3" pitchFamily="127" charset="-128"/>
        <a:cs typeface="+mn-cs"/>
      </a:defRPr>
    </a:lvl8pPr>
    <a:lvl9pPr marL="3657600" algn="l" defTabSz="914400" rtl="0" eaLnBrk="1" latinLnBrk="0" hangingPunct="1">
      <a:defRPr sz="2400" kern="1200">
        <a:solidFill>
          <a:schemeClr val="tx1"/>
        </a:solidFill>
        <a:latin typeface="Times" pitchFamily="18" charset="0"/>
        <a:ea typeface="ヒラギノ角ゴ Pro W3" pitchFamily="127"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6B06"/>
    <a:srgbClr val="3333CC"/>
    <a:srgbClr val="CC3300"/>
    <a:srgbClr val="FF9900"/>
    <a:srgbClr val="333399"/>
    <a:srgbClr val="FF0000"/>
    <a:srgbClr val="143C83"/>
    <a:srgbClr val="004080"/>
    <a:srgbClr val="66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71" autoAdjust="0"/>
  </p:normalViewPr>
  <p:slideViewPr>
    <p:cSldViewPr snapToGrid="0">
      <p:cViewPr varScale="1">
        <p:scale>
          <a:sx n="100" d="100"/>
          <a:sy n="100" d="100"/>
        </p:scale>
        <p:origin x="-210" y="-84"/>
      </p:cViewPr>
      <p:guideLst>
        <p:guide orient="horz" pos="2398"/>
        <p:guide orient="horz" pos="830"/>
        <p:guide orient="horz" pos="1092"/>
        <p:guide orient="horz" pos="1391"/>
        <p:guide pos="496"/>
        <p:guide pos="2880"/>
        <p:guide pos="28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ea typeface="+mn-ea"/>
              </a:defRPr>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ea typeface="+mn-ea"/>
              </a:defRPr>
            </a:lvl1pPr>
          </a:lstStyle>
          <a:p>
            <a:pPr>
              <a:defRPr/>
            </a:pPr>
            <a:endParaRPr lang="en-US"/>
          </a:p>
        </p:txBody>
      </p:sp>
      <p:sp>
        <p:nvSpPr>
          <p:cNvPr id="952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ea typeface="+mn-ea"/>
              </a:defRPr>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pitchFamily="127" charset="0"/>
              </a:defRPr>
            </a:lvl1pPr>
          </a:lstStyle>
          <a:p>
            <a:pPr>
              <a:defRPr/>
            </a:pPr>
            <a:fld id="{AF0BAAB4-1001-428A-A52A-5AF0E7175770}" type="slidenum">
              <a:rPr lang="en-US"/>
              <a:pPr>
                <a:defRPr/>
              </a:pPr>
              <a:t>‹#›</a:t>
            </a:fld>
            <a:endParaRPr lang="en-US" dirty="0"/>
          </a:p>
        </p:txBody>
      </p:sp>
    </p:spTree>
    <p:extLst>
      <p:ext uri="{BB962C8B-B14F-4D97-AF65-F5344CB8AC3E}">
        <p14:creationId xmlns:p14="http://schemas.microsoft.com/office/powerpoint/2010/main" val="2995812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ヒラギノ角ゴ Pro W3" charset="0"/>
        <a:cs typeface="+mn-cs"/>
      </a:defRPr>
    </a:lvl1pPr>
    <a:lvl2pPr marL="457200" algn="l" rtl="0" eaLnBrk="0" fontAlgn="base" hangingPunct="0">
      <a:spcBef>
        <a:spcPct val="30000"/>
      </a:spcBef>
      <a:spcAft>
        <a:spcPct val="0"/>
      </a:spcAft>
      <a:defRPr sz="1200" kern="1200">
        <a:solidFill>
          <a:schemeClr val="tx1"/>
        </a:solidFill>
        <a:latin typeface="Times" charset="0"/>
        <a:ea typeface="ヒラギノ角ゴ Pro W3" charset="0"/>
        <a:cs typeface="+mn-cs"/>
      </a:defRPr>
    </a:lvl2pPr>
    <a:lvl3pPr marL="914400" algn="l" rtl="0" eaLnBrk="0" fontAlgn="base" hangingPunct="0">
      <a:spcBef>
        <a:spcPct val="30000"/>
      </a:spcBef>
      <a:spcAft>
        <a:spcPct val="0"/>
      </a:spcAft>
      <a:defRPr sz="1200" kern="1200">
        <a:solidFill>
          <a:schemeClr val="tx1"/>
        </a:solidFill>
        <a:latin typeface="Times" charset="0"/>
        <a:ea typeface="ヒラギノ角ゴ Pro W3" charset="0"/>
        <a:cs typeface="+mn-cs"/>
      </a:defRPr>
    </a:lvl3pPr>
    <a:lvl4pPr marL="1371600" algn="l" rtl="0" eaLnBrk="0" fontAlgn="base" hangingPunct="0">
      <a:spcBef>
        <a:spcPct val="30000"/>
      </a:spcBef>
      <a:spcAft>
        <a:spcPct val="0"/>
      </a:spcAft>
      <a:defRPr sz="1200" kern="1200">
        <a:solidFill>
          <a:schemeClr val="tx1"/>
        </a:solidFill>
        <a:latin typeface="Times" charset="0"/>
        <a:ea typeface="ヒラギノ角ゴ Pro W3" charset="0"/>
        <a:cs typeface="+mn-cs"/>
      </a:defRPr>
    </a:lvl4pPr>
    <a:lvl5pPr marL="1828800" algn="l" rtl="0" eaLnBrk="0" fontAlgn="base" hangingPunct="0">
      <a:spcBef>
        <a:spcPct val="30000"/>
      </a:spcBef>
      <a:spcAft>
        <a:spcPct val="0"/>
      </a:spcAft>
      <a:defRPr sz="1200" kern="1200">
        <a:solidFill>
          <a:schemeClr val="tx1"/>
        </a:solidFill>
        <a:latin typeface="Times" charset="0"/>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F0BAAB4-1001-428A-A52A-5AF0E7175770}" type="slidenum">
              <a:rPr lang="en-US" smtClean="0"/>
              <a:pPr>
                <a:defRPr/>
              </a:pPr>
              <a:t>1</a:t>
            </a:fld>
            <a:endParaRPr lang="en-US" dirty="0"/>
          </a:p>
        </p:txBody>
      </p:sp>
    </p:spTree>
    <p:extLst>
      <p:ext uri="{BB962C8B-B14F-4D97-AF65-F5344CB8AC3E}">
        <p14:creationId xmlns:p14="http://schemas.microsoft.com/office/powerpoint/2010/main" val="1909634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10</a:t>
            </a:fld>
            <a:endParaRPr lang="en-US"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11</a:t>
            </a:fld>
            <a:endParaRPr lang="en-US"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12</a:t>
            </a:fld>
            <a:endParaRPr lang="en-US" sz="12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13</a:t>
            </a:fld>
            <a:endParaRPr lang="en-US"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14</a:t>
            </a:fld>
            <a:endParaRPr lang="en-US" sz="12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15</a:t>
            </a:fld>
            <a:endParaRPr lang="en-US"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16</a:t>
            </a:fld>
            <a:endParaRPr lang="en-US" sz="12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17</a:t>
            </a:fld>
            <a:endParaRPr lang="en-US" sz="12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18</a:t>
            </a:fld>
            <a:endParaRPr lang="en-US" sz="12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19</a:t>
            </a:fld>
            <a:endParaRPr 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2</a:t>
            </a:fld>
            <a:endParaRPr lang="en-US" sz="12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20</a:t>
            </a:fld>
            <a:endParaRPr lang="en-US" sz="12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21</a:t>
            </a:fld>
            <a:endParaRPr lang="en-US" sz="12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pPr>
              <a:defRPr/>
            </a:pPr>
            <a:fld id="{311D6394-ECC7-41F0-B973-23799080610A}" type="slidenum">
              <a:rPr lang="en-US" sz="1200" smtClean="0">
                <a:latin typeface="Arial" pitchFamily="34" charset="0"/>
              </a:rPr>
              <a:pPr>
                <a:defRPr/>
              </a:pPr>
              <a:t>22</a:t>
            </a:fld>
            <a:endParaRPr lang="en-US" sz="1200" smtClean="0">
              <a:latin typeface="Arial"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ea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pPr>
              <a:defRPr/>
            </a:pPr>
            <a:fld id="{311D6394-ECC7-41F0-B973-23799080610A}" type="slidenum">
              <a:rPr lang="en-US" sz="1200" smtClean="0">
                <a:latin typeface="Arial" pitchFamily="34" charset="0"/>
              </a:rPr>
              <a:pPr>
                <a:defRPr/>
              </a:pPr>
              <a:t>23</a:t>
            </a:fld>
            <a:endParaRPr lang="en-US" sz="1200" smtClean="0">
              <a:latin typeface="Arial"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ea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24</a:t>
            </a:fld>
            <a:endParaRPr lang="en-US" sz="12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25</a:t>
            </a:fld>
            <a:endParaRPr lang="en-US" sz="12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26</a:t>
            </a:fld>
            <a:endParaRPr lang="en-US" sz="120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27</a:t>
            </a:fld>
            <a:endParaRPr lang="en-US" sz="120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28</a:t>
            </a:fld>
            <a:endParaRPr lang="en-US" sz="120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29</a:t>
            </a:fld>
            <a:endParaRPr 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3</a:t>
            </a:fld>
            <a:endParaRPr lang="en-US" sz="120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30</a:t>
            </a:fld>
            <a:endParaRPr lang="en-US" sz="120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31</a:t>
            </a:fld>
            <a:endParaRPr lang="en-US" sz="120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32</a:t>
            </a:fld>
            <a:endParaRPr lang="en-US" sz="120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33</a:t>
            </a:fld>
            <a:endParaRPr lang="en-US" sz="120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34</a:t>
            </a:fld>
            <a:endParaRPr lang="en-US" sz="120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35</a:t>
            </a:fld>
            <a:endParaRPr lang="en-US" sz="120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36</a:t>
            </a:fld>
            <a:endParaRPr lang="en-US" sz="120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37</a:t>
            </a:fld>
            <a:endParaRPr lang="en-US" sz="120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38</a:t>
            </a:fld>
            <a:endParaRPr lang="en-US" sz="120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39</a:t>
            </a:fld>
            <a:endParaRPr 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4</a:t>
            </a:fld>
            <a:endParaRPr lang="en-US" sz="120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40</a:t>
            </a:fld>
            <a:endParaRPr lang="en-US" sz="120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41</a:t>
            </a:fld>
            <a:endParaRPr lang="en-US" sz="120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42</a:t>
            </a:fld>
            <a:endParaRPr lang="en-US" sz="120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pPr>
              <a:defRPr/>
            </a:pPr>
            <a:fld id="{311D6394-ECC7-41F0-B973-23799080610A}" type="slidenum">
              <a:rPr lang="en-US" sz="1200" smtClean="0">
                <a:latin typeface="Arial" pitchFamily="34" charset="0"/>
              </a:rPr>
              <a:pPr>
                <a:defRPr/>
              </a:pPr>
              <a:t>43</a:t>
            </a:fld>
            <a:endParaRPr lang="en-US" sz="1200" smtClean="0">
              <a:latin typeface="Arial"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ea typeface="ＭＳ Ｐゴシック"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pPr>
              <a:defRPr/>
            </a:pPr>
            <a:fld id="{311D6394-ECC7-41F0-B973-23799080610A}" type="slidenum">
              <a:rPr lang="en-US" sz="1200" smtClean="0">
                <a:latin typeface="Arial" pitchFamily="34" charset="0"/>
              </a:rPr>
              <a:pPr>
                <a:defRPr/>
              </a:pPr>
              <a:t>44</a:t>
            </a:fld>
            <a:endParaRPr lang="en-US" sz="1200" smtClean="0">
              <a:latin typeface="Arial"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ea typeface="ＭＳ Ｐゴシック"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45</a:t>
            </a:fld>
            <a:endParaRPr lang="en-US" sz="120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46</a:t>
            </a:fld>
            <a:endParaRPr lang="en-US" sz="120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47</a:t>
            </a:fld>
            <a:endParaRPr lang="en-US" sz="120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48</a:t>
            </a:fld>
            <a:endParaRPr lang="en-US" sz="120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49</a:t>
            </a:fld>
            <a:endParaRPr 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5</a:t>
            </a:fld>
            <a:endParaRPr lang="en-US" sz="120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50</a:t>
            </a:fld>
            <a:endParaRPr lang="en-US" sz="120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51</a:t>
            </a:fld>
            <a:endParaRPr lang="en-US" sz="120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52</a:t>
            </a:fld>
            <a:endParaRPr lang="en-US" sz="120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53</a:t>
            </a:fld>
            <a:endParaRPr lang="en-US" sz="120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54</a:t>
            </a:fld>
            <a:endParaRPr lang="en-US" sz="120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55</a:t>
            </a:fld>
            <a:endParaRPr lang="en-US" sz="120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56</a:t>
            </a:fld>
            <a:endParaRPr lang="en-US" sz="120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57</a:t>
            </a:fld>
            <a:endParaRPr lang="en-US" sz="120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58</a:t>
            </a:fld>
            <a:endParaRPr lang="en-US" sz="120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59</a:t>
            </a:fld>
            <a:endParaRPr lang="en-US"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6</a:t>
            </a:fld>
            <a:endParaRPr lang="en-US" sz="120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60</a:t>
            </a:fld>
            <a:endParaRPr lang="en-US" sz="120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61</a:t>
            </a:fld>
            <a:endParaRPr lang="en-US" sz="120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62</a:t>
            </a:fld>
            <a:endParaRPr lang="en-US" sz="120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63</a:t>
            </a:fld>
            <a:endParaRPr lang="en-US" sz="120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64</a:t>
            </a:fld>
            <a:endParaRPr lang="en-US" sz="1200"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65</a:t>
            </a:fld>
            <a:endParaRPr lang="en-US" sz="1200"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66</a:t>
            </a:fld>
            <a:endParaRPr lang="en-US" sz="1200"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67</a:t>
            </a:fld>
            <a:endParaRPr lang="en-US" sz="1200"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68</a:t>
            </a:fld>
            <a:endParaRPr lang="en-US" sz="1200"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smtClean="0"/>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69</a:t>
            </a:fld>
            <a:endParaRPr lang="en-US"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7</a:t>
            </a:fld>
            <a:endParaRPr lang="en-US" sz="120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smtClean="0"/>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70</a:t>
            </a:fld>
            <a:endParaRPr lang="en-US" sz="1200"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smtClean="0"/>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71</a:t>
            </a:fld>
            <a:endParaRPr lang="en-US"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8</a:t>
            </a:fld>
            <a:endParaRPr lang="en-US"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9</a:t>
            </a:fld>
            <a:endParaRPr 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5334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charset="0"/>
              <a:ea typeface="ＭＳ Ｐゴシック" charset="0"/>
            </a:endParaRPr>
          </a:p>
        </p:txBody>
      </p:sp>
      <p:sp>
        <p:nvSpPr>
          <p:cNvPr id="7" name="Content Placeholder 6"/>
          <p:cNvSpPr>
            <a:spLocks noGrp="1"/>
          </p:cNvSpPr>
          <p:nvPr>
            <p:ph sz="quarter" idx="10"/>
          </p:nvPr>
        </p:nvSpPr>
        <p:spPr>
          <a:xfrm>
            <a:off x="1295400" y="16764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32896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79687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125" y="1141413"/>
            <a:ext cx="4038600" cy="226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6125" y="1141413"/>
            <a:ext cx="4038600" cy="226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51118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769122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body" idx="1"/>
          </p:nvPr>
        </p:nvSpPr>
        <p:spPr bwMode="auto">
          <a:xfrm>
            <a:off x="365125" y="1141413"/>
            <a:ext cx="8229600"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 name="Rectangle 8"/>
          <p:cNvSpPr>
            <a:spLocks noChangeArrowheads="1"/>
          </p:cNvSpPr>
          <p:nvPr userDrawn="1"/>
        </p:nvSpPr>
        <p:spPr bwMode="gray">
          <a:xfrm>
            <a:off x="315913" y="6553200"/>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eaLnBrk="1" hangingPunct="1">
              <a:defRPr/>
            </a:pPr>
            <a:r>
              <a:rPr lang="en-GB" sz="1000" dirty="0">
                <a:latin typeface="Arial" pitchFamily="34" charset="0"/>
                <a:ea typeface="ＭＳ Ｐゴシック" pitchFamily="34" charset="-128"/>
                <a:cs typeface="Arial" pitchFamily="34" charset="0"/>
              </a:rPr>
              <a:t>© </a:t>
            </a:r>
            <a:r>
              <a:rPr lang="en-GB" sz="1000" dirty="0" smtClean="0">
                <a:latin typeface="Arial" pitchFamily="34" charset="0"/>
                <a:ea typeface="ＭＳ Ｐゴシック" pitchFamily="34" charset="-128"/>
                <a:cs typeface="Arial" pitchFamily="34" charset="0"/>
              </a:rPr>
              <a:t>2018 </a:t>
            </a:r>
            <a:r>
              <a:rPr lang="en-GB" sz="1000" dirty="0">
                <a:latin typeface="Arial" pitchFamily="34" charset="0"/>
                <a:ea typeface="ＭＳ Ｐゴシック" pitchFamily="34" charset="-128"/>
                <a:cs typeface="Arial" pitchFamily="34" charset="0"/>
              </a:rPr>
              <a:t>Pearson Education, Inc.</a:t>
            </a:r>
          </a:p>
        </p:txBody>
      </p:sp>
      <p:sp>
        <p:nvSpPr>
          <p:cNvPr id="102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024" r:id="rId1"/>
    <p:sldLayoutId id="2147484022" r:id="rId2"/>
    <p:sldLayoutId id="2147484023" r:id="rId3"/>
    <p:sldLayoutId id="2147484025" r:id="rId4"/>
  </p:sldLayoutIdLst>
  <p:hf sldNum="0" hdr="0" dt="0"/>
  <p:txStyles>
    <p:titleStyle>
      <a:lvl1pPr algn="l" rtl="0" eaLnBrk="0" fontAlgn="base" hangingPunct="0">
        <a:spcBef>
          <a:spcPct val="50000"/>
        </a:spcBef>
        <a:spcAft>
          <a:spcPct val="0"/>
        </a:spcAft>
        <a:defRPr sz="3200" b="1">
          <a:solidFill>
            <a:schemeClr val="bg1"/>
          </a:solidFill>
          <a:latin typeface="+mj-lt"/>
          <a:ea typeface="ヒラギノ角ゴ Pro W3" charset="0"/>
          <a:cs typeface="+mj-cs"/>
        </a:defRPr>
      </a:lvl1pPr>
      <a:lvl2pPr algn="l" rtl="0" eaLnBrk="0" fontAlgn="base" hangingPunct="0">
        <a:spcBef>
          <a:spcPct val="50000"/>
        </a:spcBef>
        <a:spcAft>
          <a:spcPct val="0"/>
        </a:spcAft>
        <a:defRPr sz="3200" b="1">
          <a:solidFill>
            <a:schemeClr val="bg1"/>
          </a:solidFill>
          <a:latin typeface="Arial" pitchFamily="34" charset="0"/>
          <a:ea typeface="ヒラギノ角ゴ Pro W3" charset="0"/>
          <a:cs typeface="Times New Roman" pitchFamily="18" charset="0"/>
        </a:defRPr>
      </a:lvl2pPr>
      <a:lvl3pPr algn="l" rtl="0" eaLnBrk="0" fontAlgn="base" hangingPunct="0">
        <a:spcBef>
          <a:spcPct val="50000"/>
        </a:spcBef>
        <a:spcAft>
          <a:spcPct val="0"/>
        </a:spcAft>
        <a:defRPr sz="3200" b="1">
          <a:solidFill>
            <a:schemeClr val="bg1"/>
          </a:solidFill>
          <a:latin typeface="Arial" pitchFamily="34" charset="0"/>
          <a:ea typeface="ヒラギノ角ゴ Pro W3" charset="0"/>
          <a:cs typeface="Times New Roman" pitchFamily="18" charset="0"/>
        </a:defRPr>
      </a:lvl3pPr>
      <a:lvl4pPr algn="l" rtl="0" eaLnBrk="0" fontAlgn="base" hangingPunct="0">
        <a:spcBef>
          <a:spcPct val="50000"/>
        </a:spcBef>
        <a:spcAft>
          <a:spcPct val="0"/>
        </a:spcAft>
        <a:defRPr sz="3200" b="1">
          <a:solidFill>
            <a:schemeClr val="bg1"/>
          </a:solidFill>
          <a:latin typeface="Arial" pitchFamily="34" charset="0"/>
          <a:ea typeface="ヒラギノ角ゴ Pro W3" charset="0"/>
          <a:cs typeface="Times New Roman" pitchFamily="18" charset="0"/>
        </a:defRPr>
      </a:lvl4pPr>
      <a:lvl5pPr algn="l" rtl="0" eaLnBrk="0" fontAlgn="base" hangingPunct="0">
        <a:spcBef>
          <a:spcPct val="50000"/>
        </a:spcBef>
        <a:spcAft>
          <a:spcPct val="0"/>
        </a:spcAft>
        <a:defRPr sz="3200" b="1">
          <a:solidFill>
            <a:schemeClr val="bg1"/>
          </a:solidFill>
          <a:latin typeface="Arial" pitchFamily="34" charset="0"/>
          <a:ea typeface="ヒラギノ角ゴ Pro W3" charset="0"/>
          <a:cs typeface="Times New Roman" pitchFamily="18" charset="0"/>
        </a:defRPr>
      </a:lvl5pPr>
      <a:lvl6pPr marL="457200" algn="l" rtl="0" fontAlgn="base">
        <a:spcBef>
          <a:spcPct val="50000"/>
        </a:spcBef>
        <a:spcAft>
          <a:spcPct val="0"/>
        </a:spcAft>
        <a:defRPr sz="3200" b="1">
          <a:solidFill>
            <a:schemeClr val="bg1"/>
          </a:solidFill>
          <a:latin typeface="Arial" pitchFamily="34" charset="0"/>
          <a:cs typeface="Times New Roman" pitchFamily="18" charset="0"/>
        </a:defRPr>
      </a:lvl6pPr>
      <a:lvl7pPr marL="914400" algn="l" rtl="0" fontAlgn="base">
        <a:spcBef>
          <a:spcPct val="50000"/>
        </a:spcBef>
        <a:spcAft>
          <a:spcPct val="0"/>
        </a:spcAft>
        <a:defRPr sz="3200" b="1">
          <a:solidFill>
            <a:schemeClr val="bg1"/>
          </a:solidFill>
          <a:latin typeface="Arial" pitchFamily="34" charset="0"/>
          <a:cs typeface="Times New Roman" pitchFamily="18" charset="0"/>
        </a:defRPr>
      </a:lvl7pPr>
      <a:lvl8pPr marL="1371600" algn="l" rtl="0" fontAlgn="base">
        <a:spcBef>
          <a:spcPct val="50000"/>
        </a:spcBef>
        <a:spcAft>
          <a:spcPct val="0"/>
        </a:spcAft>
        <a:defRPr sz="3200" b="1">
          <a:solidFill>
            <a:schemeClr val="bg1"/>
          </a:solidFill>
          <a:latin typeface="Arial" pitchFamily="34" charset="0"/>
          <a:cs typeface="Times New Roman" pitchFamily="18" charset="0"/>
        </a:defRPr>
      </a:lvl8pPr>
      <a:lvl9pPr marL="1828800" algn="l" rtl="0" fontAlgn="base">
        <a:spcBef>
          <a:spcPct val="50000"/>
        </a:spcBef>
        <a:spcAft>
          <a:spcPct val="0"/>
        </a:spcAft>
        <a:defRPr sz="3200" b="1">
          <a:solidFill>
            <a:schemeClr val="bg1"/>
          </a:solidFill>
          <a:latin typeface="Arial" pitchFamily="34"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ヒラギノ角ゴ Pro W3"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ヒラギノ角ゴ Pro W3" charset="0"/>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charset="0"/>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charset="0"/>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4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notesSlide" Target="../notesSlides/notesSlide68.xml"/><Relationship Id="rId1" Type="http://schemas.openxmlformats.org/officeDocument/2006/relationships/slideLayout" Target="../slideLayouts/slideLayout3.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ChangeArrowheads="1"/>
          </p:cNvSpPr>
          <p:nvPr/>
        </p:nvSpPr>
        <p:spPr bwMode="auto">
          <a:xfrm>
            <a:off x="685800" y="1600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1" hangingPunct="1">
              <a:defRPr/>
            </a:pPr>
            <a:endParaRPr lang="en-US" sz="3000">
              <a:solidFill>
                <a:schemeClr val="tx2"/>
              </a:solidFill>
              <a:latin typeface="Arial" charset="0"/>
              <a:ea typeface="ＭＳ Ｐゴシック" charset="0"/>
            </a:endParaRPr>
          </a:p>
        </p:txBody>
      </p:sp>
      <p:sp>
        <p:nvSpPr>
          <p:cNvPr id="3075" name="Rectangle 3"/>
          <p:cNvSpPr>
            <a:spLocks noChangeArrowheads="1"/>
          </p:cNvSpPr>
          <p:nvPr/>
        </p:nvSpPr>
        <p:spPr bwMode="auto">
          <a:xfrm>
            <a:off x="5105400" y="5410200"/>
            <a:ext cx="4038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80000"/>
              </a:lnSpc>
              <a:spcBef>
                <a:spcPct val="20000"/>
              </a:spcBef>
            </a:pPr>
            <a:endParaRPr lang="en-US" sz="2100">
              <a:latin typeface="Arial" pitchFamily="34" charset="0"/>
            </a:endParaRPr>
          </a:p>
        </p:txBody>
      </p:sp>
      <p:sp>
        <p:nvSpPr>
          <p:cNvPr id="6" name="Rectangle 11"/>
          <p:cNvSpPr>
            <a:spLocks noChangeArrowheads="1"/>
          </p:cNvSpPr>
          <p:nvPr/>
        </p:nvSpPr>
        <p:spPr bwMode="auto">
          <a:xfrm>
            <a:off x="5105400" y="522027"/>
            <a:ext cx="4038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2800" dirty="0">
                <a:solidFill>
                  <a:srgbClr val="000000"/>
                </a:solidFill>
                <a:latin typeface="Arial"/>
                <a:ea typeface="ＭＳ Ｐゴシック" charset="0"/>
              </a:rPr>
              <a:t>Lecture Presentation</a:t>
            </a:r>
          </a:p>
        </p:txBody>
      </p:sp>
      <p:sp>
        <p:nvSpPr>
          <p:cNvPr id="3077" name="Title 1"/>
          <p:cNvSpPr>
            <a:spLocks noGrp="1"/>
          </p:cNvSpPr>
          <p:nvPr/>
        </p:nvSpPr>
        <p:spPr bwMode="auto">
          <a:xfrm>
            <a:off x="5105400" y="1363568"/>
            <a:ext cx="4038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400" b="1" dirty="0" smtClean="0">
                <a:latin typeface="Arial" pitchFamily="34" charset="0"/>
              </a:rPr>
              <a:t>Chapter 7</a:t>
            </a:r>
          </a:p>
          <a:p>
            <a:pPr algn="ctr"/>
            <a:endParaRPr lang="en-US" sz="3400" b="1" dirty="0" smtClean="0">
              <a:latin typeface="Arial" pitchFamily="34" charset="0"/>
            </a:endParaRPr>
          </a:p>
          <a:p>
            <a:pPr algn="ctr"/>
            <a:r>
              <a:rPr lang="en-US" sz="3400" b="1" dirty="0">
                <a:latin typeface="Arial" pitchFamily="34" charset="0"/>
              </a:rPr>
              <a:t>Measurement and Problem Solving</a:t>
            </a:r>
            <a:endParaRPr lang="en-US" sz="3400" dirty="0">
              <a:latin typeface="Arial" pitchFamily="34" charset="0"/>
            </a:endParaRPr>
          </a:p>
        </p:txBody>
      </p:sp>
      <p:sp>
        <p:nvSpPr>
          <p:cNvPr id="7" name="Rectangle 3"/>
          <p:cNvSpPr>
            <a:spLocks noChangeArrowheads="1"/>
          </p:cNvSpPr>
          <p:nvPr/>
        </p:nvSpPr>
        <p:spPr bwMode="auto">
          <a:xfrm>
            <a:off x="5329987" y="5201640"/>
            <a:ext cx="3741824"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lgn="ctr" eaLnBrk="1" hangingPunct="1">
              <a:spcBef>
                <a:spcPct val="20000"/>
              </a:spcBef>
              <a:defRPr/>
            </a:pPr>
            <a:r>
              <a:rPr lang="en-US" sz="2000" dirty="0">
                <a:solidFill>
                  <a:sysClr val="windowText" lastClr="000000"/>
                </a:solidFill>
                <a:latin typeface="Arial" charset="0"/>
                <a:ea typeface="ＭＳ Ｐゴシック" charset="0"/>
                <a:cs typeface="ＭＳ Ｐゴシック" charset="0"/>
              </a:rPr>
              <a:t>Dr. Sylvia </a:t>
            </a:r>
            <a:r>
              <a:rPr lang="en-US" sz="2000" dirty="0" err="1">
                <a:solidFill>
                  <a:sysClr val="windowText" lastClr="000000"/>
                </a:solidFill>
                <a:latin typeface="Arial" charset="0"/>
                <a:ea typeface="ＭＳ Ｐゴシック" charset="0"/>
                <a:cs typeface="ＭＳ Ｐゴシック" charset="0"/>
              </a:rPr>
              <a:t>Esjornson</a:t>
            </a:r>
            <a:endParaRPr lang="en-US" sz="2000" dirty="0">
              <a:solidFill>
                <a:sysClr val="windowText" lastClr="000000"/>
              </a:solidFill>
              <a:latin typeface="Arial" charset="0"/>
              <a:ea typeface="ＭＳ Ｐゴシック" charset="0"/>
              <a:cs typeface="ＭＳ Ｐゴシック" charset="0"/>
            </a:endParaRPr>
          </a:p>
          <a:p>
            <a:pPr lvl="0" algn="ctr" eaLnBrk="1" hangingPunct="1">
              <a:spcBef>
                <a:spcPct val="20000"/>
              </a:spcBef>
              <a:defRPr/>
            </a:pPr>
            <a:r>
              <a:rPr lang="en-US" sz="2000" dirty="0">
                <a:solidFill>
                  <a:sysClr val="windowText" lastClr="000000"/>
                </a:solidFill>
                <a:latin typeface="Arial" charset="0"/>
                <a:ea typeface="ＭＳ Ｐゴシック" charset="0"/>
                <a:cs typeface="ＭＳ Ｐゴシック" charset="0"/>
              </a:rPr>
              <a:t>Southwestern Oklahoma State University </a:t>
            </a:r>
          </a:p>
          <a:p>
            <a:pPr lvl="0" algn="ctr" eaLnBrk="1" hangingPunct="1">
              <a:spcBef>
                <a:spcPct val="20000"/>
              </a:spcBef>
              <a:defRPr/>
            </a:pPr>
            <a:r>
              <a:rPr lang="en-US" sz="2000" dirty="0">
                <a:solidFill>
                  <a:sysClr val="windowText" lastClr="000000"/>
                </a:solidFill>
                <a:latin typeface="Arial" charset="0"/>
                <a:ea typeface="ＭＳ Ｐゴシック" charset="0"/>
                <a:cs typeface="ＭＳ Ｐゴシック" charset="0"/>
              </a:rPr>
              <a:t>Weatherford, OK</a:t>
            </a:r>
          </a:p>
        </p:txBody>
      </p:sp>
      <p:pic>
        <p:nvPicPr>
          <p:cNvPr id="2" name="Picture 1" descr="TRO2386_06_webdev.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604" y="589464"/>
            <a:ext cx="4883721" cy="552874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2062103"/>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Evidence of a Chemical Reaction: Changes Occurring at the Atomic and Molecular level Determine Whether a Chemical Reaction has Occurred</a:t>
            </a:r>
          </a:p>
        </p:txBody>
      </p:sp>
      <p:sp>
        <p:nvSpPr>
          <p:cNvPr id="4099" name="Content Placeholder 2"/>
          <p:cNvSpPr>
            <a:spLocks noGrp="1"/>
          </p:cNvSpPr>
          <p:nvPr>
            <p:ph sz="half" idx="1"/>
          </p:nvPr>
        </p:nvSpPr>
        <p:spPr>
          <a:xfrm>
            <a:off x="342900" y="2103694"/>
            <a:ext cx="8625826" cy="4555094"/>
          </a:xfrm>
        </p:spPr>
        <p:txBody>
          <a:bodyPr/>
          <a:lstStyle/>
          <a:p>
            <a:pPr eaLnBrk="1" hangingPunct="1">
              <a:spcBef>
                <a:spcPts val="600"/>
              </a:spcBef>
              <a:buFont typeface="Arial" charset="0"/>
              <a:buChar char="•"/>
              <a:defRPr/>
            </a:pPr>
            <a:r>
              <a:rPr lang="en-US" sz="2700" b="1" i="1" dirty="0"/>
              <a:t>Only chemical analysis</a:t>
            </a:r>
            <a:r>
              <a:rPr lang="en-US" sz="2700" dirty="0"/>
              <a:t> that shows that the initial substances have changed into other substances conclusively proves that a chemical reaction has occurred.</a:t>
            </a:r>
          </a:p>
          <a:p>
            <a:pPr>
              <a:spcBef>
                <a:spcPts val="600"/>
              </a:spcBef>
              <a:buFont typeface="Arial" charset="0"/>
              <a:buChar char="•"/>
              <a:defRPr/>
            </a:pPr>
            <a:r>
              <a:rPr lang="en-US" sz="2700" dirty="0"/>
              <a:t>Chemical reactions may occur without any obvious signs, yet chemical analysis may show that a reaction has indeed occurred.</a:t>
            </a:r>
          </a:p>
          <a:p>
            <a:pPr>
              <a:spcBef>
                <a:spcPts val="600"/>
              </a:spcBef>
              <a:buFont typeface="Arial" charset="0"/>
              <a:buChar char="•"/>
              <a:defRPr/>
            </a:pPr>
            <a:r>
              <a:rPr lang="en-US" sz="2700" dirty="0"/>
              <a:t>The changes occurring at the atomic and molecular level determine whether a chemical reaction has taken place.</a:t>
            </a:r>
          </a:p>
        </p:txBody>
      </p:sp>
    </p:spTree>
    <p:extLst>
      <p:ext uri="{BB962C8B-B14F-4D97-AF65-F5344CB8AC3E}">
        <p14:creationId xmlns:p14="http://schemas.microsoft.com/office/powerpoint/2010/main" val="7425551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6"/>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The Chemical Equation</a:t>
            </a:r>
          </a:p>
        </p:txBody>
      </p:sp>
      <p:sp>
        <p:nvSpPr>
          <p:cNvPr id="4099" name="Content Placeholder 2"/>
          <p:cNvSpPr>
            <a:spLocks noGrp="1"/>
          </p:cNvSpPr>
          <p:nvPr>
            <p:ph sz="half" idx="1"/>
          </p:nvPr>
        </p:nvSpPr>
        <p:spPr>
          <a:xfrm>
            <a:off x="342899" y="793924"/>
            <a:ext cx="8665511" cy="4721292"/>
          </a:xfrm>
        </p:spPr>
        <p:txBody>
          <a:bodyPr/>
          <a:lstStyle/>
          <a:p>
            <a:pPr eaLnBrk="1" hangingPunct="1"/>
            <a:r>
              <a:rPr lang="en-US" altLang="en-US" sz="3200" dirty="0">
                <a:latin typeface="Arial" pitchFamily="34" charset="0"/>
                <a:ea typeface="ヒラギノ角ゴ Pro W3" pitchFamily="32" charset="-128"/>
              </a:rPr>
              <a:t>We represent chemical reactions with </a:t>
            </a:r>
            <a:r>
              <a:rPr lang="en-US" altLang="en-US" sz="3200" i="1" dirty="0">
                <a:latin typeface="Arial" pitchFamily="34" charset="0"/>
                <a:ea typeface="ヒラギノ角ゴ Pro W3" pitchFamily="32" charset="-128"/>
              </a:rPr>
              <a:t>chemical equations.</a:t>
            </a:r>
            <a:r>
              <a:rPr lang="en-US" altLang="en-US" sz="3200" dirty="0">
                <a:latin typeface="Arial" pitchFamily="34" charset="0"/>
                <a:ea typeface="ヒラギノ角ゴ Pro W3" pitchFamily="32" charset="-128"/>
              </a:rPr>
              <a:t> </a:t>
            </a:r>
          </a:p>
          <a:p>
            <a:pPr eaLnBrk="1" hangingPunct="1"/>
            <a:r>
              <a:rPr lang="en-US" altLang="en-US" sz="3200" dirty="0">
                <a:latin typeface="Arial" pitchFamily="34" charset="0"/>
                <a:ea typeface="ヒラギノ角ゴ Pro W3" pitchFamily="32" charset="-128"/>
              </a:rPr>
              <a:t>The substances on the left side of the equation are the </a:t>
            </a:r>
            <a:r>
              <a:rPr lang="en-US" altLang="en-US" sz="3200" i="1" dirty="0">
                <a:latin typeface="Arial" pitchFamily="34" charset="0"/>
                <a:ea typeface="ヒラギノ角ゴ Pro W3" pitchFamily="32" charset="-128"/>
              </a:rPr>
              <a:t>reactants,</a:t>
            </a:r>
            <a:r>
              <a:rPr lang="en-US" altLang="en-US" sz="3200" dirty="0">
                <a:latin typeface="Arial" pitchFamily="34" charset="0"/>
                <a:ea typeface="ヒラギノ角ゴ Pro W3" pitchFamily="32" charset="-128"/>
              </a:rPr>
              <a:t> and the substances on the right side are the </a:t>
            </a:r>
            <a:r>
              <a:rPr lang="en-US" altLang="en-US" sz="3200" i="1" dirty="0">
                <a:latin typeface="Arial" pitchFamily="34" charset="0"/>
                <a:ea typeface="ヒラギノ角ゴ Pro W3" pitchFamily="32" charset="-128"/>
              </a:rPr>
              <a:t>products.</a:t>
            </a:r>
            <a:r>
              <a:rPr lang="en-US" altLang="en-US" sz="3200" dirty="0">
                <a:latin typeface="Arial" pitchFamily="34" charset="0"/>
                <a:ea typeface="ヒラギノ角ゴ Pro W3" pitchFamily="32" charset="-128"/>
              </a:rPr>
              <a:t> </a:t>
            </a:r>
          </a:p>
          <a:p>
            <a:pPr eaLnBrk="1" hangingPunct="1"/>
            <a:r>
              <a:rPr lang="en-US" altLang="en-US" sz="3200" dirty="0">
                <a:latin typeface="Arial" pitchFamily="34" charset="0"/>
                <a:ea typeface="ヒラギノ角ゴ Pro W3" pitchFamily="32" charset="-128"/>
              </a:rPr>
              <a:t>We often specify the state of each reactant or product in parentheses next to the formula. </a:t>
            </a:r>
          </a:p>
        </p:txBody>
      </p:sp>
    </p:spTree>
    <p:extLst>
      <p:ext uri="{BB962C8B-B14F-4D97-AF65-F5344CB8AC3E}">
        <p14:creationId xmlns:p14="http://schemas.microsoft.com/office/powerpoint/2010/main" val="17368917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Use These Abbreviations to Add States to the Equation</a:t>
            </a:r>
          </a:p>
        </p:txBody>
      </p:sp>
      <p:pic>
        <p:nvPicPr>
          <p:cNvPr id="3" name="Picture 2" descr="07_01_Table.jpg"/>
          <p:cNvPicPr>
            <a:picLocks noChangeAspect="1"/>
          </p:cNvPicPr>
          <p:nvPr/>
        </p:nvPicPr>
        <p:blipFill rotWithShape="1">
          <a:blip r:embed="rId3">
            <a:extLst>
              <a:ext uri="{28A0092B-C50C-407E-A947-70E740481C1C}">
                <a14:useLocalDpi xmlns:a14="http://schemas.microsoft.com/office/drawing/2010/main" val="0"/>
              </a:ext>
            </a:extLst>
          </a:blip>
          <a:srcRect b="2889"/>
          <a:stretch/>
        </p:blipFill>
        <p:spPr>
          <a:xfrm>
            <a:off x="2297140" y="1185327"/>
            <a:ext cx="4178246" cy="5235551"/>
          </a:xfrm>
          <a:prstGeom prst="rect">
            <a:avLst/>
          </a:prstGeom>
        </p:spPr>
      </p:pic>
    </p:spTree>
    <p:extLst>
      <p:ext uri="{BB962C8B-B14F-4D97-AF65-F5344CB8AC3E}">
        <p14:creationId xmlns:p14="http://schemas.microsoft.com/office/powerpoint/2010/main" val="7939933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The Chemical Equation: Combustion of Methane</a:t>
            </a:r>
          </a:p>
        </p:txBody>
      </p:sp>
      <p:sp>
        <p:nvSpPr>
          <p:cNvPr id="4099" name="Content Placeholder 2"/>
          <p:cNvSpPr>
            <a:spLocks noGrp="1"/>
          </p:cNvSpPr>
          <p:nvPr>
            <p:ph sz="half" idx="1"/>
          </p:nvPr>
        </p:nvSpPr>
        <p:spPr>
          <a:xfrm>
            <a:off x="342899" y="1323124"/>
            <a:ext cx="8665511" cy="3847207"/>
          </a:xfrm>
        </p:spPr>
        <p:txBody>
          <a:bodyPr/>
          <a:lstStyle/>
          <a:p>
            <a:pPr eaLnBrk="1" hangingPunct="1">
              <a:spcBef>
                <a:spcPts val="600"/>
              </a:spcBef>
            </a:pPr>
            <a:r>
              <a:rPr lang="en-US" altLang="en-US" dirty="0">
                <a:ea typeface="ヒラギノ角ゴ Pro W3" pitchFamily="32" charset="-128"/>
              </a:rPr>
              <a:t>The reaction occurring in a natural gas flame is methane (CH</a:t>
            </a:r>
            <a:r>
              <a:rPr lang="en-US" altLang="en-US" baseline="-25000" dirty="0">
                <a:ea typeface="ヒラギノ角ゴ Pro W3" pitchFamily="32" charset="-128"/>
              </a:rPr>
              <a:t>4</a:t>
            </a:r>
            <a:r>
              <a:rPr lang="en-US" altLang="en-US" dirty="0">
                <a:ea typeface="ヒラギノ角ゴ Pro W3" pitchFamily="32" charset="-128"/>
              </a:rPr>
              <a:t>) reacting with oxygen (O</a:t>
            </a:r>
            <a:r>
              <a:rPr lang="en-US" altLang="en-US" baseline="-25000" dirty="0">
                <a:ea typeface="ヒラギノ角ゴ Pro W3" pitchFamily="32" charset="-128"/>
              </a:rPr>
              <a:t>2</a:t>
            </a:r>
            <a:r>
              <a:rPr lang="en-US" altLang="en-US" dirty="0">
                <a:ea typeface="ヒラギノ角ゴ Pro W3" pitchFamily="32" charset="-128"/>
              </a:rPr>
              <a:t>) to form carbon dioxide (CO</a:t>
            </a:r>
            <a:r>
              <a:rPr lang="en-US" altLang="en-US" baseline="-25000" dirty="0">
                <a:ea typeface="ヒラギノ角ゴ Pro W3" pitchFamily="32" charset="-128"/>
              </a:rPr>
              <a:t>2</a:t>
            </a:r>
            <a:r>
              <a:rPr lang="en-US" altLang="en-US" dirty="0">
                <a:ea typeface="ヒラギノ角ゴ Pro W3" pitchFamily="32" charset="-128"/>
              </a:rPr>
              <a:t>) and water  (H</a:t>
            </a:r>
            <a:r>
              <a:rPr lang="en-US" altLang="en-US" baseline="-25000" dirty="0">
                <a:ea typeface="ヒラギノ角ゴ Pro W3" pitchFamily="32" charset="-128"/>
              </a:rPr>
              <a:t>2</a:t>
            </a:r>
            <a:r>
              <a:rPr lang="en-US" altLang="en-US" dirty="0">
                <a:ea typeface="ヒラギノ角ゴ Pro W3" pitchFamily="32" charset="-128"/>
              </a:rPr>
              <a:t>O).  </a:t>
            </a:r>
          </a:p>
          <a:p>
            <a:pPr eaLnBrk="1" hangingPunct="1">
              <a:spcBef>
                <a:spcPts val="600"/>
              </a:spcBef>
            </a:pPr>
            <a:r>
              <a:rPr lang="en-US" altLang="en-US" dirty="0">
                <a:ea typeface="ヒラギノ角ゴ Pro W3" pitchFamily="32" charset="-128"/>
              </a:rPr>
              <a:t>We represent this reaction with the following equation:</a:t>
            </a:r>
          </a:p>
          <a:p>
            <a:pPr eaLnBrk="1" hangingPunct="1">
              <a:spcBef>
                <a:spcPts val="600"/>
              </a:spcBef>
            </a:pPr>
            <a:endParaRPr lang="en-US" altLang="en-US" dirty="0">
              <a:solidFill>
                <a:srgbClr val="E46C0A"/>
              </a:solidFill>
              <a:ea typeface="ヒラギノ角ゴ Pro W3" pitchFamily="32" charset="-128"/>
            </a:endParaRPr>
          </a:p>
          <a:p>
            <a:pPr marL="0" indent="0" eaLnBrk="1" hangingPunct="1">
              <a:spcBef>
                <a:spcPts val="600"/>
              </a:spcBef>
              <a:buNone/>
            </a:pPr>
            <a:endParaRPr lang="en-US" altLang="en-US" dirty="0">
              <a:solidFill>
                <a:srgbClr val="E46C0A"/>
              </a:solidFill>
              <a:ea typeface="ヒラギノ角ゴ Pro W3" pitchFamily="32" charset="-128"/>
            </a:endParaRPr>
          </a:p>
          <a:p>
            <a:pPr eaLnBrk="1" hangingPunct="1">
              <a:spcBef>
                <a:spcPts val="600"/>
              </a:spcBef>
            </a:pPr>
            <a:r>
              <a:rPr lang="en-US" altLang="en-US" dirty="0">
                <a:ea typeface="ヒラギノ角ゴ Pro W3" pitchFamily="32" charset="-128"/>
              </a:rPr>
              <a:t>With states included, the equation </a:t>
            </a:r>
            <a:r>
              <a:rPr lang="en-US" altLang="en-US" dirty="0" smtClean="0">
                <a:ea typeface="ヒラギノ角ゴ Pro W3" pitchFamily="32" charset="-128"/>
              </a:rPr>
              <a:t>becomes:</a:t>
            </a:r>
            <a:endParaRPr lang="en-US" altLang="en-US" dirty="0">
              <a:ea typeface="ヒラギノ角ゴ Pro W3" pitchFamily="32" charset="-128"/>
            </a:endParaRPr>
          </a:p>
        </p:txBody>
      </p:sp>
      <p:pic>
        <p:nvPicPr>
          <p:cNvPr id="2" name="Picture 1" descr="Lecture7_slide 13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3763010"/>
            <a:ext cx="4527550" cy="693254"/>
          </a:xfrm>
          <a:prstGeom prst="rect">
            <a:avLst/>
          </a:prstGeom>
        </p:spPr>
      </p:pic>
      <p:pic>
        <p:nvPicPr>
          <p:cNvPr id="3" name="Picture 2" descr="Lecture7_slide 13_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9360" y="5559710"/>
            <a:ext cx="6685280" cy="383058"/>
          </a:xfrm>
          <a:prstGeom prst="rect">
            <a:avLst/>
          </a:prstGeom>
        </p:spPr>
      </p:pic>
    </p:spTree>
    <p:extLst>
      <p:ext uri="{BB962C8B-B14F-4D97-AF65-F5344CB8AC3E}">
        <p14:creationId xmlns:p14="http://schemas.microsoft.com/office/powerpoint/2010/main" val="10646873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The Chemical Equation: Combustion of Methane</a:t>
            </a:r>
          </a:p>
        </p:txBody>
      </p:sp>
      <p:sp>
        <p:nvSpPr>
          <p:cNvPr id="4099" name="Content Placeholder 2"/>
          <p:cNvSpPr>
            <a:spLocks noGrp="1"/>
          </p:cNvSpPr>
          <p:nvPr>
            <p:ph sz="half" idx="1"/>
          </p:nvPr>
        </p:nvSpPr>
        <p:spPr>
          <a:xfrm>
            <a:off x="342899" y="1323124"/>
            <a:ext cx="8665511" cy="5139868"/>
          </a:xfrm>
        </p:spPr>
        <p:txBody>
          <a:bodyPr/>
          <a:lstStyle/>
          <a:p>
            <a:pPr eaLnBrk="1" hangingPunct="1">
              <a:spcBef>
                <a:spcPts val="600"/>
              </a:spcBef>
            </a:pPr>
            <a:r>
              <a:rPr lang="en-US" altLang="en-US" sz="2400" dirty="0">
                <a:ea typeface="ヒラギノ角ゴ Pro W3" pitchFamily="32" charset="-128"/>
              </a:rPr>
              <a:t>How many oxygen atoms are on each side of the equation</a:t>
            </a:r>
            <a:r>
              <a:rPr lang="en-US" altLang="en-US" sz="2400" dirty="0" smtClean="0">
                <a:ea typeface="ヒラギノ角ゴ Pro W3" pitchFamily="32" charset="-128"/>
              </a:rPr>
              <a:t>?</a:t>
            </a:r>
          </a:p>
          <a:p>
            <a:pPr eaLnBrk="1" hangingPunct="1">
              <a:spcBef>
                <a:spcPts val="600"/>
              </a:spcBef>
            </a:pPr>
            <a:endParaRPr lang="en-US" altLang="en-US" sz="2400" dirty="0">
              <a:ea typeface="ヒラギノ角ゴ Pro W3" pitchFamily="32" charset="-128"/>
            </a:endParaRPr>
          </a:p>
          <a:p>
            <a:pPr eaLnBrk="1" hangingPunct="1">
              <a:spcBef>
                <a:spcPts val="600"/>
              </a:spcBef>
            </a:pPr>
            <a:endParaRPr lang="en-US" altLang="en-US" sz="2400" dirty="0" smtClean="0">
              <a:ea typeface="ヒラギノ角ゴ Pro W3" pitchFamily="32" charset="-128"/>
            </a:endParaRPr>
          </a:p>
          <a:p>
            <a:pPr eaLnBrk="1" hangingPunct="1">
              <a:spcBef>
                <a:spcPts val="600"/>
              </a:spcBef>
            </a:pPr>
            <a:endParaRPr lang="en-US" altLang="en-US" sz="2400" dirty="0" smtClean="0">
              <a:ea typeface="ヒラギノ角ゴ Pro W3" pitchFamily="32" charset="-128"/>
            </a:endParaRPr>
          </a:p>
          <a:p>
            <a:pPr eaLnBrk="1" hangingPunct="1">
              <a:spcBef>
                <a:spcPts val="600"/>
              </a:spcBef>
            </a:pPr>
            <a:endParaRPr lang="en-US" altLang="en-US" sz="2400" dirty="0">
              <a:ea typeface="ヒラギノ角ゴ Pro W3" pitchFamily="32" charset="-128"/>
            </a:endParaRPr>
          </a:p>
          <a:p>
            <a:pPr eaLnBrk="1" hangingPunct="1">
              <a:spcBef>
                <a:spcPts val="600"/>
              </a:spcBef>
            </a:pPr>
            <a:endParaRPr lang="en-US" altLang="en-US" sz="2400" dirty="0" smtClean="0">
              <a:ea typeface="ヒラギノ角ゴ Pro W3" pitchFamily="32" charset="-128"/>
            </a:endParaRPr>
          </a:p>
          <a:p>
            <a:pPr eaLnBrk="1" hangingPunct="1">
              <a:spcBef>
                <a:spcPts val="600"/>
              </a:spcBef>
            </a:pPr>
            <a:endParaRPr lang="en-US" altLang="en-US" sz="2400" dirty="0">
              <a:ea typeface="ヒラギノ角ゴ Pro W3" pitchFamily="32" charset="-128"/>
            </a:endParaRPr>
          </a:p>
          <a:p>
            <a:pPr marL="0" indent="0">
              <a:spcBef>
                <a:spcPts val="600"/>
              </a:spcBef>
              <a:buNone/>
            </a:pPr>
            <a:r>
              <a:rPr lang="en-US" altLang="en-US" sz="2400" dirty="0"/>
              <a:t>The left side of the equation has two oxygen atoms and the right side has three. </a:t>
            </a:r>
          </a:p>
          <a:p>
            <a:pPr marL="0" indent="0">
              <a:spcBef>
                <a:spcPts val="600"/>
              </a:spcBef>
              <a:buNone/>
            </a:pPr>
            <a:r>
              <a:rPr lang="en-US" altLang="en-US" sz="2400" dirty="0"/>
              <a:t>Atoms cannot simply appear or disappear in chemical equations. We must account for the atoms on both sides of the equation. </a:t>
            </a:r>
          </a:p>
        </p:txBody>
      </p:sp>
      <p:pic>
        <p:nvPicPr>
          <p:cNvPr id="2" name="Picture 1" descr="07_Pg212_UnFigure_1.jpg"/>
          <p:cNvPicPr>
            <a:picLocks noChangeAspect="1"/>
          </p:cNvPicPr>
          <p:nvPr/>
        </p:nvPicPr>
        <p:blipFill rotWithShape="1">
          <a:blip r:embed="rId3">
            <a:extLst>
              <a:ext uri="{28A0092B-C50C-407E-A947-70E740481C1C}">
                <a14:useLocalDpi xmlns:a14="http://schemas.microsoft.com/office/drawing/2010/main" val="0"/>
              </a:ext>
            </a:extLst>
          </a:blip>
          <a:srcRect b="4352"/>
          <a:stretch/>
        </p:blipFill>
        <p:spPr>
          <a:xfrm>
            <a:off x="1005344" y="1800755"/>
            <a:ext cx="6801505" cy="2606865"/>
          </a:xfrm>
          <a:prstGeom prst="rect">
            <a:avLst/>
          </a:prstGeom>
        </p:spPr>
      </p:pic>
    </p:spTree>
    <p:extLst>
      <p:ext uri="{BB962C8B-B14F-4D97-AF65-F5344CB8AC3E}">
        <p14:creationId xmlns:p14="http://schemas.microsoft.com/office/powerpoint/2010/main" val="42792269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The Chemical Equation: Combustion of Methane</a:t>
            </a:r>
          </a:p>
        </p:txBody>
      </p:sp>
      <p:sp>
        <p:nvSpPr>
          <p:cNvPr id="4099" name="Content Placeholder 2"/>
          <p:cNvSpPr>
            <a:spLocks noGrp="1"/>
          </p:cNvSpPr>
          <p:nvPr>
            <p:ph sz="half" idx="1"/>
          </p:nvPr>
        </p:nvSpPr>
        <p:spPr>
          <a:xfrm>
            <a:off x="342899" y="1323124"/>
            <a:ext cx="8665511" cy="5216812"/>
          </a:xfrm>
        </p:spPr>
        <p:txBody>
          <a:bodyPr/>
          <a:lstStyle/>
          <a:p>
            <a:pPr marL="0" indent="0" eaLnBrk="1" hangingPunct="1">
              <a:spcBef>
                <a:spcPts val="600"/>
              </a:spcBef>
              <a:buNone/>
            </a:pPr>
            <a:r>
              <a:rPr lang="en-US" altLang="en-US" sz="2400" dirty="0"/>
              <a:t>Notice also that the left side of the equation has four hydrogen atoms and the right side has only two</a:t>
            </a:r>
            <a:r>
              <a:rPr lang="en-US" altLang="en-US" sz="2400" dirty="0" smtClean="0"/>
              <a:t>.</a:t>
            </a:r>
          </a:p>
          <a:p>
            <a:pPr marL="0" indent="0" eaLnBrk="1" hangingPunct="1">
              <a:spcBef>
                <a:spcPts val="600"/>
              </a:spcBef>
              <a:buNone/>
            </a:pPr>
            <a:endParaRPr lang="en-US" altLang="en-US" sz="2400" dirty="0"/>
          </a:p>
          <a:p>
            <a:pPr marL="0" indent="0" eaLnBrk="1" hangingPunct="1">
              <a:spcBef>
                <a:spcPts val="600"/>
              </a:spcBef>
              <a:buNone/>
            </a:pPr>
            <a:endParaRPr lang="en-US" altLang="en-US" sz="2400" dirty="0" smtClean="0"/>
          </a:p>
          <a:p>
            <a:pPr marL="0" indent="0" eaLnBrk="1" hangingPunct="1">
              <a:spcBef>
                <a:spcPts val="600"/>
              </a:spcBef>
              <a:buNone/>
            </a:pPr>
            <a:endParaRPr lang="en-US" altLang="en-US" sz="2400" dirty="0"/>
          </a:p>
          <a:p>
            <a:pPr marL="0" indent="0" eaLnBrk="1" hangingPunct="1">
              <a:spcBef>
                <a:spcPts val="600"/>
              </a:spcBef>
              <a:buNone/>
            </a:pPr>
            <a:endParaRPr lang="en-US" altLang="en-US" sz="2400" dirty="0" smtClean="0"/>
          </a:p>
          <a:p>
            <a:pPr marL="0" indent="0" eaLnBrk="1" hangingPunct="1">
              <a:spcBef>
                <a:spcPts val="600"/>
              </a:spcBef>
              <a:buNone/>
            </a:pPr>
            <a:endParaRPr lang="en-US" altLang="en-US" sz="2400" dirty="0"/>
          </a:p>
          <a:p>
            <a:pPr marL="0" indent="0" eaLnBrk="1" hangingPunct="1">
              <a:spcBef>
                <a:spcPts val="600"/>
              </a:spcBef>
              <a:buNone/>
            </a:pPr>
            <a:endParaRPr lang="en-US" altLang="en-US" sz="2400" dirty="0" smtClean="0"/>
          </a:p>
          <a:p>
            <a:pPr marL="0" indent="0" eaLnBrk="1" hangingPunct="1">
              <a:spcBef>
                <a:spcPts val="600"/>
              </a:spcBef>
              <a:buNone/>
            </a:pPr>
            <a:endParaRPr lang="en-US" altLang="en-US" sz="2400" dirty="0"/>
          </a:p>
          <a:p>
            <a:pPr marL="0" indent="0" eaLnBrk="1" hangingPunct="1">
              <a:spcBef>
                <a:spcPts val="600"/>
              </a:spcBef>
              <a:buNone/>
            </a:pPr>
            <a:endParaRPr lang="en-US" altLang="en-US" sz="2400" dirty="0" smtClean="0"/>
          </a:p>
          <a:p>
            <a:pPr marL="0" indent="0" eaLnBrk="1" hangingPunct="1">
              <a:spcBef>
                <a:spcPts val="600"/>
              </a:spcBef>
              <a:buNone/>
            </a:pPr>
            <a:r>
              <a:rPr lang="en-US" altLang="en-US" sz="2400" dirty="0"/>
              <a:t>To correct these problems, we must create a </a:t>
            </a:r>
            <a:r>
              <a:rPr lang="en-US" altLang="en-US" sz="2400" b="1" dirty="0"/>
              <a:t>balanced equation</a:t>
            </a:r>
            <a:r>
              <a:rPr lang="en-US" altLang="en-US" sz="2400" b="1" dirty="0" smtClean="0"/>
              <a:t>.</a:t>
            </a:r>
            <a:endParaRPr lang="en-US" altLang="en-US" sz="2400" b="1" dirty="0"/>
          </a:p>
        </p:txBody>
      </p:sp>
      <p:pic>
        <p:nvPicPr>
          <p:cNvPr id="3" name="Picture 2" descr="07_Pg212_UnFigure_2.jpg"/>
          <p:cNvPicPr>
            <a:picLocks noChangeAspect="1"/>
          </p:cNvPicPr>
          <p:nvPr/>
        </p:nvPicPr>
        <p:blipFill rotWithShape="1">
          <a:blip r:embed="rId3">
            <a:extLst>
              <a:ext uri="{28A0092B-C50C-407E-A947-70E740481C1C}">
                <a14:useLocalDpi xmlns:a14="http://schemas.microsoft.com/office/drawing/2010/main" val="0"/>
              </a:ext>
            </a:extLst>
          </a:blip>
          <a:srcRect b="4128"/>
          <a:stretch/>
        </p:blipFill>
        <p:spPr>
          <a:xfrm>
            <a:off x="1020246" y="2380745"/>
            <a:ext cx="6732033" cy="3162543"/>
          </a:xfrm>
          <a:prstGeom prst="rect">
            <a:avLst/>
          </a:prstGeom>
        </p:spPr>
      </p:pic>
    </p:spTree>
    <p:extLst>
      <p:ext uri="{BB962C8B-B14F-4D97-AF65-F5344CB8AC3E}">
        <p14:creationId xmlns:p14="http://schemas.microsoft.com/office/powerpoint/2010/main" val="16743619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The Chemical Equation: Combustion of Methane</a:t>
            </a:r>
          </a:p>
        </p:txBody>
      </p:sp>
      <p:sp>
        <p:nvSpPr>
          <p:cNvPr id="4099" name="Content Placeholder 2"/>
          <p:cNvSpPr>
            <a:spLocks noGrp="1"/>
          </p:cNvSpPr>
          <p:nvPr>
            <p:ph sz="half" idx="1"/>
          </p:nvPr>
        </p:nvSpPr>
        <p:spPr>
          <a:xfrm>
            <a:off x="342899" y="1323124"/>
            <a:ext cx="8665511" cy="5062924"/>
          </a:xfrm>
        </p:spPr>
        <p:txBody>
          <a:bodyPr/>
          <a:lstStyle/>
          <a:p>
            <a:pPr eaLnBrk="1" hangingPunct="1">
              <a:spcBef>
                <a:spcPts val="600"/>
              </a:spcBef>
            </a:pPr>
            <a:r>
              <a:rPr lang="en-US" altLang="en-US" sz="2400" dirty="0">
                <a:ea typeface="ヒラギノ角ゴ Pro W3" pitchFamily="32" charset="-128"/>
              </a:rPr>
              <a:t>To balance an equation, we insert coefficients—not subscripts—in front of the chemical formulas as needed to make the number of each type of atom in the reactants equal to the number of each type of atom in the products. </a:t>
            </a:r>
            <a:endParaRPr lang="en-US" altLang="en-US" sz="2400" dirty="0" smtClean="0">
              <a:ea typeface="ヒラギノ角ゴ Pro W3" pitchFamily="32" charset="-128"/>
            </a:endParaRPr>
          </a:p>
          <a:p>
            <a:pPr eaLnBrk="1" hangingPunct="1">
              <a:spcBef>
                <a:spcPts val="600"/>
              </a:spcBef>
            </a:pPr>
            <a:endParaRPr lang="en-US" altLang="en-US" sz="2400" dirty="0">
              <a:ea typeface="ヒラギノ角ゴ Pro W3" pitchFamily="32" charset="-128"/>
            </a:endParaRPr>
          </a:p>
          <a:p>
            <a:pPr eaLnBrk="1" hangingPunct="1">
              <a:spcBef>
                <a:spcPts val="600"/>
              </a:spcBef>
            </a:pPr>
            <a:endParaRPr lang="en-US" altLang="en-US" sz="2400" dirty="0" smtClean="0">
              <a:ea typeface="ヒラギノ角ゴ Pro W3" pitchFamily="32" charset="-128"/>
            </a:endParaRPr>
          </a:p>
          <a:p>
            <a:pPr eaLnBrk="1" hangingPunct="1">
              <a:spcBef>
                <a:spcPts val="600"/>
              </a:spcBef>
            </a:pPr>
            <a:endParaRPr lang="en-US" altLang="en-US" sz="2400" dirty="0">
              <a:ea typeface="ヒラギノ角ゴ Pro W3" pitchFamily="32" charset="-128"/>
            </a:endParaRPr>
          </a:p>
          <a:p>
            <a:pPr eaLnBrk="1" hangingPunct="1">
              <a:spcBef>
                <a:spcPts val="600"/>
              </a:spcBef>
            </a:pPr>
            <a:endParaRPr lang="en-US" altLang="en-US" sz="2400" dirty="0" smtClean="0">
              <a:ea typeface="ヒラギノ角ゴ Pro W3" pitchFamily="32" charset="-128"/>
            </a:endParaRPr>
          </a:p>
          <a:p>
            <a:pPr eaLnBrk="1" hangingPunct="1">
              <a:spcBef>
                <a:spcPts val="600"/>
              </a:spcBef>
            </a:pPr>
            <a:endParaRPr lang="en-US" altLang="en-US" sz="2400" dirty="0" smtClean="0">
              <a:ea typeface="ヒラギノ角ゴ Pro W3" pitchFamily="32" charset="-128"/>
            </a:endParaRPr>
          </a:p>
          <a:p>
            <a:pPr marL="0" indent="0" eaLnBrk="1" hangingPunct="1">
              <a:spcBef>
                <a:spcPts val="600"/>
              </a:spcBef>
              <a:buNone/>
            </a:pPr>
            <a:endParaRPr lang="en-US" altLang="en-US" sz="2400" dirty="0">
              <a:ea typeface="ヒラギノ角ゴ Pro W3" pitchFamily="32" charset="-128"/>
            </a:endParaRPr>
          </a:p>
          <a:p>
            <a:pPr marL="0" indent="0" eaLnBrk="1" hangingPunct="1">
              <a:spcBef>
                <a:spcPts val="600"/>
              </a:spcBef>
              <a:buNone/>
            </a:pPr>
            <a:r>
              <a:rPr lang="en-US" altLang="en-US" sz="2400" dirty="0"/>
              <a:t>The equation is now balanced because the numbers of each type of atom on both sides of the equation are equal. </a:t>
            </a:r>
          </a:p>
        </p:txBody>
      </p:sp>
      <p:pic>
        <p:nvPicPr>
          <p:cNvPr id="2" name="Picture 1" descr="07_Pg212_UnFigure_3.jpg"/>
          <p:cNvPicPr>
            <a:picLocks noChangeAspect="1"/>
          </p:cNvPicPr>
          <p:nvPr/>
        </p:nvPicPr>
        <p:blipFill rotWithShape="1">
          <a:blip r:embed="rId3">
            <a:extLst>
              <a:ext uri="{28A0092B-C50C-407E-A947-70E740481C1C}">
                <a14:useLocalDpi xmlns:a14="http://schemas.microsoft.com/office/drawing/2010/main" val="0"/>
              </a:ext>
            </a:extLst>
          </a:blip>
          <a:srcRect b="5799"/>
          <a:stretch/>
        </p:blipFill>
        <p:spPr>
          <a:xfrm>
            <a:off x="899935" y="3094173"/>
            <a:ext cx="6972655" cy="2303587"/>
          </a:xfrm>
          <a:prstGeom prst="rect">
            <a:avLst/>
          </a:prstGeom>
        </p:spPr>
      </p:pic>
    </p:spTree>
    <p:extLst>
      <p:ext uri="{BB962C8B-B14F-4D97-AF65-F5344CB8AC3E}">
        <p14:creationId xmlns:p14="http://schemas.microsoft.com/office/powerpoint/2010/main" val="27331088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6"/>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Checking the Balanced Equation</a:t>
            </a:r>
          </a:p>
        </p:txBody>
      </p:sp>
      <p:sp>
        <p:nvSpPr>
          <p:cNvPr id="4099" name="Content Placeholder 2"/>
          <p:cNvSpPr>
            <a:spLocks noGrp="1"/>
          </p:cNvSpPr>
          <p:nvPr>
            <p:ph sz="half" idx="1"/>
          </p:nvPr>
        </p:nvSpPr>
        <p:spPr>
          <a:xfrm>
            <a:off x="342899" y="965914"/>
            <a:ext cx="8665511" cy="2831544"/>
          </a:xfrm>
        </p:spPr>
        <p:txBody>
          <a:bodyPr/>
          <a:lstStyle/>
          <a:p>
            <a:pPr eaLnBrk="1" hangingPunct="1">
              <a:spcBef>
                <a:spcPts val="600"/>
              </a:spcBef>
            </a:pPr>
            <a:r>
              <a:rPr lang="en-US" altLang="en-US" sz="2400" dirty="0">
                <a:ea typeface="ヒラギノ角ゴ Pro W3" pitchFamily="32" charset="-128"/>
              </a:rPr>
              <a:t>The number of a particular type of atom within a chemical formula embedded in an equation is obtained by multiplying the subscript for the atom by the coefficient for the chemical formula.</a:t>
            </a:r>
          </a:p>
          <a:p>
            <a:pPr eaLnBrk="1" hangingPunct="1">
              <a:spcBef>
                <a:spcPts val="600"/>
              </a:spcBef>
            </a:pPr>
            <a:r>
              <a:rPr lang="en-US" altLang="en-US" sz="2400" dirty="0">
                <a:ea typeface="ヒラギノ角ゴ Pro W3" pitchFamily="32" charset="-128"/>
              </a:rPr>
              <a:t>If there is no coefficient or subscript, a 1 is implied. </a:t>
            </a:r>
          </a:p>
          <a:p>
            <a:pPr eaLnBrk="1" hangingPunct="1">
              <a:spcBef>
                <a:spcPts val="600"/>
              </a:spcBef>
            </a:pPr>
            <a:r>
              <a:rPr lang="en-US" altLang="en-US" sz="2400" dirty="0">
                <a:ea typeface="ヒラギノ角ゴ Pro W3" pitchFamily="32" charset="-128"/>
              </a:rPr>
              <a:t>The balanced equation for the combustion of natural gas is as follows:</a:t>
            </a:r>
            <a:endParaRPr lang="en-US" altLang="en-US" sz="2400" b="1" dirty="0">
              <a:ea typeface="ヒラギノ角ゴ Pro W3" pitchFamily="32" charset="-128"/>
            </a:endParaRPr>
          </a:p>
        </p:txBody>
      </p:sp>
      <p:pic>
        <p:nvPicPr>
          <p:cNvPr id="3" name="Picture 2" descr="07_Pg213_UnTable.jpg"/>
          <p:cNvPicPr>
            <a:picLocks noChangeAspect="1"/>
          </p:cNvPicPr>
          <p:nvPr/>
        </p:nvPicPr>
        <p:blipFill rotWithShape="1">
          <a:blip r:embed="rId3">
            <a:extLst>
              <a:ext uri="{28A0092B-C50C-407E-A947-70E740481C1C}">
                <a14:useLocalDpi xmlns:a14="http://schemas.microsoft.com/office/drawing/2010/main" val="0"/>
              </a:ext>
            </a:extLst>
          </a:blip>
          <a:srcRect b="6034"/>
          <a:stretch/>
        </p:blipFill>
        <p:spPr>
          <a:xfrm>
            <a:off x="787400" y="3879365"/>
            <a:ext cx="8189043" cy="2550319"/>
          </a:xfrm>
          <a:prstGeom prst="rect">
            <a:avLst/>
          </a:prstGeom>
        </p:spPr>
      </p:pic>
    </p:spTree>
    <p:extLst>
      <p:ext uri="{BB962C8B-B14F-4D97-AF65-F5344CB8AC3E}">
        <p14:creationId xmlns:p14="http://schemas.microsoft.com/office/powerpoint/2010/main" val="16237502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56966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The Numbers of Each Type of Atom on Both Sides of the Equation are Equal—the Equation is Balanced</a:t>
            </a:r>
          </a:p>
        </p:txBody>
      </p:sp>
      <p:sp>
        <p:nvSpPr>
          <p:cNvPr id="4099" name="Content Placeholder 2"/>
          <p:cNvSpPr>
            <a:spLocks noGrp="1"/>
          </p:cNvSpPr>
          <p:nvPr>
            <p:ph sz="half" idx="1"/>
          </p:nvPr>
        </p:nvSpPr>
        <p:spPr>
          <a:xfrm>
            <a:off x="342899" y="5257800"/>
            <a:ext cx="8665511" cy="1200328"/>
          </a:xfrm>
        </p:spPr>
        <p:txBody>
          <a:bodyPr/>
          <a:lstStyle/>
          <a:p>
            <a:pPr eaLnBrk="1" hangingPunct="1">
              <a:spcBef>
                <a:spcPts val="600"/>
              </a:spcBef>
            </a:pPr>
            <a:r>
              <a:rPr lang="en-US" altLang="en-US" sz="2400" dirty="0"/>
              <a:t>A balanced chemical equation represents a chemical reaction. In this image, methane molecules combine with oxygen to form carbon dioxide and water</a:t>
            </a:r>
            <a:r>
              <a:rPr lang="en-US" altLang="en-US" sz="1800" dirty="0"/>
              <a:t>.</a:t>
            </a:r>
          </a:p>
        </p:txBody>
      </p:sp>
      <p:pic>
        <p:nvPicPr>
          <p:cNvPr id="2" name="Picture 1" descr="07_Pg213_UnFigure.jpg"/>
          <p:cNvPicPr>
            <a:picLocks noChangeAspect="1"/>
          </p:cNvPicPr>
          <p:nvPr/>
        </p:nvPicPr>
        <p:blipFill rotWithShape="1">
          <a:blip r:embed="rId3" cstate="print">
            <a:extLst>
              <a:ext uri="{28A0092B-C50C-407E-A947-70E740481C1C}">
                <a14:useLocalDpi xmlns:a14="http://schemas.microsoft.com/office/drawing/2010/main" val="0"/>
              </a:ext>
            </a:extLst>
          </a:blip>
          <a:srcRect b="2540"/>
          <a:stretch/>
        </p:blipFill>
        <p:spPr>
          <a:xfrm>
            <a:off x="2451518" y="1668455"/>
            <a:ext cx="3865414" cy="3544087"/>
          </a:xfrm>
          <a:prstGeom prst="rect">
            <a:avLst/>
          </a:prstGeom>
        </p:spPr>
      </p:pic>
    </p:spTree>
    <p:extLst>
      <p:ext uri="{BB962C8B-B14F-4D97-AF65-F5344CB8AC3E}">
        <p14:creationId xmlns:p14="http://schemas.microsoft.com/office/powerpoint/2010/main" val="14517928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6"/>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How to Write Balanced Chemical Equations </a:t>
            </a:r>
          </a:p>
        </p:txBody>
      </p:sp>
      <p:sp>
        <p:nvSpPr>
          <p:cNvPr id="4099" name="Content Placeholder 2"/>
          <p:cNvSpPr>
            <a:spLocks noGrp="1"/>
          </p:cNvSpPr>
          <p:nvPr>
            <p:ph sz="half" idx="1"/>
          </p:nvPr>
        </p:nvSpPr>
        <p:spPr>
          <a:xfrm>
            <a:off x="342899" y="860074"/>
            <a:ext cx="8665511" cy="4601259"/>
          </a:xfrm>
        </p:spPr>
        <p:txBody>
          <a:bodyPr/>
          <a:lstStyle/>
          <a:p>
            <a:pPr marL="457200" indent="-457200" eaLnBrk="1" hangingPunct="1">
              <a:spcBef>
                <a:spcPts val="600"/>
              </a:spcBef>
              <a:buFont typeface="Arial" pitchFamily="34" charset="0"/>
              <a:buNone/>
            </a:pPr>
            <a:r>
              <a:rPr lang="en-US" altLang="en-US" sz="3200" b="1" dirty="0">
                <a:ea typeface="ヒラギノ角ゴ Pro W3" pitchFamily="32" charset="-128"/>
              </a:rPr>
              <a:t>1.</a:t>
            </a:r>
            <a:r>
              <a:rPr lang="en-US" altLang="en-US" sz="3200" dirty="0">
                <a:ea typeface="ヒラギノ角ゴ Pro W3" pitchFamily="32" charset="-128"/>
              </a:rPr>
              <a:t>	Write a skeletal equation by writing correct chemical formulas for each of the reactants and products. Review Chapter 5 for nomenclature rules. (If a skeletal equation is provided, skip this step and go to Step 2.)</a:t>
            </a:r>
          </a:p>
          <a:p>
            <a:pPr marL="457200" indent="-457200" eaLnBrk="1" hangingPunct="1">
              <a:spcBef>
                <a:spcPts val="600"/>
              </a:spcBef>
              <a:buFont typeface="Arial" pitchFamily="34" charset="0"/>
              <a:buNone/>
            </a:pPr>
            <a:r>
              <a:rPr lang="en-US" altLang="en-US" sz="3200" b="1" dirty="0">
                <a:ea typeface="ヒラギノ角ゴ Pro W3" pitchFamily="32" charset="-128"/>
              </a:rPr>
              <a:t>2.</a:t>
            </a:r>
            <a:r>
              <a:rPr lang="en-US" altLang="en-US" sz="3200" dirty="0">
                <a:ea typeface="ヒラギノ角ゴ Pro W3" pitchFamily="32" charset="-128"/>
              </a:rPr>
              <a:t> If an element occurs in only one compound on both sides of the equation, balance it first. If there is more than one such element, balance metals before nonmetals. </a:t>
            </a:r>
          </a:p>
        </p:txBody>
      </p:sp>
    </p:spTree>
    <p:extLst>
      <p:ext uri="{BB962C8B-B14F-4D97-AF65-F5344CB8AC3E}">
        <p14:creationId xmlns:p14="http://schemas.microsoft.com/office/powerpoint/2010/main" val="1914521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6"/>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Evidence of a Chemical Reaction</a:t>
            </a:r>
          </a:p>
        </p:txBody>
      </p:sp>
      <p:sp>
        <p:nvSpPr>
          <p:cNvPr id="4099" name="Content Placeholder 2"/>
          <p:cNvSpPr>
            <a:spLocks noGrp="1"/>
          </p:cNvSpPr>
          <p:nvPr>
            <p:ph sz="half" idx="1"/>
          </p:nvPr>
        </p:nvSpPr>
        <p:spPr>
          <a:xfrm>
            <a:off x="342902" y="961018"/>
            <a:ext cx="4640518" cy="5613845"/>
          </a:xfrm>
        </p:spPr>
        <p:txBody>
          <a:bodyPr/>
          <a:lstStyle/>
          <a:p>
            <a:pPr>
              <a:buFont typeface="Arial" charset="0"/>
              <a:buChar char="•"/>
              <a:defRPr/>
            </a:pPr>
            <a:r>
              <a:rPr lang="en-US" sz="2300" dirty="0"/>
              <a:t>In the classic grade school volcano, the baking soda (which is sodium bicarbonate) reacts with acetic acid in the vinegar to form carbon dioxide gas, water, and sodium acetate. </a:t>
            </a:r>
          </a:p>
          <a:p>
            <a:pPr>
              <a:buFont typeface="Arial" charset="0"/>
              <a:buChar char="•"/>
              <a:defRPr/>
            </a:pPr>
            <a:r>
              <a:rPr lang="en-US" sz="2300" dirty="0"/>
              <a:t>The newly formed carbon dioxide bubbles out of the mixture, causing the eruption. </a:t>
            </a:r>
          </a:p>
          <a:p>
            <a:pPr>
              <a:buFont typeface="Arial" charset="0"/>
              <a:buChar char="•"/>
              <a:defRPr/>
            </a:pPr>
            <a:r>
              <a:rPr lang="en-US" sz="2300" dirty="0"/>
              <a:t>Reactions that occur in liquids and form a gas are gas evolution reactions.</a:t>
            </a:r>
          </a:p>
          <a:p>
            <a:pPr>
              <a:buFont typeface="Arial" charset="0"/>
              <a:buChar char="•"/>
              <a:defRPr/>
            </a:pPr>
            <a:r>
              <a:rPr lang="en-US" sz="2300" dirty="0"/>
              <a:t>Red food coloring helps us see the bubbles.</a:t>
            </a:r>
          </a:p>
        </p:txBody>
      </p:sp>
      <p:pic>
        <p:nvPicPr>
          <p:cNvPr id="3" name="Picture 2" descr="07_00_ChOpener.jpg"/>
          <p:cNvPicPr>
            <a:picLocks noChangeAspect="1"/>
          </p:cNvPicPr>
          <p:nvPr/>
        </p:nvPicPr>
        <p:blipFill rotWithShape="1">
          <a:blip r:embed="rId3">
            <a:extLst>
              <a:ext uri="{28A0092B-C50C-407E-A947-70E740481C1C}">
                <a14:useLocalDpi xmlns:a14="http://schemas.microsoft.com/office/drawing/2010/main" val="0"/>
              </a:ext>
            </a:extLst>
          </a:blip>
          <a:srcRect b="2339"/>
          <a:stretch/>
        </p:blipFill>
        <p:spPr>
          <a:xfrm>
            <a:off x="4942389" y="1071613"/>
            <a:ext cx="4046640" cy="5186083"/>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6"/>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How to Write Balanced Chemical Equations </a:t>
            </a:r>
          </a:p>
        </p:txBody>
      </p:sp>
      <p:sp>
        <p:nvSpPr>
          <p:cNvPr id="4099" name="Content Placeholder 2"/>
          <p:cNvSpPr>
            <a:spLocks noGrp="1"/>
          </p:cNvSpPr>
          <p:nvPr>
            <p:ph sz="half" idx="1"/>
          </p:nvPr>
        </p:nvSpPr>
        <p:spPr>
          <a:xfrm>
            <a:off x="342899" y="860074"/>
            <a:ext cx="8665511" cy="4622803"/>
          </a:xfrm>
        </p:spPr>
        <p:txBody>
          <a:bodyPr/>
          <a:lstStyle/>
          <a:p>
            <a:pPr marL="457200" indent="-457200" eaLnBrk="1" hangingPunct="1">
              <a:spcBef>
                <a:spcPts val="600"/>
              </a:spcBef>
              <a:buFont typeface="Arial" pitchFamily="34" charset="0"/>
              <a:buNone/>
            </a:pPr>
            <a:r>
              <a:rPr lang="en-US" altLang="en-US" sz="3200" b="1" dirty="0">
                <a:ea typeface="ヒラギノ角ゴ Pro W3" pitchFamily="32" charset="-128"/>
              </a:rPr>
              <a:t>3.</a:t>
            </a:r>
            <a:r>
              <a:rPr lang="en-US" altLang="en-US" sz="3200" dirty="0">
                <a:ea typeface="ヒラギノ角ゴ Pro W3" pitchFamily="32" charset="-128"/>
              </a:rPr>
              <a:t> 	If an element occurs as a free element on either side of the chemical equation, balance it last. Always balance free elements by adjusting the coefficient </a:t>
            </a:r>
            <a:r>
              <a:rPr lang="en-US" altLang="en-US" sz="3200" i="1" dirty="0">
                <a:ea typeface="ヒラギノ角ゴ Pro W3" pitchFamily="32" charset="-128"/>
              </a:rPr>
              <a:t>on the free element.</a:t>
            </a:r>
          </a:p>
          <a:p>
            <a:pPr marL="457200" indent="-457200" eaLnBrk="1" hangingPunct="1">
              <a:spcBef>
                <a:spcPts val="600"/>
              </a:spcBef>
              <a:buFont typeface="Arial" pitchFamily="34" charset="0"/>
              <a:buNone/>
            </a:pPr>
            <a:r>
              <a:rPr lang="en-US" altLang="en-US" sz="3200" b="1" dirty="0">
                <a:ea typeface="ヒラギノ角ゴ Pro W3" pitchFamily="32" charset="-128"/>
              </a:rPr>
              <a:t>4.</a:t>
            </a:r>
            <a:r>
              <a:rPr lang="en-US" altLang="en-US" sz="3200" dirty="0">
                <a:ea typeface="ヒラギノ角ゴ Pro W3" pitchFamily="32" charset="-128"/>
              </a:rPr>
              <a:t>	If the balanced equation contains coefficient fractions, change these into whole numbers by multiplying the entire equation by the appropriate factor. </a:t>
            </a:r>
          </a:p>
        </p:txBody>
      </p:sp>
    </p:spTree>
    <p:extLst>
      <p:ext uri="{BB962C8B-B14F-4D97-AF65-F5344CB8AC3E}">
        <p14:creationId xmlns:p14="http://schemas.microsoft.com/office/powerpoint/2010/main" val="37739586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6"/>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How to Write Balanced Chemical Equations </a:t>
            </a:r>
          </a:p>
        </p:txBody>
      </p:sp>
      <p:sp>
        <p:nvSpPr>
          <p:cNvPr id="4099" name="Content Placeholder 2"/>
          <p:cNvSpPr>
            <a:spLocks noGrp="1"/>
          </p:cNvSpPr>
          <p:nvPr>
            <p:ph sz="half" idx="1"/>
          </p:nvPr>
        </p:nvSpPr>
        <p:spPr>
          <a:xfrm>
            <a:off x="342899" y="860074"/>
            <a:ext cx="8665511" cy="3637919"/>
          </a:xfrm>
        </p:spPr>
        <p:txBody>
          <a:bodyPr/>
          <a:lstStyle/>
          <a:p>
            <a:pPr marL="457200" indent="-457200" eaLnBrk="1" hangingPunct="1">
              <a:spcBef>
                <a:spcPts val="600"/>
              </a:spcBef>
              <a:buFont typeface="Arial" pitchFamily="34" charset="0"/>
              <a:buNone/>
              <a:defRPr/>
            </a:pPr>
            <a:r>
              <a:rPr lang="en-US" altLang="en-US" sz="3200" b="1" dirty="0">
                <a:ea typeface="ヒラギノ角ゴ Pro W3" pitchFamily="32" charset="-128"/>
              </a:rPr>
              <a:t>5.</a:t>
            </a:r>
            <a:r>
              <a:rPr lang="en-US" altLang="en-US" sz="3200" dirty="0">
                <a:ea typeface="ヒラギノ角ゴ Pro W3" pitchFamily="32" charset="-128"/>
              </a:rPr>
              <a:t> 	Check to make certain the equation is balanced by summing the total number of each type of atom on both sides of the equation. </a:t>
            </a:r>
          </a:p>
          <a:p>
            <a:pPr eaLnBrk="1" hangingPunct="1">
              <a:spcBef>
                <a:spcPts val="600"/>
              </a:spcBef>
              <a:defRPr/>
            </a:pPr>
            <a:r>
              <a:rPr lang="en-US" altLang="en-US" sz="3200" dirty="0">
                <a:ea typeface="ヒラギノ角ゴ Pro W3" pitchFamily="32" charset="-128"/>
              </a:rPr>
              <a:t>Remember, change only the </a:t>
            </a:r>
            <a:r>
              <a:rPr lang="en-US" altLang="en-US" sz="3200" i="1" dirty="0">
                <a:ea typeface="ヒラギノ角ゴ Pro W3" pitchFamily="32" charset="-128"/>
              </a:rPr>
              <a:t>coefficients</a:t>
            </a:r>
            <a:r>
              <a:rPr lang="en-US" altLang="en-US" sz="3200" dirty="0">
                <a:ea typeface="ヒラギノ角ゴ Pro W3" pitchFamily="32" charset="-128"/>
              </a:rPr>
              <a:t> </a:t>
            </a:r>
            <a:br>
              <a:rPr lang="en-US" altLang="en-US" sz="3200" dirty="0">
                <a:ea typeface="ヒラギノ角ゴ Pro W3" pitchFamily="32" charset="-128"/>
              </a:rPr>
            </a:br>
            <a:r>
              <a:rPr lang="en-US" altLang="en-US" sz="3200" dirty="0">
                <a:ea typeface="ヒラギノ角ゴ Pro W3" pitchFamily="32" charset="-128"/>
              </a:rPr>
              <a:t>to balance a chemical equation; </a:t>
            </a:r>
            <a:r>
              <a:rPr lang="en-US" altLang="en-US" sz="3200" i="1" dirty="0">
                <a:ea typeface="ヒラギノ角ゴ Pro W3" pitchFamily="32" charset="-128"/>
              </a:rPr>
              <a:t>never change the subscripts</a:t>
            </a:r>
            <a:r>
              <a:rPr lang="en-US" altLang="en-US" sz="3200" i="1" dirty="0" smtClean="0">
                <a:ea typeface="ヒラギノ角ゴ Pro W3" pitchFamily="32" charset="-128"/>
              </a:rPr>
              <a:t>.</a:t>
            </a:r>
            <a:endParaRPr lang="en-US" altLang="en-US" sz="3200" i="1" dirty="0">
              <a:ea typeface="ヒラギノ角ゴ Pro W3" pitchFamily="32" charset="-128"/>
            </a:endParaRPr>
          </a:p>
        </p:txBody>
      </p:sp>
    </p:spTree>
    <p:extLst>
      <p:ext uri="{BB962C8B-B14F-4D97-AF65-F5344CB8AC3E}">
        <p14:creationId xmlns:p14="http://schemas.microsoft.com/office/powerpoint/2010/main" val="42721437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2"/>
          <p:cNvSpPr>
            <a:spLocks noChangeShapeType="1"/>
          </p:cNvSpPr>
          <p:nvPr/>
        </p:nvSpPr>
        <p:spPr bwMode="auto">
          <a:xfrm>
            <a:off x="330199" y="1361269"/>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1" name="Rectangle 3"/>
          <p:cNvSpPr>
            <a:spLocks noChangeArrowheads="1"/>
          </p:cNvSpPr>
          <p:nvPr/>
        </p:nvSpPr>
        <p:spPr bwMode="auto">
          <a:xfrm>
            <a:off x="319088" y="360363"/>
            <a:ext cx="8318500"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1600200" indent="-1600200" eaLnBrk="0" hangingPunct="0">
              <a:spcBef>
                <a:spcPct val="50000"/>
              </a:spcBef>
              <a:defRPr/>
            </a:pPr>
            <a:r>
              <a:rPr lang="en-US" sz="2000" b="1" dirty="0">
                <a:solidFill>
                  <a:srgbClr val="3366FF"/>
                </a:solidFill>
                <a:latin typeface="Arial" charset="0"/>
                <a:ea typeface="ＭＳ Ｐゴシック" charset="0"/>
                <a:cs typeface="ＭＳ Ｐゴシック" charset="0"/>
              </a:rPr>
              <a:t>Example </a:t>
            </a:r>
            <a:r>
              <a:rPr lang="en-US" sz="2000" b="1" dirty="0" smtClean="0">
                <a:solidFill>
                  <a:srgbClr val="3366FF"/>
                </a:solidFill>
                <a:latin typeface="Arial" charset="0"/>
                <a:ea typeface="ＭＳ Ｐゴシック" charset="0"/>
                <a:cs typeface="ＭＳ Ｐゴシック" charset="0"/>
              </a:rPr>
              <a:t>7.4</a:t>
            </a:r>
            <a:r>
              <a:rPr lang="en-US" sz="2000" b="1" dirty="0">
                <a:solidFill>
                  <a:srgbClr val="4C4BE5"/>
                </a:solidFill>
                <a:latin typeface="Arial" charset="0"/>
                <a:ea typeface="ＭＳ Ｐゴシック" charset="0"/>
                <a:cs typeface="ＭＳ Ｐゴシック" charset="0"/>
              </a:rPr>
              <a:t>	</a:t>
            </a:r>
            <a:r>
              <a:rPr lang="en-US" sz="2000" b="1" dirty="0">
                <a:latin typeface="Arial" charset="0"/>
                <a:ea typeface="ＭＳ Ｐゴシック" charset="0"/>
                <a:cs typeface="ＭＳ Ｐゴシック" charset="0"/>
              </a:rPr>
              <a:t>Balancing Chemical Equations</a:t>
            </a:r>
          </a:p>
        </p:txBody>
      </p:sp>
      <p:sp>
        <p:nvSpPr>
          <p:cNvPr id="271365" name="Text Box 5"/>
          <p:cNvSpPr txBox="1">
            <a:spLocks noChangeArrowheads="1"/>
          </p:cNvSpPr>
          <p:nvPr/>
        </p:nvSpPr>
        <p:spPr bwMode="auto">
          <a:xfrm>
            <a:off x="320675" y="1369205"/>
            <a:ext cx="8303022" cy="3519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4763" indent="-4763"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pPr>
              <a:defRPr/>
            </a:pPr>
            <a:r>
              <a:rPr lang="en-US" b="1" dirty="0" smtClean="0">
                <a:solidFill>
                  <a:srgbClr val="3366FF"/>
                </a:solidFill>
                <a:latin typeface="Arial" charset="0"/>
                <a:ea typeface="ＭＳ Ｐゴシック" charset="0"/>
                <a:cs typeface="ＭＳ Ｐゴシック" charset="0"/>
              </a:rPr>
              <a:t>Solution</a:t>
            </a:r>
            <a:endParaRPr lang="en-US" dirty="0" smtClean="0">
              <a:solidFill>
                <a:schemeClr val="bg1"/>
              </a:solidFill>
              <a:latin typeface="Arial" charset="0"/>
              <a:ea typeface="ＭＳ Ｐゴシック" charset="0"/>
              <a:cs typeface="ＭＳ Ｐゴシック" charset="0"/>
            </a:endParaRPr>
          </a:p>
          <a:p>
            <a:r>
              <a:rPr lang="en-US" sz="1400" dirty="0" smtClean="0"/>
              <a:t>Use </a:t>
            </a:r>
            <a:r>
              <a:rPr lang="en-US" sz="1400" dirty="0"/>
              <a:t>your knowledge of chemical nomenclature </a:t>
            </a:r>
            <a:r>
              <a:rPr lang="en-US" sz="1400" dirty="0" smtClean="0"/>
              <a:t>from Chapter </a:t>
            </a:r>
            <a:r>
              <a:rPr lang="en-US" sz="1400" dirty="0"/>
              <a:t>5 to write a skeletal equation containing formulas</a:t>
            </a:r>
          </a:p>
          <a:p>
            <a:r>
              <a:rPr lang="en-US" sz="1400" dirty="0"/>
              <a:t>for each of the reactants and products. The formulas for </a:t>
            </a:r>
            <a:r>
              <a:rPr lang="en-US" sz="1400" dirty="0" smtClean="0"/>
              <a:t>each compound </a:t>
            </a:r>
            <a:r>
              <a:rPr lang="en-US" sz="1400" dirty="0"/>
              <a:t>MUST BE CORRECT before you begin to </a:t>
            </a:r>
            <a:r>
              <a:rPr lang="en-US" sz="1400" dirty="0" smtClean="0"/>
              <a:t>balance the </a:t>
            </a:r>
            <a:r>
              <a:rPr lang="en-US" sz="1400" dirty="0"/>
              <a:t>equation</a:t>
            </a:r>
            <a:r>
              <a:rPr lang="en-US" sz="1400" dirty="0" smtClean="0"/>
              <a:t>.</a:t>
            </a:r>
          </a:p>
          <a:p>
            <a:endParaRPr lang="en-US" sz="1400" dirty="0"/>
          </a:p>
          <a:p>
            <a:pPr marL="0" indent="0" algn="ctr"/>
            <a:r>
              <a:rPr lang="es-ES_tradnl" sz="1400" dirty="0"/>
              <a:t> Al(</a:t>
            </a:r>
            <a:r>
              <a:rPr lang="es-ES_tradnl" sz="1400" i="1" dirty="0" smtClean="0"/>
              <a:t>s</a:t>
            </a:r>
            <a:r>
              <a:rPr lang="es-ES_tradnl" sz="1400" dirty="0" smtClean="0"/>
              <a:t>) + H</a:t>
            </a:r>
            <a:r>
              <a:rPr lang="es-ES_tradnl" sz="1400" baseline="-25000" dirty="0" smtClean="0"/>
              <a:t>2</a:t>
            </a:r>
            <a:r>
              <a:rPr lang="es-ES_tradnl" sz="1400" dirty="0" smtClean="0"/>
              <a:t>SO</a:t>
            </a:r>
            <a:r>
              <a:rPr lang="es-ES_tradnl" sz="1400" baseline="-25000" dirty="0" smtClean="0"/>
              <a:t>4</a:t>
            </a:r>
            <a:r>
              <a:rPr lang="es-ES_tradnl" sz="1400" dirty="0" smtClean="0"/>
              <a:t>(</a:t>
            </a:r>
            <a:r>
              <a:rPr lang="es-ES_tradnl" sz="1400" i="1" dirty="0" err="1" smtClean="0"/>
              <a:t>aq</a:t>
            </a:r>
            <a:r>
              <a:rPr lang="es-ES_tradnl" sz="1400" dirty="0" smtClean="0"/>
              <a:t>)           Al</a:t>
            </a:r>
            <a:r>
              <a:rPr lang="es-ES_tradnl" sz="1400" baseline="-25000" dirty="0" smtClean="0"/>
              <a:t>2</a:t>
            </a:r>
            <a:r>
              <a:rPr lang="es-ES_tradnl" sz="1400" dirty="0" smtClean="0"/>
              <a:t>(SO</a:t>
            </a:r>
            <a:r>
              <a:rPr lang="es-ES_tradnl" sz="1400" baseline="-25000" dirty="0" smtClean="0"/>
              <a:t>4</a:t>
            </a:r>
            <a:r>
              <a:rPr lang="es-ES_tradnl" sz="1400" dirty="0" smtClean="0"/>
              <a:t>)</a:t>
            </a:r>
            <a:r>
              <a:rPr lang="es-ES_tradnl" sz="1400" baseline="-25000" dirty="0" smtClean="0"/>
              <a:t>3</a:t>
            </a:r>
            <a:r>
              <a:rPr lang="es-ES_tradnl" sz="1400" dirty="0" smtClean="0"/>
              <a:t>(</a:t>
            </a:r>
            <a:r>
              <a:rPr lang="es-ES_tradnl" sz="1400" i="1" dirty="0" err="1" smtClean="0"/>
              <a:t>aq</a:t>
            </a:r>
            <a:r>
              <a:rPr lang="es-ES_tradnl" sz="1400" dirty="0" smtClean="0"/>
              <a:t>) + H</a:t>
            </a:r>
            <a:r>
              <a:rPr lang="es-ES_tradnl" sz="1400" baseline="-25000" dirty="0" smtClean="0"/>
              <a:t>2</a:t>
            </a:r>
            <a:r>
              <a:rPr lang="es-ES_tradnl" sz="1400" dirty="0" smtClean="0"/>
              <a:t>(</a:t>
            </a:r>
            <a:r>
              <a:rPr lang="es-ES_tradnl" sz="1400" i="1" dirty="0" smtClean="0"/>
              <a:t>g</a:t>
            </a:r>
            <a:r>
              <a:rPr lang="es-ES_tradnl" sz="1400" dirty="0" smtClean="0"/>
              <a:t>)</a:t>
            </a:r>
          </a:p>
          <a:p>
            <a:pPr marL="0" indent="0" algn="ctr"/>
            <a:endParaRPr lang="en-US" sz="1400" dirty="0" smtClean="0"/>
          </a:p>
          <a:p>
            <a:r>
              <a:rPr lang="en-US" sz="1400" dirty="0" smtClean="0"/>
              <a:t>Since </a:t>
            </a:r>
            <a:r>
              <a:rPr lang="en-US" sz="1400" dirty="0"/>
              <a:t>both aluminum and hydrogen occur as free elements</a:t>
            </a:r>
            <a:r>
              <a:rPr lang="en-US" sz="1400" dirty="0" smtClean="0"/>
              <a:t>, balance </a:t>
            </a:r>
            <a:r>
              <a:rPr lang="en-US" sz="1400" dirty="0"/>
              <a:t>those last. Sulfur and oxygen occur in only one </a:t>
            </a:r>
            <a:r>
              <a:rPr lang="en-US" sz="1400" dirty="0" smtClean="0"/>
              <a:t>compound on </a:t>
            </a:r>
            <a:r>
              <a:rPr lang="en-US" sz="1400" dirty="0"/>
              <a:t>each side of the equation, so balance these first</a:t>
            </a:r>
            <a:r>
              <a:rPr lang="en-US" sz="1400" dirty="0" smtClean="0"/>
              <a:t>. Sulfur </a:t>
            </a:r>
            <a:r>
              <a:rPr lang="en-US" sz="1400" dirty="0"/>
              <a:t>and oxygen are also part of </a:t>
            </a:r>
            <a:r>
              <a:rPr lang="en-US" sz="1400" dirty="0" smtClean="0"/>
              <a:t>a polyatomic </a:t>
            </a:r>
            <a:r>
              <a:rPr lang="en-US" sz="1400" dirty="0"/>
              <a:t>ion that </a:t>
            </a:r>
            <a:r>
              <a:rPr lang="en-US" sz="1400" dirty="0" smtClean="0"/>
              <a:t>stays intact </a:t>
            </a:r>
            <a:r>
              <a:rPr lang="en-US" sz="1400" dirty="0"/>
              <a:t>on both sides of the equation. </a:t>
            </a:r>
            <a:r>
              <a:rPr lang="en-US" sz="1400" i="1" dirty="0"/>
              <a:t>Balance polyatomic </a:t>
            </a:r>
            <a:r>
              <a:rPr lang="en-US" sz="1400" i="1" dirty="0" smtClean="0"/>
              <a:t>ions such </a:t>
            </a:r>
            <a:r>
              <a:rPr lang="en-US" sz="1400" i="1" dirty="0"/>
              <a:t>as these as a </a:t>
            </a:r>
            <a:r>
              <a:rPr lang="en-US" sz="1400" i="1" dirty="0" smtClean="0"/>
              <a:t>unit</a:t>
            </a:r>
            <a:r>
              <a:rPr lang="en-US" sz="1400" dirty="0" smtClean="0"/>
              <a:t>. </a:t>
            </a:r>
            <a:r>
              <a:rPr lang="en-US" sz="1400" dirty="0"/>
              <a:t>There are 3 </a:t>
            </a:r>
            <a:r>
              <a:rPr lang="en-US" sz="1400" dirty="0" smtClean="0"/>
              <a:t>SO</a:t>
            </a:r>
            <a:r>
              <a:rPr lang="en-US" sz="1400" baseline="-25000" dirty="0" smtClean="0"/>
              <a:t>4</a:t>
            </a:r>
            <a:r>
              <a:rPr lang="en-US" sz="1400" baseline="30000" dirty="0" smtClean="0"/>
              <a:t>2</a:t>
            </a:r>
            <a:r>
              <a:rPr lang="en-US" sz="1400" baseline="30000" dirty="0">
                <a:latin typeface="Times New Roman"/>
                <a:cs typeface="Times New Roman"/>
              </a:rPr>
              <a:t>–</a:t>
            </a:r>
            <a:r>
              <a:rPr lang="en-US" sz="1400" dirty="0" smtClean="0"/>
              <a:t> ions </a:t>
            </a:r>
            <a:r>
              <a:rPr lang="en-US" sz="1400" dirty="0"/>
              <a:t>on the right </a:t>
            </a:r>
            <a:r>
              <a:rPr lang="en-US" sz="1400" dirty="0" smtClean="0"/>
              <a:t>side of </a:t>
            </a:r>
            <a:r>
              <a:rPr lang="en-US" sz="1400" dirty="0"/>
              <a:t>the equation, so put a 3 in front of </a:t>
            </a:r>
            <a:r>
              <a:rPr lang="en-US" sz="1400" dirty="0" smtClean="0"/>
              <a:t>H</a:t>
            </a:r>
            <a:r>
              <a:rPr lang="en-US" sz="1400" baseline="-25000" dirty="0" smtClean="0"/>
              <a:t>2</a:t>
            </a:r>
            <a:r>
              <a:rPr lang="en-US" sz="1400" dirty="0" smtClean="0"/>
              <a:t>SO</a:t>
            </a:r>
            <a:r>
              <a:rPr lang="en-US" sz="1400" baseline="-25000" dirty="0" smtClean="0"/>
              <a:t>4</a:t>
            </a:r>
            <a:r>
              <a:rPr lang="en-US" sz="1400" dirty="0" smtClean="0"/>
              <a:t>.</a:t>
            </a:r>
          </a:p>
          <a:p>
            <a:endParaRPr lang="en-US" sz="1400" dirty="0"/>
          </a:p>
          <a:p>
            <a:pPr algn="ctr"/>
            <a:r>
              <a:rPr lang="de-DE" sz="1400" dirty="0"/>
              <a:t> Al(</a:t>
            </a:r>
            <a:r>
              <a:rPr lang="de-DE" sz="1400" i="1" dirty="0" smtClean="0"/>
              <a:t>s</a:t>
            </a:r>
            <a:r>
              <a:rPr lang="de-DE" sz="1400" dirty="0" smtClean="0"/>
              <a:t>) </a:t>
            </a:r>
            <a:r>
              <a:rPr lang="de-DE" sz="1400" dirty="0"/>
              <a:t>+ </a:t>
            </a:r>
            <a:r>
              <a:rPr lang="de-DE" sz="1400" b="1" dirty="0">
                <a:solidFill>
                  <a:srgbClr val="C00000"/>
                </a:solidFill>
              </a:rPr>
              <a:t>3</a:t>
            </a:r>
            <a:r>
              <a:rPr lang="de-DE" sz="1400" dirty="0"/>
              <a:t> </a:t>
            </a:r>
            <a:r>
              <a:rPr lang="de-DE" sz="1400" dirty="0" smtClean="0"/>
              <a:t>H</a:t>
            </a:r>
            <a:r>
              <a:rPr lang="de-DE" sz="1400" baseline="-25000" dirty="0" smtClean="0"/>
              <a:t>2</a:t>
            </a:r>
            <a:r>
              <a:rPr lang="de-DE" sz="1400" dirty="0" smtClean="0"/>
              <a:t>SO</a:t>
            </a:r>
            <a:r>
              <a:rPr lang="de-DE" sz="1400" baseline="-25000" dirty="0" smtClean="0"/>
              <a:t>4</a:t>
            </a:r>
            <a:r>
              <a:rPr lang="de-DE" sz="1400" dirty="0" smtClean="0"/>
              <a:t>(</a:t>
            </a:r>
            <a:r>
              <a:rPr lang="de-DE" sz="1400" i="1" dirty="0" smtClean="0"/>
              <a:t>aq</a:t>
            </a:r>
            <a:r>
              <a:rPr lang="de-DE" sz="1400" dirty="0" smtClean="0"/>
              <a:t>)           </a:t>
            </a:r>
            <a:r>
              <a:rPr lang="es-ES_tradnl" sz="1400" dirty="0" smtClean="0"/>
              <a:t>Al</a:t>
            </a:r>
            <a:r>
              <a:rPr lang="de-DE" sz="1400" baseline="-25000" dirty="0" smtClean="0"/>
              <a:t>2</a:t>
            </a:r>
            <a:r>
              <a:rPr lang="de-DE" sz="1400" dirty="0" smtClean="0"/>
              <a:t>(SO</a:t>
            </a:r>
            <a:r>
              <a:rPr lang="de-DE" sz="1400" baseline="-25000" dirty="0" smtClean="0"/>
              <a:t>4</a:t>
            </a:r>
            <a:r>
              <a:rPr lang="de-DE" sz="1400" dirty="0" smtClean="0"/>
              <a:t>)</a:t>
            </a:r>
            <a:r>
              <a:rPr lang="de-DE" sz="1400" baseline="-25000" dirty="0" smtClean="0"/>
              <a:t>3</a:t>
            </a:r>
            <a:r>
              <a:rPr lang="de-DE" sz="1400" dirty="0" smtClean="0"/>
              <a:t>(</a:t>
            </a:r>
            <a:r>
              <a:rPr lang="de-DE" sz="1400" i="1" dirty="0" smtClean="0"/>
              <a:t>aq</a:t>
            </a:r>
            <a:r>
              <a:rPr lang="de-DE" sz="1400" dirty="0" smtClean="0"/>
              <a:t>) + H</a:t>
            </a:r>
            <a:r>
              <a:rPr lang="de-DE" sz="1400" baseline="-25000" dirty="0" smtClean="0"/>
              <a:t>2</a:t>
            </a:r>
            <a:r>
              <a:rPr lang="de-DE" sz="1400" dirty="0" smtClean="0"/>
              <a:t>(</a:t>
            </a:r>
            <a:r>
              <a:rPr lang="de-DE" sz="1400" i="1" dirty="0" smtClean="0"/>
              <a:t>g</a:t>
            </a:r>
            <a:r>
              <a:rPr lang="de-DE" sz="1400" dirty="0" smtClean="0"/>
              <a:t>)</a:t>
            </a:r>
          </a:p>
          <a:p>
            <a:pPr algn="ctr"/>
            <a:endParaRPr lang="en-US" sz="1400" dirty="0" smtClean="0"/>
          </a:p>
          <a:p>
            <a:r>
              <a:rPr lang="en-US" sz="1400" dirty="0" smtClean="0"/>
              <a:t>Balance </a:t>
            </a:r>
            <a:r>
              <a:rPr lang="en-US" sz="1400" dirty="0"/>
              <a:t>Al next. Since there are 2 Al atoms on the right </a:t>
            </a:r>
            <a:r>
              <a:rPr lang="en-US" sz="1400" dirty="0" smtClean="0"/>
              <a:t>side of </a:t>
            </a:r>
            <a:r>
              <a:rPr lang="en-US" sz="1400" dirty="0"/>
              <a:t>the equation, place a 2 in front of Al on the left side of </a:t>
            </a:r>
            <a:r>
              <a:rPr lang="en-US" sz="1400" dirty="0" smtClean="0"/>
              <a:t>the equation.</a:t>
            </a:r>
          </a:p>
          <a:p>
            <a:endParaRPr lang="en-US" sz="1400" dirty="0"/>
          </a:p>
          <a:p>
            <a:pPr algn="ctr"/>
            <a:r>
              <a:rPr lang="de-DE" sz="1400" b="1" dirty="0" smtClean="0">
                <a:solidFill>
                  <a:srgbClr val="C00000"/>
                </a:solidFill>
              </a:rPr>
              <a:t>2</a:t>
            </a:r>
            <a:r>
              <a:rPr lang="de-DE" sz="1400" dirty="0" smtClean="0"/>
              <a:t> Al</a:t>
            </a:r>
            <a:r>
              <a:rPr lang="de-DE" sz="1400" dirty="0"/>
              <a:t>(</a:t>
            </a:r>
            <a:r>
              <a:rPr lang="de-DE" sz="1400" i="1" dirty="0" smtClean="0"/>
              <a:t>s</a:t>
            </a:r>
            <a:r>
              <a:rPr lang="de-DE" sz="1400" dirty="0" smtClean="0"/>
              <a:t>) + 3 H</a:t>
            </a:r>
            <a:r>
              <a:rPr lang="de-DE" sz="1400" baseline="-25000" dirty="0" smtClean="0"/>
              <a:t>2</a:t>
            </a:r>
            <a:r>
              <a:rPr lang="de-DE" sz="1400" dirty="0" smtClean="0"/>
              <a:t>SO</a:t>
            </a:r>
            <a:r>
              <a:rPr lang="de-DE" sz="1400" baseline="-25000" dirty="0" smtClean="0"/>
              <a:t>4</a:t>
            </a:r>
            <a:r>
              <a:rPr lang="de-DE" sz="1400" dirty="0" smtClean="0"/>
              <a:t>(</a:t>
            </a:r>
            <a:r>
              <a:rPr lang="de-DE" sz="1400" i="1" dirty="0" smtClean="0"/>
              <a:t>aq</a:t>
            </a:r>
            <a:r>
              <a:rPr lang="de-DE" sz="1400" dirty="0" smtClean="0"/>
              <a:t>)           Al</a:t>
            </a:r>
            <a:r>
              <a:rPr lang="de-DE" sz="1400" baseline="-25000" dirty="0" smtClean="0"/>
              <a:t>2</a:t>
            </a:r>
            <a:r>
              <a:rPr lang="de-DE" sz="1400" dirty="0" smtClean="0"/>
              <a:t>(SO</a:t>
            </a:r>
            <a:r>
              <a:rPr lang="de-DE" sz="1400" baseline="-25000" dirty="0" smtClean="0"/>
              <a:t>4</a:t>
            </a:r>
            <a:r>
              <a:rPr lang="de-DE" sz="1400" dirty="0" smtClean="0"/>
              <a:t>)</a:t>
            </a:r>
            <a:r>
              <a:rPr lang="de-DE" sz="1400" baseline="-25000" dirty="0" smtClean="0"/>
              <a:t>3</a:t>
            </a:r>
            <a:r>
              <a:rPr lang="de-DE" sz="1400" dirty="0" smtClean="0"/>
              <a:t>(</a:t>
            </a:r>
            <a:r>
              <a:rPr lang="de-DE" sz="1400" i="1" dirty="0" smtClean="0"/>
              <a:t>aq</a:t>
            </a:r>
            <a:r>
              <a:rPr lang="de-DE" sz="1400" dirty="0" smtClean="0"/>
              <a:t>) </a:t>
            </a:r>
            <a:r>
              <a:rPr lang="de-DE" sz="1400" dirty="0"/>
              <a:t>+  </a:t>
            </a:r>
            <a:r>
              <a:rPr lang="de-DE" sz="1400" dirty="0" smtClean="0"/>
              <a:t>H</a:t>
            </a:r>
            <a:r>
              <a:rPr lang="de-DE" sz="1400" baseline="-25000" dirty="0" smtClean="0"/>
              <a:t>2</a:t>
            </a:r>
            <a:r>
              <a:rPr lang="de-DE" sz="1400" dirty="0" smtClean="0"/>
              <a:t>(</a:t>
            </a:r>
            <a:r>
              <a:rPr lang="de-DE" sz="1400" i="1" dirty="0" smtClean="0"/>
              <a:t>g</a:t>
            </a:r>
            <a:r>
              <a:rPr lang="de-DE" sz="1400" dirty="0" smtClean="0"/>
              <a:t>)</a:t>
            </a:r>
            <a:endParaRPr lang="en-US" sz="1400" dirty="0"/>
          </a:p>
        </p:txBody>
      </p:sp>
      <p:sp>
        <p:nvSpPr>
          <p:cNvPr id="2054" name="Line 7"/>
          <p:cNvSpPr>
            <a:spLocks noChangeShapeType="1"/>
          </p:cNvSpPr>
          <p:nvPr/>
        </p:nvSpPr>
        <p:spPr bwMode="auto">
          <a:xfrm>
            <a:off x="304800" y="285749"/>
            <a:ext cx="0" cy="5284959"/>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055" name="Text Box 8"/>
          <p:cNvSpPr txBox="1">
            <a:spLocks noChangeArrowheads="1"/>
          </p:cNvSpPr>
          <p:nvPr/>
        </p:nvSpPr>
        <p:spPr bwMode="auto">
          <a:xfrm>
            <a:off x="323850" y="728915"/>
            <a:ext cx="8289173" cy="438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r>
              <a:rPr lang="en-US" sz="1400" dirty="0" smtClean="0"/>
              <a:t>Write </a:t>
            </a:r>
            <a:r>
              <a:rPr lang="en-US" sz="1400" dirty="0"/>
              <a:t>a balanced equation for the reaction of solid aluminum with aqueous sulfuric acid to form aqueous </a:t>
            </a:r>
            <a:r>
              <a:rPr lang="en-US" sz="1400" dirty="0" smtClean="0"/>
              <a:t>aluminum sulfate </a:t>
            </a:r>
            <a:r>
              <a:rPr lang="en-US" sz="1400" dirty="0"/>
              <a:t>and hydrogen gas.</a:t>
            </a:r>
            <a:endParaRPr lang="en-US" sz="1400" baseline="-25000" dirty="0" smtClean="0"/>
          </a:p>
        </p:txBody>
      </p:sp>
      <p:sp>
        <p:nvSpPr>
          <p:cNvPr id="2056" name="Line 9"/>
          <p:cNvSpPr>
            <a:spLocks noChangeShapeType="1"/>
          </p:cNvSpPr>
          <p:nvPr/>
        </p:nvSpPr>
        <p:spPr bwMode="auto">
          <a:xfrm>
            <a:off x="304800" y="304800"/>
            <a:ext cx="449263"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057" name="Line 10"/>
          <p:cNvSpPr>
            <a:spLocks noChangeShapeType="1"/>
          </p:cNvSpPr>
          <p:nvPr/>
        </p:nvSpPr>
        <p:spPr bwMode="auto">
          <a:xfrm>
            <a:off x="294482" y="5561406"/>
            <a:ext cx="462756"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42527" t="9157" r="47802" b="80332"/>
          <a:stretch/>
        </p:blipFill>
        <p:spPr>
          <a:xfrm>
            <a:off x="4163580" y="2583562"/>
            <a:ext cx="419100" cy="104775"/>
          </a:xfrm>
          <a:prstGeom prst="rect">
            <a:avLst/>
          </a:prstGeom>
        </p:spPr>
      </p:pic>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l="42527" t="9157" r="47802" b="80332"/>
          <a:stretch/>
        </p:blipFill>
        <p:spPr>
          <a:xfrm>
            <a:off x="4221455" y="4080615"/>
            <a:ext cx="419100" cy="104775"/>
          </a:xfrm>
          <a:prstGeom prst="rect">
            <a:avLst/>
          </a:prstGeom>
        </p:spPr>
      </p:pic>
      <p:pic>
        <p:nvPicPr>
          <p:cNvPr id="18" name="Picture 17"/>
          <p:cNvPicPr>
            <a:picLocks noChangeAspect="1"/>
          </p:cNvPicPr>
          <p:nvPr/>
        </p:nvPicPr>
        <p:blipFill rotWithShape="1">
          <a:blip r:embed="rId3" cstate="print">
            <a:extLst>
              <a:ext uri="{28A0092B-C50C-407E-A947-70E740481C1C}">
                <a14:useLocalDpi xmlns:a14="http://schemas.microsoft.com/office/drawing/2010/main" val="0"/>
              </a:ext>
            </a:extLst>
          </a:blip>
          <a:srcRect l="42527" t="9157" r="47802" b="80332"/>
          <a:stretch/>
        </p:blipFill>
        <p:spPr>
          <a:xfrm>
            <a:off x="4255005" y="5150794"/>
            <a:ext cx="419100" cy="104775"/>
          </a:xfrm>
          <a:prstGeom prst="rect">
            <a:avLst/>
          </a:prstGeom>
        </p:spPr>
      </p:pic>
    </p:spTree>
    <p:extLst>
      <p:ext uri="{BB962C8B-B14F-4D97-AF65-F5344CB8AC3E}">
        <p14:creationId xmlns:p14="http://schemas.microsoft.com/office/powerpoint/2010/main" val="107174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136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136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136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136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136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1365">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1365">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1365">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1365">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1365">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2"/>
          <p:cNvSpPr>
            <a:spLocks noChangeShapeType="1"/>
          </p:cNvSpPr>
          <p:nvPr/>
        </p:nvSpPr>
        <p:spPr bwMode="auto">
          <a:xfrm>
            <a:off x="330199" y="1147829"/>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1" name="Rectangle 3"/>
          <p:cNvSpPr>
            <a:spLocks noChangeArrowheads="1"/>
          </p:cNvSpPr>
          <p:nvPr/>
        </p:nvSpPr>
        <p:spPr bwMode="auto">
          <a:xfrm>
            <a:off x="319088" y="360363"/>
            <a:ext cx="8318500"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1600200" indent="-1600200" eaLnBrk="0" hangingPunct="0">
              <a:spcBef>
                <a:spcPct val="50000"/>
              </a:spcBef>
              <a:defRPr/>
            </a:pPr>
            <a:r>
              <a:rPr lang="en-US" sz="2000" b="1" dirty="0">
                <a:solidFill>
                  <a:srgbClr val="3366FF"/>
                </a:solidFill>
                <a:latin typeface="Arial" charset="0"/>
                <a:ea typeface="ＭＳ Ｐゴシック" charset="0"/>
                <a:cs typeface="ＭＳ Ｐゴシック" charset="0"/>
              </a:rPr>
              <a:t>Example </a:t>
            </a:r>
            <a:r>
              <a:rPr lang="en-US" sz="2000" b="1" dirty="0" smtClean="0">
                <a:solidFill>
                  <a:srgbClr val="3366FF"/>
                </a:solidFill>
                <a:latin typeface="Arial" charset="0"/>
                <a:ea typeface="ＭＳ Ｐゴシック" charset="0"/>
                <a:cs typeface="ＭＳ Ｐゴシック" charset="0"/>
              </a:rPr>
              <a:t>7.4</a:t>
            </a:r>
            <a:r>
              <a:rPr lang="en-US" sz="2000" b="1" dirty="0">
                <a:solidFill>
                  <a:srgbClr val="4C4BE5"/>
                </a:solidFill>
                <a:latin typeface="Arial" charset="0"/>
                <a:ea typeface="ＭＳ Ｐゴシック" charset="0"/>
                <a:cs typeface="ＭＳ Ｐゴシック" charset="0"/>
              </a:rPr>
              <a:t>	</a:t>
            </a:r>
            <a:r>
              <a:rPr lang="en-US" sz="2000" b="1" dirty="0">
                <a:latin typeface="Arial" charset="0"/>
                <a:ea typeface="ＭＳ Ｐゴシック" charset="0"/>
                <a:cs typeface="ＭＳ Ｐゴシック" charset="0"/>
              </a:rPr>
              <a:t>Balancing Chemical Equations</a:t>
            </a:r>
          </a:p>
        </p:txBody>
      </p:sp>
      <p:sp>
        <p:nvSpPr>
          <p:cNvPr id="271365" name="Text Box 5"/>
          <p:cNvSpPr txBox="1">
            <a:spLocks noChangeArrowheads="1"/>
          </p:cNvSpPr>
          <p:nvPr/>
        </p:nvSpPr>
        <p:spPr bwMode="auto">
          <a:xfrm>
            <a:off x="320674" y="1155765"/>
            <a:ext cx="8715041" cy="3519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4763" indent="-4763"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r>
              <a:rPr lang="en-US" sz="1400" dirty="0" smtClean="0"/>
              <a:t>Balance </a:t>
            </a:r>
            <a:r>
              <a:rPr lang="en-US" sz="1400" dirty="0"/>
              <a:t>H next. Since there are 6 H atoms on the left side</a:t>
            </a:r>
            <a:r>
              <a:rPr lang="en-US" sz="1400" dirty="0" smtClean="0"/>
              <a:t>, place </a:t>
            </a:r>
            <a:r>
              <a:rPr lang="en-US" sz="1400" dirty="0"/>
              <a:t>a 3 in front of </a:t>
            </a:r>
            <a:r>
              <a:rPr lang="en-US" sz="1400" dirty="0" smtClean="0"/>
              <a:t>H</a:t>
            </a:r>
            <a:r>
              <a:rPr lang="en-US" sz="1400" baseline="-25000" dirty="0" smtClean="0"/>
              <a:t>2</a:t>
            </a:r>
            <a:r>
              <a:rPr lang="en-US" sz="1400" dirty="0" smtClean="0"/>
              <a:t>(</a:t>
            </a:r>
            <a:r>
              <a:rPr lang="en-US" sz="1400" i="1" dirty="0" smtClean="0"/>
              <a:t>g</a:t>
            </a:r>
            <a:r>
              <a:rPr lang="en-US" sz="1400" dirty="0" smtClean="0"/>
              <a:t>) </a:t>
            </a:r>
            <a:r>
              <a:rPr lang="en-US" sz="1400" dirty="0"/>
              <a:t>on the right side</a:t>
            </a:r>
            <a:r>
              <a:rPr lang="en-US" sz="1400" dirty="0" smtClean="0"/>
              <a:t>.</a:t>
            </a:r>
          </a:p>
          <a:p>
            <a:endParaRPr lang="en-US" sz="1400" b="1" dirty="0">
              <a:solidFill>
                <a:srgbClr val="3366FF"/>
              </a:solidFill>
              <a:latin typeface="+mn-lt"/>
              <a:cs typeface="Arial" pitchFamily="34" charset="0"/>
            </a:endParaRPr>
          </a:p>
          <a:p>
            <a:pPr algn="ctr"/>
            <a:r>
              <a:rPr lang="de-DE" sz="1400" dirty="0"/>
              <a:t> 2 Al(</a:t>
            </a:r>
            <a:r>
              <a:rPr lang="de-DE" sz="1400" i="1" dirty="0" smtClean="0"/>
              <a:t>s</a:t>
            </a:r>
            <a:r>
              <a:rPr lang="de-DE" sz="1400" dirty="0" smtClean="0"/>
              <a:t>) + 3 H</a:t>
            </a:r>
            <a:r>
              <a:rPr lang="de-DE" sz="1400" baseline="-25000" dirty="0" smtClean="0"/>
              <a:t>2</a:t>
            </a:r>
            <a:r>
              <a:rPr lang="de-DE" sz="1400" dirty="0" smtClean="0"/>
              <a:t>SO</a:t>
            </a:r>
            <a:r>
              <a:rPr lang="de-DE" sz="1400" baseline="-25000" dirty="0" smtClean="0"/>
              <a:t>4</a:t>
            </a:r>
            <a:r>
              <a:rPr lang="de-DE" sz="1400" dirty="0" smtClean="0"/>
              <a:t>(</a:t>
            </a:r>
            <a:r>
              <a:rPr lang="de-DE" sz="1400" i="1" dirty="0" err="1" smtClean="0"/>
              <a:t>aq</a:t>
            </a:r>
            <a:r>
              <a:rPr lang="de-DE" sz="1400" dirty="0" smtClean="0"/>
              <a:t>)           Al</a:t>
            </a:r>
            <a:r>
              <a:rPr lang="de-DE" sz="1400" baseline="-25000" dirty="0" smtClean="0"/>
              <a:t>2</a:t>
            </a:r>
            <a:r>
              <a:rPr lang="de-DE" sz="1400" dirty="0" smtClean="0"/>
              <a:t>(SO</a:t>
            </a:r>
            <a:r>
              <a:rPr lang="de-DE" sz="1400" baseline="-25000" dirty="0" smtClean="0"/>
              <a:t>4</a:t>
            </a:r>
            <a:r>
              <a:rPr lang="de-DE" sz="1400" dirty="0" smtClean="0"/>
              <a:t>)</a:t>
            </a:r>
            <a:r>
              <a:rPr lang="de-DE" sz="1400" baseline="-25000" dirty="0" smtClean="0"/>
              <a:t>3</a:t>
            </a:r>
            <a:r>
              <a:rPr lang="de-DE" sz="1400" dirty="0" smtClean="0"/>
              <a:t>(</a:t>
            </a:r>
            <a:r>
              <a:rPr lang="de-DE" sz="1400" i="1" dirty="0" err="1" smtClean="0"/>
              <a:t>aq</a:t>
            </a:r>
            <a:r>
              <a:rPr lang="de-DE" sz="1400" dirty="0" smtClean="0"/>
              <a:t>) </a:t>
            </a:r>
            <a:r>
              <a:rPr lang="de-DE" sz="1400" dirty="0"/>
              <a:t>+ </a:t>
            </a:r>
            <a:r>
              <a:rPr lang="de-DE" sz="1400" b="1" dirty="0">
                <a:solidFill>
                  <a:srgbClr val="C00000"/>
                </a:solidFill>
              </a:rPr>
              <a:t>3</a:t>
            </a:r>
            <a:r>
              <a:rPr lang="de-DE" sz="1400" dirty="0"/>
              <a:t> </a:t>
            </a:r>
            <a:r>
              <a:rPr lang="de-DE" sz="1400" dirty="0" smtClean="0"/>
              <a:t>H</a:t>
            </a:r>
            <a:r>
              <a:rPr lang="de-DE" sz="1400" baseline="-25000" dirty="0" smtClean="0"/>
              <a:t>2</a:t>
            </a:r>
            <a:r>
              <a:rPr lang="de-DE" sz="1400" dirty="0" smtClean="0"/>
              <a:t>(</a:t>
            </a:r>
            <a:r>
              <a:rPr lang="de-DE" sz="1400" i="1" dirty="0" err="1" smtClean="0"/>
              <a:t>g</a:t>
            </a:r>
            <a:r>
              <a:rPr lang="de-DE" sz="1400" dirty="0" smtClean="0"/>
              <a:t>)</a:t>
            </a:r>
          </a:p>
          <a:p>
            <a:pPr algn="ctr"/>
            <a:endParaRPr lang="de-DE" sz="1400" b="1" dirty="0">
              <a:solidFill>
                <a:srgbClr val="3366FF"/>
              </a:solidFill>
              <a:latin typeface="+mn-lt"/>
              <a:cs typeface="Arial" pitchFamily="34" charset="0"/>
            </a:endParaRPr>
          </a:p>
          <a:p>
            <a:r>
              <a:rPr lang="en-US" sz="1400" dirty="0" smtClean="0">
                <a:cs typeface="Times New Roman" panose="02020603050405020304" pitchFamily="18" charset="0"/>
              </a:rPr>
              <a:t>Finally</a:t>
            </a:r>
            <a:r>
              <a:rPr lang="en-US" sz="1400" dirty="0">
                <a:cs typeface="Times New Roman" panose="02020603050405020304" pitchFamily="18" charset="0"/>
              </a:rPr>
              <a:t>, sum the number of atoms on each side to make </a:t>
            </a:r>
            <a:r>
              <a:rPr lang="en-US" sz="1400" dirty="0" smtClean="0">
                <a:cs typeface="Times New Roman" panose="02020603050405020304" pitchFamily="18" charset="0"/>
              </a:rPr>
              <a:t>sure that </a:t>
            </a:r>
            <a:r>
              <a:rPr lang="en-US" sz="1400" dirty="0">
                <a:cs typeface="Times New Roman" panose="02020603050405020304" pitchFamily="18" charset="0"/>
              </a:rPr>
              <a:t>the equation is balanced.</a:t>
            </a:r>
            <a:endParaRPr lang="en-US" sz="1400" b="1" dirty="0">
              <a:solidFill>
                <a:srgbClr val="3366FF"/>
              </a:solidFill>
              <a:cs typeface="Times New Roman" panose="02020603050405020304" pitchFamily="18" charset="0"/>
            </a:endParaRPr>
          </a:p>
          <a:p>
            <a:pPr marL="0" indent="0">
              <a:spcAft>
                <a:spcPts val="0"/>
              </a:spcAft>
            </a:pPr>
            <a:endParaRPr lang="en-US" sz="1400" b="1" dirty="0" smtClean="0">
              <a:solidFill>
                <a:srgbClr val="3366FF"/>
              </a:solidFill>
              <a:cs typeface="Times New Roman" panose="02020603050405020304" pitchFamily="18" charset="0"/>
            </a:endParaRPr>
          </a:p>
          <a:p>
            <a:pPr marL="0" indent="0" algn="ctr">
              <a:spcAft>
                <a:spcPts val="0"/>
              </a:spcAft>
            </a:pPr>
            <a:r>
              <a:rPr lang="de-DE" sz="1400" dirty="0">
                <a:cs typeface="Times New Roman" panose="02020603050405020304" pitchFamily="18" charset="0"/>
              </a:rPr>
              <a:t> 2 Al(</a:t>
            </a:r>
            <a:r>
              <a:rPr lang="de-DE" sz="1400" i="1" dirty="0" smtClean="0">
                <a:cs typeface="Times New Roman" panose="02020603050405020304" pitchFamily="18" charset="0"/>
              </a:rPr>
              <a:t>s</a:t>
            </a:r>
            <a:r>
              <a:rPr lang="de-DE" sz="1400" dirty="0" smtClean="0">
                <a:cs typeface="Times New Roman" panose="02020603050405020304" pitchFamily="18" charset="0"/>
              </a:rPr>
              <a:t>) + 3 H</a:t>
            </a:r>
            <a:r>
              <a:rPr lang="de-DE" sz="1400" baseline="-25000" dirty="0" smtClean="0">
                <a:cs typeface="Times New Roman" panose="02020603050405020304" pitchFamily="18" charset="0"/>
              </a:rPr>
              <a:t>2</a:t>
            </a:r>
            <a:r>
              <a:rPr lang="de-DE" sz="1400" dirty="0" smtClean="0">
                <a:cs typeface="Times New Roman" panose="02020603050405020304" pitchFamily="18" charset="0"/>
              </a:rPr>
              <a:t>SO</a:t>
            </a:r>
            <a:r>
              <a:rPr lang="de-DE" sz="1400" baseline="-25000" dirty="0" smtClean="0">
                <a:cs typeface="Times New Roman" panose="02020603050405020304" pitchFamily="18" charset="0"/>
              </a:rPr>
              <a:t>4</a:t>
            </a:r>
            <a:r>
              <a:rPr lang="de-DE" sz="1400" dirty="0" smtClean="0">
                <a:cs typeface="Times New Roman" panose="02020603050405020304" pitchFamily="18" charset="0"/>
              </a:rPr>
              <a:t>(</a:t>
            </a:r>
            <a:r>
              <a:rPr lang="de-DE" sz="1400" i="1" dirty="0" err="1" smtClean="0">
                <a:cs typeface="Times New Roman" panose="02020603050405020304" pitchFamily="18" charset="0"/>
              </a:rPr>
              <a:t>aq</a:t>
            </a:r>
            <a:r>
              <a:rPr lang="de-DE" sz="1400" dirty="0" smtClean="0">
                <a:cs typeface="Times New Roman" panose="02020603050405020304" pitchFamily="18" charset="0"/>
              </a:rPr>
              <a:t>)           Al</a:t>
            </a:r>
            <a:r>
              <a:rPr lang="de-DE" sz="1400" baseline="-25000" dirty="0" smtClean="0">
                <a:cs typeface="Times New Roman" panose="02020603050405020304" pitchFamily="18" charset="0"/>
              </a:rPr>
              <a:t>2</a:t>
            </a:r>
            <a:r>
              <a:rPr lang="de-DE" sz="1400" dirty="0" smtClean="0">
                <a:cs typeface="Times New Roman" panose="02020603050405020304" pitchFamily="18" charset="0"/>
              </a:rPr>
              <a:t>(SO</a:t>
            </a:r>
            <a:r>
              <a:rPr lang="de-DE" sz="1400" baseline="-25000" dirty="0" smtClean="0">
                <a:cs typeface="Times New Roman" panose="02020603050405020304" pitchFamily="18" charset="0"/>
              </a:rPr>
              <a:t>4</a:t>
            </a:r>
            <a:r>
              <a:rPr lang="de-DE" sz="1400" dirty="0" smtClean="0">
                <a:cs typeface="Times New Roman" panose="02020603050405020304" pitchFamily="18" charset="0"/>
              </a:rPr>
              <a:t>)</a:t>
            </a:r>
            <a:r>
              <a:rPr lang="de-DE" sz="1400" baseline="-25000" dirty="0" smtClean="0">
                <a:cs typeface="Times New Roman" panose="02020603050405020304" pitchFamily="18" charset="0"/>
              </a:rPr>
              <a:t>3</a:t>
            </a:r>
            <a:r>
              <a:rPr lang="de-DE" sz="1400" dirty="0" smtClean="0">
                <a:cs typeface="Times New Roman" panose="02020603050405020304" pitchFamily="18" charset="0"/>
              </a:rPr>
              <a:t>(</a:t>
            </a:r>
            <a:r>
              <a:rPr lang="de-DE" sz="1400" i="1" dirty="0" err="1" smtClean="0">
                <a:cs typeface="Times New Roman" panose="02020603050405020304" pitchFamily="18" charset="0"/>
              </a:rPr>
              <a:t>aq</a:t>
            </a:r>
            <a:r>
              <a:rPr lang="de-DE" sz="1400" dirty="0" smtClean="0">
                <a:cs typeface="Times New Roman" panose="02020603050405020304" pitchFamily="18" charset="0"/>
              </a:rPr>
              <a:t>) + 3 H</a:t>
            </a:r>
            <a:r>
              <a:rPr lang="de-DE" sz="1400" baseline="-25000" dirty="0" smtClean="0">
                <a:cs typeface="Times New Roman" panose="02020603050405020304" pitchFamily="18" charset="0"/>
              </a:rPr>
              <a:t>2</a:t>
            </a:r>
            <a:r>
              <a:rPr lang="de-DE" sz="1400" dirty="0" smtClean="0">
                <a:cs typeface="Times New Roman" panose="02020603050405020304" pitchFamily="18" charset="0"/>
              </a:rPr>
              <a:t>(</a:t>
            </a:r>
            <a:r>
              <a:rPr lang="de-DE" sz="1400" i="1" dirty="0" err="1" smtClean="0">
                <a:cs typeface="Times New Roman" panose="02020603050405020304" pitchFamily="18" charset="0"/>
              </a:rPr>
              <a:t>g</a:t>
            </a:r>
            <a:r>
              <a:rPr lang="de-DE" sz="1400" dirty="0" smtClean="0">
                <a:cs typeface="Times New Roman" panose="02020603050405020304" pitchFamily="18" charset="0"/>
              </a:rPr>
              <a:t>)</a:t>
            </a:r>
            <a:endParaRPr lang="en-US" sz="1400" b="1" dirty="0" smtClean="0">
              <a:solidFill>
                <a:srgbClr val="3366FF"/>
              </a:solidFill>
              <a:cs typeface="Times New Roman" panose="02020603050405020304" pitchFamily="18" charset="0"/>
            </a:endParaRPr>
          </a:p>
          <a:p>
            <a:pPr marL="0" indent="0">
              <a:spcAft>
                <a:spcPts val="0"/>
              </a:spcAft>
            </a:pPr>
            <a:endParaRPr lang="en-US" b="1" dirty="0">
              <a:solidFill>
                <a:srgbClr val="3366FF"/>
              </a:solidFill>
              <a:latin typeface="Arial" pitchFamily="34" charset="0"/>
              <a:cs typeface="Arial" pitchFamily="34" charset="0"/>
            </a:endParaRPr>
          </a:p>
          <a:p>
            <a:pPr marL="0" indent="0">
              <a:spcAft>
                <a:spcPts val="0"/>
              </a:spcAft>
            </a:pPr>
            <a:endParaRPr lang="en-US" b="1" dirty="0" smtClean="0">
              <a:solidFill>
                <a:srgbClr val="3366FF"/>
              </a:solidFill>
              <a:latin typeface="Arial" pitchFamily="34" charset="0"/>
              <a:cs typeface="Arial" pitchFamily="34" charset="0"/>
            </a:endParaRPr>
          </a:p>
          <a:p>
            <a:pPr marL="0" indent="0">
              <a:spcAft>
                <a:spcPts val="0"/>
              </a:spcAft>
            </a:pPr>
            <a:endParaRPr lang="en-US" b="1" dirty="0">
              <a:solidFill>
                <a:srgbClr val="3366FF"/>
              </a:solidFill>
              <a:latin typeface="Arial" pitchFamily="34" charset="0"/>
              <a:cs typeface="Arial" pitchFamily="34" charset="0"/>
            </a:endParaRPr>
          </a:p>
          <a:p>
            <a:pPr marL="0" indent="0">
              <a:spcAft>
                <a:spcPts val="0"/>
              </a:spcAft>
            </a:pPr>
            <a:endParaRPr lang="en-US" b="1" dirty="0" smtClean="0">
              <a:solidFill>
                <a:srgbClr val="3366FF"/>
              </a:solidFill>
              <a:latin typeface="Arial" pitchFamily="34" charset="0"/>
              <a:cs typeface="Arial" pitchFamily="34" charset="0"/>
            </a:endParaRPr>
          </a:p>
          <a:p>
            <a:pPr marL="0" indent="0">
              <a:spcAft>
                <a:spcPts val="0"/>
              </a:spcAft>
            </a:pPr>
            <a:endParaRPr lang="en-US" b="1" dirty="0">
              <a:solidFill>
                <a:srgbClr val="3366FF"/>
              </a:solidFill>
              <a:latin typeface="Arial" pitchFamily="34" charset="0"/>
              <a:cs typeface="Arial" pitchFamily="34" charset="0"/>
            </a:endParaRPr>
          </a:p>
          <a:p>
            <a:pPr marL="0" indent="0">
              <a:spcAft>
                <a:spcPts val="0"/>
              </a:spcAft>
            </a:pPr>
            <a:endParaRPr lang="en-US" b="1" dirty="0" smtClean="0">
              <a:solidFill>
                <a:srgbClr val="3366FF"/>
              </a:solidFill>
              <a:latin typeface="Arial" pitchFamily="34" charset="0"/>
              <a:cs typeface="Arial" pitchFamily="34" charset="0"/>
            </a:endParaRPr>
          </a:p>
          <a:p>
            <a:pPr marL="0" indent="0">
              <a:spcAft>
                <a:spcPts val="0"/>
              </a:spcAft>
            </a:pPr>
            <a:endParaRPr lang="en-US" b="1" dirty="0">
              <a:solidFill>
                <a:srgbClr val="3366FF"/>
              </a:solidFill>
              <a:latin typeface="Arial" pitchFamily="34" charset="0"/>
              <a:cs typeface="Arial" pitchFamily="34" charset="0"/>
            </a:endParaRPr>
          </a:p>
          <a:p>
            <a:pPr marL="0" indent="0">
              <a:spcAft>
                <a:spcPts val="0"/>
              </a:spcAft>
            </a:pPr>
            <a:r>
              <a:rPr lang="en-US" b="1" dirty="0" err="1" smtClean="0">
                <a:solidFill>
                  <a:srgbClr val="3366FF"/>
                </a:solidFill>
                <a:latin typeface="Arial" pitchFamily="34" charset="0"/>
                <a:cs typeface="Arial" pitchFamily="34" charset="0"/>
              </a:rPr>
              <a:t>Skillbuilder</a:t>
            </a:r>
            <a:r>
              <a:rPr lang="en-US" b="1" dirty="0" smtClean="0">
                <a:solidFill>
                  <a:srgbClr val="3366FF"/>
                </a:solidFill>
                <a:latin typeface="Arial" pitchFamily="34" charset="0"/>
                <a:cs typeface="Arial" pitchFamily="34" charset="0"/>
              </a:rPr>
              <a:t> 7.4</a:t>
            </a:r>
            <a:r>
              <a:rPr lang="en-US" b="1" dirty="0" smtClean="0">
                <a:latin typeface="Arial" pitchFamily="34" charset="0"/>
                <a:cs typeface="Arial" pitchFamily="34" charset="0"/>
              </a:rPr>
              <a:t> | </a:t>
            </a:r>
            <a:r>
              <a:rPr lang="en-US" b="1" dirty="0" smtClean="0">
                <a:solidFill>
                  <a:srgbClr val="3366FF"/>
                </a:solidFill>
                <a:latin typeface="Arial" pitchFamily="34" charset="0"/>
                <a:cs typeface="Arial" pitchFamily="34" charset="0"/>
              </a:rPr>
              <a:t>Balancing </a:t>
            </a:r>
            <a:r>
              <a:rPr lang="en-US" b="1" dirty="0">
                <a:solidFill>
                  <a:srgbClr val="3366FF"/>
                </a:solidFill>
                <a:latin typeface="Arial" pitchFamily="34" charset="0"/>
                <a:cs typeface="Arial" pitchFamily="34" charset="0"/>
              </a:rPr>
              <a:t>Chemical Equations</a:t>
            </a:r>
          </a:p>
          <a:p>
            <a:r>
              <a:rPr lang="en-US" sz="1400" dirty="0" smtClean="0"/>
              <a:t>Write </a:t>
            </a:r>
            <a:r>
              <a:rPr lang="en-US" sz="1400" dirty="0"/>
              <a:t>a balanced equation for the reaction of aqueous lead(II) acetate with aqueous potassium iodide to form solid</a:t>
            </a:r>
          </a:p>
          <a:p>
            <a:r>
              <a:rPr lang="en-US" sz="1400" dirty="0"/>
              <a:t>lead(II) iodide and aqueous potassium acetate</a:t>
            </a:r>
            <a:r>
              <a:rPr lang="en-US" sz="1400" dirty="0" smtClean="0"/>
              <a:t>.</a:t>
            </a:r>
          </a:p>
          <a:p>
            <a:endParaRPr lang="en-US" sz="1400" dirty="0"/>
          </a:p>
          <a:p>
            <a:pPr marL="0" indent="0"/>
            <a:r>
              <a:rPr lang="en-US" b="1" dirty="0">
                <a:solidFill>
                  <a:srgbClr val="3366FF"/>
                </a:solidFill>
                <a:latin typeface="Arial" pitchFamily="34" charset="0"/>
                <a:cs typeface="Arial" pitchFamily="34" charset="0"/>
              </a:rPr>
              <a:t>For More Practice</a:t>
            </a:r>
          </a:p>
          <a:p>
            <a:r>
              <a:rPr lang="en-US" sz="1400" dirty="0" smtClean="0"/>
              <a:t>Problems </a:t>
            </a:r>
            <a:r>
              <a:rPr lang="en-US" sz="1400" dirty="0"/>
              <a:t>39, 40, 41, 42, 43, 44.</a:t>
            </a:r>
          </a:p>
        </p:txBody>
      </p:sp>
      <p:sp>
        <p:nvSpPr>
          <p:cNvPr id="2054" name="Line 7"/>
          <p:cNvSpPr>
            <a:spLocks noChangeShapeType="1"/>
          </p:cNvSpPr>
          <p:nvPr/>
        </p:nvSpPr>
        <p:spPr bwMode="auto">
          <a:xfrm>
            <a:off x="304800" y="285750"/>
            <a:ext cx="0" cy="5658473"/>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055" name="Text Box 8"/>
          <p:cNvSpPr txBox="1">
            <a:spLocks noChangeArrowheads="1"/>
          </p:cNvSpPr>
          <p:nvPr/>
        </p:nvSpPr>
        <p:spPr bwMode="auto">
          <a:xfrm>
            <a:off x="323850" y="728915"/>
            <a:ext cx="8458200" cy="438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pPr>
              <a:defRPr/>
            </a:pPr>
            <a:r>
              <a:rPr lang="en-US" sz="1400" dirty="0" smtClean="0"/>
              <a:t>Continued</a:t>
            </a:r>
            <a:endParaRPr lang="en-US" sz="1400" baseline="-25000" dirty="0" smtClean="0"/>
          </a:p>
        </p:txBody>
      </p:sp>
      <p:sp>
        <p:nvSpPr>
          <p:cNvPr id="2056" name="Line 9"/>
          <p:cNvSpPr>
            <a:spLocks noChangeShapeType="1"/>
          </p:cNvSpPr>
          <p:nvPr/>
        </p:nvSpPr>
        <p:spPr bwMode="auto">
          <a:xfrm>
            <a:off x="304800" y="304800"/>
            <a:ext cx="449263"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057" name="Line 10"/>
          <p:cNvSpPr>
            <a:spLocks noChangeShapeType="1"/>
          </p:cNvSpPr>
          <p:nvPr/>
        </p:nvSpPr>
        <p:spPr bwMode="auto">
          <a:xfrm>
            <a:off x="294482" y="5945296"/>
            <a:ext cx="462756"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42527" t="9157" r="47802" b="80332"/>
          <a:stretch/>
        </p:blipFill>
        <p:spPr>
          <a:xfrm>
            <a:off x="4443805" y="1681742"/>
            <a:ext cx="419100" cy="104775"/>
          </a:xfrm>
          <a:prstGeom prst="rect">
            <a:avLst/>
          </a:prstGeom>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42527" t="9157" r="47802" b="80332"/>
          <a:stretch/>
        </p:blipFill>
        <p:spPr>
          <a:xfrm>
            <a:off x="4440336" y="2541925"/>
            <a:ext cx="419100" cy="104775"/>
          </a:xfrm>
          <a:prstGeom prst="rect">
            <a:avLst/>
          </a:prstGeom>
        </p:spPr>
      </p:pic>
      <p:pic>
        <p:nvPicPr>
          <p:cNvPr id="2" name="Picture 1" descr="07_Pg215_UnTable_3.jpg"/>
          <p:cNvPicPr>
            <a:picLocks noChangeAspect="1"/>
          </p:cNvPicPr>
          <p:nvPr/>
        </p:nvPicPr>
        <p:blipFill rotWithShape="1">
          <a:blip r:embed="rId4" cstate="print">
            <a:extLst>
              <a:ext uri="{28A0092B-C50C-407E-A947-70E740481C1C}">
                <a14:useLocalDpi xmlns:a14="http://schemas.microsoft.com/office/drawing/2010/main" val="0"/>
              </a:ext>
            </a:extLst>
          </a:blip>
          <a:srcRect b="4717"/>
          <a:stretch/>
        </p:blipFill>
        <p:spPr>
          <a:xfrm>
            <a:off x="2996311" y="2926018"/>
            <a:ext cx="3157728" cy="1326012"/>
          </a:xfrm>
          <a:prstGeom prst="rect">
            <a:avLst/>
          </a:prstGeom>
        </p:spPr>
      </p:pic>
    </p:spTree>
    <p:extLst>
      <p:ext uri="{BB962C8B-B14F-4D97-AF65-F5344CB8AC3E}">
        <p14:creationId xmlns:p14="http://schemas.microsoft.com/office/powerpoint/2010/main" val="286199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136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136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136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136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1365">
                                            <p:txEl>
                                              <p:pRg st="14" end="1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1365">
                                            <p:txEl>
                                              <p:pRg st="15" end="1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1365">
                                            <p:txEl>
                                              <p:pRg st="16" end="1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71365">
                                            <p:txEl>
                                              <p:pRg st="18" end="1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1365">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56966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Aqueous Solutions and Solubility: Terminology for Compounds Dissolved in Water </a:t>
            </a:r>
          </a:p>
        </p:txBody>
      </p:sp>
      <p:sp>
        <p:nvSpPr>
          <p:cNvPr id="4099" name="Content Placeholder 2"/>
          <p:cNvSpPr>
            <a:spLocks noGrp="1"/>
          </p:cNvSpPr>
          <p:nvPr>
            <p:ph sz="half" idx="1"/>
          </p:nvPr>
        </p:nvSpPr>
        <p:spPr>
          <a:xfrm>
            <a:off x="382583" y="1786174"/>
            <a:ext cx="8665511" cy="4819780"/>
          </a:xfrm>
        </p:spPr>
        <p:txBody>
          <a:bodyPr/>
          <a:lstStyle/>
          <a:p>
            <a:pPr eaLnBrk="1" hangingPunct="1"/>
            <a:r>
              <a:rPr lang="en-US" altLang="en-US" sz="3200" dirty="0">
                <a:latin typeface="Arial" pitchFamily="34" charset="0"/>
                <a:ea typeface="ヒラギノ角ゴ Pro W3" pitchFamily="32" charset="-128"/>
              </a:rPr>
              <a:t>A compound is </a:t>
            </a:r>
            <a:r>
              <a:rPr lang="en-US" altLang="en-US" sz="3200" b="1" dirty="0">
                <a:latin typeface="Arial" pitchFamily="34" charset="0"/>
                <a:ea typeface="ヒラギノ角ゴ Pro W3" pitchFamily="32" charset="-128"/>
              </a:rPr>
              <a:t>soluble</a:t>
            </a:r>
            <a:r>
              <a:rPr lang="en-US" altLang="en-US" sz="3200" dirty="0">
                <a:latin typeface="Arial" pitchFamily="34" charset="0"/>
                <a:ea typeface="ヒラギノ角ゴ Pro W3" pitchFamily="32" charset="-128"/>
              </a:rPr>
              <a:t> in a particular liquid if it dissolves in that liquid. </a:t>
            </a:r>
          </a:p>
          <a:p>
            <a:pPr eaLnBrk="1" hangingPunct="1"/>
            <a:r>
              <a:rPr lang="en-US" altLang="en-US" sz="3200" dirty="0">
                <a:latin typeface="Arial" pitchFamily="34" charset="0"/>
                <a:ea typeface="ヒラギノ角ゴ Pro W3" pitchFamily="32" charset="-128"/>
              </a:rPr>
              <a:t>A compound is </a:t>
            </a:r>
            <a:r>
              <a:rPr lang="en-US" altLang="en-US" sz="3200" b="1" dirty="0">
                <a:latin typeface="Arial" pitchFamily="34" charset="0"/>
                <a:ea typeface="ヒラギノ角ゴ Pro W3" pitchFamily="32" charset="-128"/>
              </a:rPr>
              <a:t>insoluble</a:t>
            </a:r>
            <a:r>
              <a:rPr lang="en-US" altLang="en-US" sz="3200" dirty="0">
                <a:latin typeface="Arial" pitchFamily="34" charset="0"/>
                <a:ea typeface="ヒラギノ角ゴ Pro W3" pitchFamily="32" charset="-128"/>
              </a:rPr>
              <a:t> if it does not dissolve in the liquid.</a:t>
            </a:r>
          </a:p>
          <a:p>
            <a:pPr eaLnBrk="1" hangingPunct="1"/>
            <a:r>
              <a:rPr lang="en-US" altLang="en-US" sz="3200" dirty="0">
                <a:latin typeface="Arial" pitchFamily="34" charset="0"/>
                <a:ea typeface="ヒラギノ角ゴ Pro W3" pitchFamily="32" charset="-128"/>
              </a:rPr>
              <a:t>An </a:t>
            </a:r>
            <a:r>
              <a:rPr lang="en-US" altLang="en-US" sz="3200" b="1" dirty="0">
                <a:latin typeface="Arial" pitchFamily="34" charset="0"/>
                <a:ea typeface="ヒラギノ角ゴ Pro W3" pitchFamily="32" charset="-128"/>
              </a:rPr>
              <a:t>aqueous solution</a:t>
            </a:r>
            <a:r>
              <a:rPr lang="en-US" altLang="en-US" sz="3200" dirty="0">
                <a:latin typeface="Arial" pitchFamily="34" charset="0"/>
                <a:ea typeface="ヒラギノ角ゴ Pro W3" pitchFamily="32" charset="-128"/>
              </a:rPr>
              <a:t> is a homogeneous mixture of a substance with water. </a:t>
            </a:r>
          </a:p>
          <a:p>
            <a:pPr eaLnBrk="1" hangingPunct="1"/>
            <a:r>
              <a:rPr lang="en-US" altLang="en-US" sz="3200" dirty="0">
                <a:latin typeface="Arial" pitchFamily="34" charset="0"/>
                <a:ea typeface="ヒラギノ角ゴ Pro W3" pitchFamily="32" charset="-128"/>
              </a:rPr>
              <a:t>When ionic compounds dissolve in </a:t>
            </a:r>
            <a:r>
              <a:rPr lang="en-US" altLang="en-US" sz="3200" dirty="0" smtClean="0">
                <a:latin typeface="Arial" pitchFamily="34" charset="0"/>
                <a:ea typeface="ヒラギノ角ゴ Pro W3" pitchFamily="32" charset="-128"/>
              </a:rPr>
              <a:t/>
            </a:r>
            <a:br>
              <a:rPr lang="en-US" altLang="en-US" sz="3200" dirty="0" smtClean="0">
                <a:latin typeface="Arial" pitchFamily="34" charset="0"/>
                <a:ea typeface="ヒラギノ角ゴ Pro W3" pitchFamily="32" charset="-128"/>
              </a:rPr>
            </a:br>
            <a:r>
              <a:rPr lang="en-US" altLang="en-US" sz="3200" dirty="0" smtClean="0">
                <a:latin typeface="Arial" pitchFamily="34" charset="0"/>
                <a:ea typeface="ヒラギノ角ゴ Pro W3" pitchFamily="32" charset="-128"/>
              </a:rPr>
              <a:t>water</a:t>
            </a:r>
            <a:r>
              <a:rPr lang="en-US" altLang="en-US" sz="3200" dirty="0">
                <a:latin typeface="Arial" pitchFamily="34" charset="0"/>
                <a:ea typeface="ヒラギノ角ゴ Pro W3" pitchFamily="32" charset="-128"/>
              </a:rPr>
              <a:t>, they usually dissociate into their component ions. </a:t>
            </a:r>
          </a:p>
        </p:txBody>
      </p:sp>
    </p:spTree>
    <p:extLst>
      <p:ext uri="{BB962C8B-B14F-4D97-AF65-F5344CB8AC3E}">
        <p14:creationId xmlns:p14="http://schemas.microsoft.com/office/powerpoint/2010/main" val="800338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Aqueous Solutions: </a:t>
            </a:r>
            <a:r>
              <a:rPr lang="en-US" altLang="en-US" dirty="0" err="1">
                <a:solidFill>
                  <a:srgbClr val="ED6B06"/>
                </a:solidFill>
              </a:rPr>
              <a:t>NaCl</a:t>
            </a:r>
            <a:r>
              <a:rPr lang="en-US" altLang="en-US" dirty="0">
                <a:solidFill>
                  <a:srgbClr val="ED6B06"/>
                </a:solidFill>
              </a:rPr>
              <a:t> Dissolves </a:t>
            </a:r>
            <a:r>
              <a:rPr lang="en-US" altLang="en-US" dirty="0" smtClean="0">
                <a:solidFill>
                  <a:srgbClr val="ED6B06"/>
                </a:solidFill>
              </a:rPr>
              <a:t/>
            </a:r>
            <a:br>
              <a:rPr lang="en-US" altLang="en-US" dirty="0" smtClean="0">
                <a:solidFill>
                  <a:srgbClr val="ED6B06"/>
                </a:solidFill>
              </a:rPr>
            </a:br>
            <a:r>
              <a:rPr lang="en-US" altLang="en-US" dirty="0" smtClean="0">
                <a:solidFill>
                  <a:srgbClr val="ED6B06"/>
                </a:solidFill>
              </a:rPr>
              <a:t>in </a:t>
            </a:r>
            <a:r>
              <a:rPr lang="en-US" altLang="en-US" dirty="0">
                <a:solidFill>
                  <a:srgbClr val="ED6B06"/>
                </a:solidFill>
              </a:rPr>
              <a:t>Water</a:t>
            </a:r>
          </a:p>
        </p:txBody>
      </p:sp>
      <p:sp>
        <p:nvSpPr>
          <p:cNvPr id="4099" name="Content Placeholder 2"/>
          <p:cNvSpPr>
            <a:spLocks noGrp="1"/>
          </p:cNvSpPr>
          <p:nvPr>
            <p:ph sz="half" idx="1"/>
          </p:nvPr>
        </p:nvSpPr>
        <p:spPr>
          <a:xfrm>
            <a:off x="382584" y="1362814"/>
            <a:ext cx="4003680" cy="5047536"/>
          </a:xfrm>
        </p:spPr>
        <p:txBody>
          <a:bodyPr/>
          <a:lstStyle/>
          <a:p>
            <a:pPr eaLnBrk="1" hangingPunct="1">
              <a:spcBef>
                <a:spcPts val="600"/>
              </a:spcBef>
            </a:pPr>
            <a:r>
              <a:rPr lang="en-US" altLang="en-US" sz="2600" dirty="0">
                <a:latin typeface="Arial" pitchFamily="34" charset="0"/>
                <a:ea typeface="ヒラギノ角ゴ Pro W3" pitchFamily="32" charset="-128"/>
              </a:rPr>
              <a:t>A sodium chloride solution, </a:t>
            </a:r>
            <a:r>
              <a:rPr lang="en-US" altLang="en-US" sz="2600" dirty="0" err="1">
                <a:latin typeface="Arial" pitchFamily="34" charset="0"/>
                <a:ea typeface="ヒラギノ角ゴ Pro W3" pitchFamily="32" charset="-128"/>
              </a:rPr>
              <a:t>NaCl</a:t>
            </a:r>
            <a:r>
              <a:rPr lang="en-US" altLang="en-US" sz="2600" dirty="0">
                <a:latin typeface="Arial" pitchFamily="34" charset="0"/>
                <a:ea typeface="ヒラギノ角ゴ Pro W3" pitchFamily="32" charset="-128"/>
              </a:rPr>
              <a:t>(</a:t>
            </a:r>
            <a:r>
              <a:rPr lang="en-US" altLang="en-US" sz="2600" i="1" dirty="0" err="1">
                <a:latin typeface="Arial" pitchFamily="34" charset="0"/>
                <a:ea typeface="ヒラギノ角ゴ Pro W3" pitchFamily="32" charset="-128"/>
              </a:rPr>
              <a:t>aq</a:t>
            </a:r>
            <a:r>
              <a:rPr lang="en-US" altLang="en-US" sz="2600" dirty="0">
                <a:latin typeface="Arial" pitchFamily="34" charset="0"/>
                <a:ea typeface="ヒラギノ角ゴ Pro W3" pitchFamily="32" charset="-128"/>
              </a:rPr>
              <a:t>), does not contain any </a:t>
            </a:r>
            <a:r>
              <a:rPr lang="en-US" altLang="en-US" sz="2600" dirty="0" err="1">
                <a:latin typeface="Arial" pitchFamily="34" charset="0"/>
                <a:ea typeface="ヒラギノ角ゴ Pro W3" pitchFamily="32" charset="-128"/>
              </a:rPr>
              <a:t>NaCl</a:t>
            </a:r>
            <a:r>
              <a:rPr lang="en-US" altLang="en-US" sz="2600" dirty="0">
                <a:latin typeface="Arial" pitchFamily="34" charset="0"/>
                <a:ea typeface="ヒラギノ角ゴ Pro W3" pitchFamily="32" charset="-128"/>
              </a:rPr>
              <a:t> units.</a:t>
            </a:r>
          </a:p>
          <a:p>
            <a:pPr eaLnBrk="1" hangingPunct="1">
              <a:spcBef>
                <a:spcPts val="600"/>
              </a:spcBef>
            </a:pPr>
            <a:r>
              <a:rPr lang="en-US" altLang="en-US" sz="2600" dirty="0">
                <a:latin typeface="Arial" pitchFamily="34" charset="0"/>
                <a:ea typeface="ヒラギノ角ゴ Pro W3" pitchFamily="32" charset="-128"/>
              </a:rPr>
              <a:t>Only dissolved Na</a:t>
            </a:r>
            <a:r>
              <a:rPr lang="en-US" altLang="en-US" sz="2600" baseline="30000" dirty="0">
                <a:latin typeface="Arial" pitchFamily="34" charset="0"/>
                <a:ea typeface="ヒラギノ角ゴ Pro W3" pitchFamily="32" charset="-128"/>
              </a:rPr>
              <a:t>+</a:t>
            </a:r>
            <a:r>
              <a:rPr lang="en-US" altLang="en-US" sz="2600" dirty="0">
                <a:latin typeface="Arial" pitchFamily="34" charset="0"/>
                <a:ea typeface="ヒラギノ角ゴ Pro W3" pitchFamily="32" charset="-128"/>
              </a:rPr>
              <a:t> ions and </a:t>
            </a:r>
            <a:r>
              <a:rPr lang="en-US" altLang="en-US" sz="2600" dirty="0" err="1">
                <a:latin typeface="Arial" pitchFamily="34" charset="0"/>
                <a:ea typeface="ヒラギノ角ゴ Pro W3" pitchFamily="32" charset="-128"/>
              </a:rPr>
              <a:t>Cl</a:t>
            </a:r>
            <a:r>
              <a:rPr lang="en-US" altLang="en-US" sz="2600" baseline="30000" dirty="0">
                <a:latin typeface="Arial" pitchFamily="34" charset="0"/>
                <a:ea typeface="ヒラギノ角ゴ Pro W3" pitchFamily="32" charset="-128"/>
              </a:rPr>
              <a:t>−</a:t>
            </a:r>
            <a:r>
              <a:rPr lang="en-US" altLang="en-US" sz="2600" dirty="0">
                <a:latin typeface="Arial" pitchFamily="34" charset="0"/>
                <a:ea typeface="ヒラギノ角ゴ Pro W3" pitchFamily="32" charset="-128"/>
              </a:rPr>
              <a:t> ions are present.</a:t>
            </a:r>
          </a:p>
          <a:p>
            <a:pPr eaLnBrk="1" hangingPunct="1">
              <a:spcBef>
                <a:spcPts val="600"/>
              </a:spcBef>
            </a:pPr>
            <a:r>
              <a:rPr lang="en-US" altLang="en-US" sz="2600" dirty="0">
                <a:latin typeface="Arial" pitchFamily="34" charset="0"/>
                <a:ea typeface="ヒラギノ角ゴ Pro W3" pitchFamily="32" charset="-128"/>
              </a:rPr>
              <a:t>Substances (such as </a:t>
            </a:r>
            <a:r>
              <a:rPr lang="en-US" altLang="en-US" sz="2600" dirty="0" err="1">
                <a:latin typeface="Arial" pitchFamily="34" charset="0"/>
                <a:ea typeface="ヒラギノ角ゴ Pro W3" pitchFamily="32" charset="-128"/>
              </a:rPr>
              <a:t>NaCl</a:t>
            </a:r>
            <a:r>
              <a:rPr lang="en-US" altLang="en-US" sz="2600" dirty="0">
                <a:latin typeface="Arial" pitchFamily="34" charset="0"/>
                <a:ea typeface="ヒラギノ角ゴ Pro W3" pitchFamily="32" charset="-128"/>
              </a:rPr>
              <a:t>) that completely dissociate into ions in solution are called </a:t>
            </a:r>
            <a:r>
              <a:rPr lang="en-US" altLang="en-US" sz="2600" i="1" dirty="0">
                <a:latin typeface="Arial" pitchFamily="34" charset="0"/>
                <a:ea typeface="ヒラギノ角ゴ Pro W3" pitchFamily="32" charset="-128"/>
              </a:rPr>
              <a:t>strong electrolytes</a:t>
            </a:r>
            <a:r>
              <a:rPr lang="en-US" altLang="en-US" sz="2600" i="1" dirty="0" smtClean="0">
                <a:latin typeface="Arial" pitchFamily="34" charset="0"/>
                <a:ea typeface="ヒラギノ角ゴ Pro W3" pitchFamily="32" charset="-128"/>
              </a:rPr>
              <a:t>.</a:t>
            </a:r>
            <a:endParaRPr lang="en-US" altLang="en-US" sz="2600" i="1" dirty="0">
              <a:latin typeface="Arial" pitchFamily="34" charset="0"/>
              <a:ea typeface="ヒラギノ角ゴ Pro W3" pitchFamily="32" charset="-128"/>
            </a:endParaRPr>
          </a:p>
        </p:txBody>
      </p:sp>
      <p:pic>
        <p:nvPicPr>
          <p:cNvPr id="2" name="Picture 1" descr="07_Pg217_UnFigure_1.jpg"/>
          <p:cNvPicPr>
            <a:picLocks noChangeAspect="1"/>
          </p:cNvPicPr>
          <p:nvPr/>
        </p:nvPicPr>
        <p:blipFill rotWithShape="1">
          <a:blip r:embed="rId3" cstate="print">
            <a:extLst>
              <a:ext uri="{28A0092B-C50C-407E-A947-70E740481C1C}">
                <a14:useLocalDpi xmlns:a14="http://schemas.microsoft.com/office/drawing/2010/main" val="0"/>
              </a:ext>
            </a:extLst>
          </a:blip>
          <a:srcRect b="3746"/>
          <a:stretch/>
        </p:blipFill>
        <p:spPr>
          <a:xfrm>
            <a:off x="4493363" y="1505382"/>
            <a:ext cx="4580040" cy="4143747"/>
          </a:xfrm>
          <a:prstGeom prst="rect">
            <a:avLst/>
          </a:prstGeom>
        </p:spPr>
      </p:pic>
    </p:spTree>
    <p:extLst>
      <p:ext uri="{BB962C8B-B14F-4D97-AF65-F5344CB8AC3E}">
        <p14:creationId xmlns:p14="http://schemas.microsoft.com/office/powerpoint/2010/main" val="7107091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Ions as Conductors: Strong Electrolyte Solutions</a:t>
            </a:r>
          </a:p>
        </p:txBody>
      </p:sp>
      <p:sp>
        <p:nvSpPr>
          <p:cNvPr id="4099" name="Content Placeholder 2"/>
          <p:cNvSpPr>
            <a:spLocks noGrp="1"/>
          </p:cNvSpPr>
          <p:nvPr>
            <p:ph sz="half" idx="1"/>
          </p:nvPr>
        </p:nvSpPr>
        <p:spPr>
          <a:xfrm>
            <a:off x="382584" y="1362814"/>
            <a:ext cx="4003680" cy="4985981"/>
          </a:xfrm>
        </p:spPr>
        <p:txBody>
          <a:bodyPr/>
          <a:lstStyle/>
          <a:p>
            <a:pPr marL="569913" indent="-569913" eaLnBrk="1" hangingPunct="1">
              <a:spcBef>
                <a:spcPts val="600"/>
              </a:spcBef>
              <a:buFont typeface="Arial" charset="0"/>
              <a:buNone/>
              <a:defRPr/>
            </a:pPr>
            <a:r>
              <a:rPr lang="en-US" b="1" dirty="0"/>
              <a:t>(a)</a:t>
            </a:r>
            <a:r>
              <a:rPr lang="en-US" dirty="0"/>
              <a:t>	Pure water does not conduct electricity. </a:t>
            </a:r>
          </a:p>
          <a:p>
            <a:pPr marL="569913" indent="-569913" eaLnBrk="1" hangingPunct="1">
              <a:spcBef>
                <a:spcPts val="600"/>
              </a:spcBef>
              <a:buFont typeface="Arial" charset="0"/>
              <a:buNone/>
              <a:defRPr/>
            </a:pPr>
            <a:r>
              <a:rPr lang="en-US" b="1" dirty="0"/>
              <a:t>(b)</a:t>
            </a:r>
            <a:r>
              <a:rPr lang="en-US" dirty="0"/>
              <a:t>	Ions in a sodium chloride solution conduct electricity, causing the bulb </a:t>
            </a:r>
            <a:br>
              <a:rPr lang="en-US" dirty="0"/>
            </a:br>
            <a:r>
              <a:rPr lang="en-US" dirty="0"/>
              <a:t>to light.</a:t>
            </a:r>
          </a:p>
          <a:p>
            <a:pPr marL="569913" indent="-569913" eaLnBrk="1" hangingPunct="1">
              <a:spcBef>
                <a:spcPts val="600"/>
              </a:spcBef>
              <a:buFont typeface="Arial" charset="0"/>
              <a:buChar char="•"/>
              <a:defRPr/>
            </a:pPr>
            <a:r>
              <a:rPr lang="en-US" dirty="0"/>
              <a:t>Solutions such as </a:t>
            </a:r>
            <a:r>
              <a:rPr lang="en-US" dirty="0" err="1"/>
              <a:t>NaCl</a:t>
            </a:r>
            <a:r>
              <a:rPr lang="en-US" dirty="0"/>
              <a:t>(</a:t>
            </a:r>
            <a:r>
              <a:rPr lang="en-US" i="1" dirty="0" err="1"/>
              <a:t>aq</a:t>
            </a:r>
            <a:r>
              <a:rPr lang="en-US" dirty="0"/>
              <a:t>) are called </a:t>
            </a:r>
            <a:r>
              <a:rPr lang="en-US" b="1" dirty="0"/>
              <a:t>strong electrolyte solutions.</a:t>
            </a:r>
          </a:p>
        </p:txBody>
      </p:sp>
      <p:pic>
        <p:nvPicPr>
          <p:cNvPr id="3" name="Picture 2" descr="07_06_Figure.jpg"/>
          <p:cNvPicPr>
            <a:picLocks noChangeAspect="1"/>
          </p:cNvPicPr>
          <p:nvPr/>
        </p:nvPicPr>
        <p:blipFill rotWithShape="1">
          <a:blip r:embed="rId3" cstate="print">
            <a:extLst>
              <a:ext uri="{28A0092B-C50C-407E-A947-70E740481C1C}">
                <a14:useLocalDpi xmlns:a14="http://schemas.microsoft.com/office/drawing/2010/main" val="0"/>
              </a:ext>
            </a:extLst>
          </a:blip>
          <a:srcRect b="2375"/>
          <a:stretch/>
        </p:blipFill>
        <p:spPr>
          <a:xfrm>
            <a:off x="4504683" y="1444428"/>
            <a:ext cx="4573178" cy="4072399"/>
          </a:xfrm>
          <a:prstGeom prst="rect">
            <a:avLst/>
          </a:prstGeom>
        </p:spPr>
      </p:pic>
    </p:spTree>
    <p:extLst>
      <p:ext uri="{BB962C8B-B14F-4D97-AF65-F5344CB8AC3E}">
        <p14:creationId xmlns:p14="http://schemas.microsoft.com/office/powerpoint/2010/main" val="28209391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Aqueous Solutions: AgNO</a:t>
            </a:r>
            <a:r>
              <a:rPr lang="en-US" altLang="en-US" baseline="-25000" dirty="0">
                <a:solidFill>
                  <a:srgbClr val="ED6B06"/>
                </a:solidFill>
              </a:rPr>
              <a:t>3</a:t>
            </a:r>
            <a:r>
              <a:rPr lang="en-US" altLang="en-US" dirty="0">
                <a:solidFill>
                  <a:srgbClr val="ED6B06"/>
                </a:solidFill>
              </a:rPr>
              <a:t> Dissolves in Water</a:t>
            </a:r>
          </a:p>
        </p:txBody>
      </p:sp>
      <p:sp>
        <p:nvSpPr>
          <p:cNvPr id="4099" name="Content Placeholder 2"/>
          <p:cNvSpPr>
            <a:spLocks noGrp="1"/>
          </p:cNvSpPr>
          <p:nvPr>
            <p:ph sz="half" idx="1"/>
          </p:nvPr>
        </p:nvSpPr>
        <p:spPr>
          <a:xfrm>
            <a:off x="382583" y="1376044"/>
            <a:ext cx="4353115" cy="4755147"/>
          </a:xfrm>
        </p:spPr>
        <p:txBody>
          <a:bodyPr/>
          <a:lstStyle/>
          <a:p>
            <a:pPr eaLnBrk="1" hangingPunct="1">
              <a:spcBef>
                <a:spcPts val="600"/>
              </a:spcBef>
            </a:pPr>
            <a:r>
              <a:rPr lang="en-US" altLang="en-US" sz="2400" dirty="0">
                <a:ea typeface="ヒラギノ角ゴ Pro W3" pitchFamily="32" charset="-128"/>
              </a:rPr>
              <a:t>A silver nitrate solution,  AgNO</a:t>
            </a:r>
            <a:r>
              <a:rPr lang="en-US" altLang="en-US" sz="2400" baseline="-25000" dirty="0">
                <a:ea typeface="ヒラギノ角ゴ Pro W3" pitchFamily="32" charset="-128"/>
              </a:rPr>
              <a:t>3</a:t>
            </a:r>
            <a:r>
              <a:rPr lang="en-US" altLang="en-US" sz="2400" dirty="0">
                <a:ea typeface="ヒラギノ角ゴ Pro W3" pitchFamily="32" charset="-128"/>
              </a:rPr>
              <a:t>(</a:t>
            </a:r>
            <a:r>
              <a:rPr lang="en-US" altLang="en-US" sz="2400" i="1" dirty="0" err="1">
                <a:ea typeface="ヒラギノ角ゴ Pro W3" pitchFamily="32" charset="-128"/>
              </a:rPr>
              <a:t>aq</a:t>
            </a:r>
            <a:r>
              <a:rPr lang="en-US" altLang="en-US" sz="2400" dirty="0">
                <a:ea typeface="ヒラギノ角ゴ Pro W3" pitchFamily="32" charset="-128"/>
              </a:rPr>
              <a:t>), does not contain any AgNO</a:t>
            </a:r>
            <a:r>
              <a:rPr lang="en-US" altLang="en-US" sz="2400" baseline="-25000" dirty="0">
                <a:ea typeface="ヒラギノ角ゴ Pro W3" pitchFamily="32" charset="-128"/>
              </a:rPr>
              <a:t>3</a:t>
            </a:r>
            <a:r>
              <a:rPr lang="en-US" altLang="en-US" sz="2400" dirty="0">
                <a:ea typeface="ヒラギノ角ゴ Pro W3" pitchFamily="32" charset="-128"/>
              </a:rPr>
              <a:t> units. </a:t>
            </a:r>
          </a:p>
          <a:p>
            <a:pPr eaLnBrk="1" hangingPunct="1">
              <a:spcBef>
                <a:spcPts val="600"/>
              </a:spcBef>
            </a:pPr>
            <a:r>
              <a:rPr lang="en-US" altLang="en-US" sz="2400" dirty="0">
                <a:ea typeface="ヒラギノ角ゴ Pro W3" pitchFamily="32" charset="-128"/>
              </a:rPr>
              <a:t>Only dissolved Ag</a:t>
            </a:r>
            <a:r>
              <a:rPr lang="en-US" altLang="en-US" sz="2400" baseline="30000" dirty="0">
                <a:ea typeface="ヒラギノ角ゴ Pro W3" pitchFamily="32" charset="-128"/>
              </a:rPr>
              <a:t>+</a:t>
            </a:r>
            <a:r>
              <a:rPr lang="en-US" altLang="en-US" sz="2400" dirty="0">
                <a:ea typeface="ヒラギノ角ゴ Pro W3" pitchFamily="32" charset="-128"/>
              </a:rPr>
              <a:t> ions and NO</a:t>
            </a:r>
            <a:r>
              <a:rPr lang="en-US" altLang="en-US" sz="2400" baseline="-25000" dirty="0">
                <a:ea typeface="ヒラギノ角ゴ Pro W3" pitchFamily="32" charset="-128"/>
              </a:rPr>
              <a:t>3</a:t>
            </a:r>
            <a:r>
              <a:rPr lang="en-US" altLang="en-US" sz="2400" baseline="30000" dirty="0">
                <a:ea typeface="ヒラギノ角ゴ Pro W3" pitchFamily="32" charset="-128"/>
              </a:rPr>
              <a:t>−</a:t>
            </a:r>
            <a:r>
              <a:rPr lang="en-US" altLang="en-US" sz="2400" dirty="0">
                <a:ea typeface="ヒラギノ角ゴ Pro W3" pitchFamily="32" charset="-128"/>
              </a:rPr>
              <a:t> ions are present. </a:t>
            </a:r>
          </a:p>
          <a:p>
            <a:pPr eaLnBrk="1" hangingPunct="1">
              <a:spcBef>
                <a:spcPts val="600"/>
              </a:spcBef>
            </a:pPr>
            <a:r>
              <a:rPr lang="en-US" altLang="en-US" sz="2400" dirty="0">
                <a:ea typeface="ヒラギノ角ゴ Pro W3" pitchFamily="32" charset="-128"/>
              </a:rPr>
              <a:t>AgNO</a:t>
            </a:r>
            <a:r>
              <a:rPr lang="en-US" altLang="en-US" sz="2400" baseline="-25000" dirty="0">
                <a:ea typeface="ヒラギノ角ゴ Pro W3" pitchFamily="32" charset="-128"/>
              </a:rPr>
              <a:t>3</a:t>
            </a:r>
            <a:r>
              <a:rPr lang="en-US" altLang="en-US" sz="2400" dirty="0">
                <a:ea typeface="ヒラギノ角ゴ Pro W3" pitchFamily="32" charset="-128"/>
              </a:rPr>
              <a:t>(</a:t>
            </a:r>
            <a:r>
              <a:rPr lang="en-US" altLang="en-US" sz="2400" i="1" dirty="0" err="1">
                <a:ea typeface="ヒラギノ角ゴ Pro W3" pitchFamily="32" charset="-128"/>
              </a:rPr>
              <a:t>aq</a:t>
            </a:r>
            <a:r>
              <a:rPr lang="en-US" altLang="en-US" sz="2400" dirty="0">
                <a:ea typeface="ヒラギノ角ゴ Pro W3" pitchFamily="32" charset="-128"/>
              </a:rPr>
              <a:t>) is a strong electrolyte solution. </a:t>
            </a:r>
          </a:p>
          <a:p>
            <a:pPr eaLnBrk="1" hangingPunct="1">
              <a:spcBef>
                <a:spcPts val="600"/>
              </a:spcBef>
            </a:pPr>
            <a:r>
              <a:rPr lang="en-US" altLang="en-US" sz="2400" dirty="0">
                <a:ea typeface="ヒラギノ角ゴ Pro W3" pitchFamily="32" charset="-128"/>
              </a:rPr>
              <a:t>When compounds containing polyatomic ions such as NO</a:t>
            </a:r>
            <a:r>
              <a:rPr lang="en-US" altLang="en-US" sz="2400" baseline="-25000" dirty="0">
                <a:ea typeface="ヒラギノ角ゴ Pro W3" pitchFamily="32" charset="-128"/>
              </a:rPr>
              <a:t>3</a:t>
            </a:r>
            <a:r>
              <a:rPr lang="en-US" altLang="en-US" sz="2400" baseline="30000" dirty="0">
                <a:ea typeface="ヒラギノ角ゴ Pro W3" pitchFamily="32" charset="-128"/>
              </a:rPr>
              <a:t>−</a:t>
            </a:r>
            <a:r>
              <a:rPr lang="en-US" altLang="en-US" sz="2400" dirty="0">
                <a:ea typeface="ヒラギノ角ゴ Pro W3" pitchFamily="32" charset="-128"/>
              </a:rPr>
              <a:t>  dissolve, the polyatomic ions dissolve as intact units</a:t>
            </a:r>
            <a:r>
              <a:rPr lang="en-US" altLang="en-US" sz="2400" dirty="0" smtClean="0">
                <a:ea typeface="ヒラギノ角ゴ Pro W3" pitchFamily="32" charset="-128"/>
              </a:rPr>
              <a:t>.</a:t>
            </a:r>
            <a:endParaRPr lang="en-US" altLang="en-US" sz="2400" dirty="0">
              <a:ea typeface="ヒラギノ角ゴ Pro W3" pitchFamily="32" charset="-128"/>
            </a:endParaRPr>
          </a:p>
        </p:txBody>
      </p:sp>
      <p:pic>
        <p:nvPicPr>
          <p:cNvPr id="2" name="Picture 1" descr="07_Pg217_UnFigure_2.jpg"/>
          <p:cNvPicPr>
            <a:picLocks noChangeAspect="1"/>
          </p:cNvPicPr>
          <p:nvPr/>
        </p:nvPicPr>
        <p:blipFill rotWithShape="1">
          <a:blip r:embed="rId3" cstate="print">
            <a:extLst>
              <a:ext uri="{28A0092B-C50C-407E-A947-70E740481C1C}">
                <a14:useLocalDpi xmlns:a14="http://schemas.microsoft.com/office/drawing/2010/main" val="0"/>
              </a:ext>
            </a:extLst>
          </a:blip>
          <a:srcRect b="2741"/>
          <a:stretch/>
        </p:blipFill>
        <p:spPr>
          <a:xfrm>
            <a:off x="4815069" y="1317624"/>
            <a:ext cx="4277642" cy="4238893"/>
          </a:xfrm>
          <a:prstGeom prst="rect">
            <a:avLst/>
          </a:prstGeom>
        </p:spPr>
      </p:pic>
    </p:spTree>
    <p:extLst>
      <p:ext uri="{BB962C8B-B14F-4D97-AF65-F5344CB8AC3E}">
        <p14:creationId xmlns:p14="http://schemas.microsoft.com/office/powerpoint/2010/main" val="8556508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Aqueous Solutions: </a:t>
            </a:r>
            <a:r>
              <a:rPr lang="en-US" altLang="en-US" dirty="0" err="1">
                <a:solidFill>
                  <a:srgbClr val="ED6B06"/>
                </a:solidFill>
              </a:rPr>
              <a:t>AgCl</a:t>
            </a:r>
            <a:r>
              <a:rPr lang="en-US" altLang="en-US" dirty="0">
                <a:solidFill>
                  <a:srgbClr val="ED6B06"/>
                </a:solidFill>
              </a:rPr>
              <a:t> Does Not Dissolve in Water</a:t>
            </a:r>
          </a:p>
        </p:txBody>
      </p:sp>
      <p:sp>
        <p:nvSpPr>
          <p:cNvPr id="4099" name="Content Placeholder 2"/>
          <p:cNvSpPr>
            <a:spLocks noGrp="1"/>
          </p:cNvSpPr>
          <p:nvPr>
            <p:ph sz="half" idx="1"/>
          </p:nvPr>
        </p:nvSpPr>
        <p:spPr>
          <a:xfrm>
            <a:off x="382583" y="1376044"/>
            <a:ext cx="4353115" cy="4201150"/>
          </a:xfrm>
        </p:spPr>
        <p:txBody>
          <a:bodyPr/>
          <a:lstStyle/>
          <a:p>
            <a:pPr eaLnBrk="1" hangingPunct="1">
              <a:spcBef>
                <a:spcPts val="600"/>
              </a:spcBef>
            </a:pPr>
            <a:r>
              <a:rPr lang="en-US" altLang="en-US" dirty="0">
                <a:ea typeface="ヒラギノ角ゴ Pro W3" pitchFamily="32" charset="-128"/>
              </a:rPr>
              <a:t>Not all ionic compounds dissolve in water. </a:t>
            </a:r>
          </a:p>
          <a:p>
            <a:pPr eaLnBrk="1" hangingPunct="1">
              <a:spcBef>
                <a:spcPts val="600"/>
              </a:spcBef>
            </a:pPr>
            <a:r>
              <a:rPr lang="en-US" altLang="en-US" dirty="0" err="1">
                <a:ea typeface="ヒラギノ角ゴ Pro W3" pitchFamily="32" charset="-128"/>
              </a:rPr>
              <a:t>AgCl</a:t>
            </a:r>
            <a:r>
              <a:rPr lang="en-US" altLang="en-US" dirty="0">
                <a:ea typeface="ヒラギノ角ゴ Pro W3" pitchFamily="32" charset="-128"/>
              </a:rPr>
              <a:t> does </a:t>
            </a:r>
            <a:r>
              <a:rPr lang="en-US" altLang="en-US" b="1" i="1" dirty="0">
                <a:ea typeface="ヒラギノ角ゴ Pro W3" pitchFamily="32" charset="-128"/>
              </a:rPr>
              <a:t>not</a:t>
            </a:r>
            <a:r>
              <a:rPr lang="en-US" altLang="en-US" dirty="0">
                <a:ea typeface="ヒラギノ角ゴ Pro W3" pitchFamily="32" charset="-128"/>
              </a:rPr>
              <a:t> dissolve </a:t>
            </a:r>
            <a:r>
              <a:rPr lang="en-US" altLang="en-US" dirty="0" smtClean="0">
                <a:ea typeface="ヒラギノ角ゴ Pro W3" pitchFamily="32" charset="-128"/>
              </a:rPr>
              <a:t/>
            </a:r>
            <a:br>
              <a:rPr lang="en-US" altLang="en-US" dirty="0" smtClean="0">
                <a:ea typeface="ヒラギノ角ゴ Pro W3" pitchFamily="32" charset="-128"/>
              </a:rPr>
            </a:br>
            <a:r>
              <a:rPr lang="en-US" altLang="en-US" dirty="0" smtClean="0">
                <a:ea typeface="ヒラギノ角ゴ Pro W3" pitchFamily="32" charset="-128"/>
              </a:rPr>
              <a:t>in </a:t>
            </a:r>
            <a:r>
              <a:rPr lang="en-US" altLang="en-US" dirty="0">
                <a:ea typeface="ヒラギノ角ゴ Pro W3" pitchFamily="32" charset="-128"/>
              </a:rPr>
              <a:t>water. </a:t>
            </a:r>
          </a:p>
          <a:p>
            <a:pPr eaLnBrk="1" hangingPunct="1">
              <a:spcBef>
                <a:spcPts val="600"/>
              </a:spcBef>
            </a:pPr>
            <a:r>
              <a:rPr lang="en-US" altLang="en-US" dirty="0" err="1">
                <a:ea typeface="ヒラギノ角ゴ Pro W3" pitchFamily="32" charset="-128"/>
              </a:rPr>
              <a:t>AgCl</a:t>
            </a:r>
            <a:r>
              <a:rPr lang="en-US" altLang="en-US" dirty="0">
                <a:ea typeface="ヒラギノ角ゴ Pro W3" pitchFamily="32" charset="-128"/>
              </a:rPr>
              <a:t> remains as a </a:t>
            </a:r>
            <a:br>
              <a:rPr lang="en-US" altLang="en-US" dirty="0">
                <a:ea typeface="ヒラギノ角ゴ Pro W3" pitchFamily="32" charset="-128"/>
              </a:rPr>
            </a:br>
            <a:r>
              <a:rPr lang="en-US" altLang="en-US" dirty="0">
                <a:ea typeface="ヒラギノ角ゴ Pro W3" pitchFamily="32" charset="-128"/>
              </a:rPr>
              <a:t>solid, </a:t>
            </a:r>
            <a:r>
              <a:rPr lang="en-US" altLang="en-US" dirty="0" err="1">
                <a:ea typeface="ヒラギノ角ゴ Pro W3" pitchFamily="32" charset="-128"/>
              </a:rPr>
              <a:t>AgCl</a:t>
            </a:r>
            <a:r>
              <a:rPr lang="en-US" altLang="en-US" dirty="0">
                <a:ea typeface="ヒラギノ角ゴ Pro W3" pitchFamily="32" charset="-128"/>
              </a:rPr>
              <a:t>(</a:t>
            </a:r>
            <a:r>
              <a:rPr lang="en-US" altLang="en-US" i="1" dirty="0">
                <a:ea typeface="ヒラギノ角ゴ Pro W3" pitchFamily="32" charset="-128"/>
              </a:rPr>
              <a:t>s</a:t>
            </a:r>
            <a:r>
              <a:rPr lang="en-US" altLang="en-US" dirty="0">
                <a:ea typeface="ヒラギノ角ゴ Pro W3" pitchFamily="32" charset="-128"/>
              </a:rPr>
              <a:t>), within </a:t>
            </a:r>
            <a:br>
              <a:rPr lang="en-US" altLang="en-US" dirty="0">
                <a:ea typeface="ヒラギノ角ゴ Pro W3" pitchFamily="32" charset="-128"/>
              </a:rPr>
            </a:br>
            <a:r>
              <a:rPr lang="en-US" altLang="en-US" dirty="0">
                <a:ea typeface="ヒラギノ角ゴ Pro W3" pitchFamily="32" charset="-128"/>
              </a:rPr>
              <a:t>the liquid water.</a:t>
            </a:r>
          </a:p>
          <a:p>
            <a:pPr eaLnBrk="1" hangingPunct="1">
              <a:spcBef>
                <a:spcPts val="600"/>
              </a:spcBef>
            </a:pPr>
            <a:r>
              <a:rPr lang="en-US" altLang="en-US" dirty="0">
                <a:ea typeface="ヒラギノ角ゴ Pro W3" pitchFamily="32" charset="-128"/>
              </a:rPr>
              <a:t>It does not dissolve into independent ions.</a:t>
            </a:r>
          </a:p>
        </p:txBody>
      </p:sp>
      <p:pic>
        <p:nvPicPr>
          <p:cNvPr id="3" name="Picture 2" descr="07_Pg217_UnFigure_3.jpg"/>
          <p:cNvPicPr>
            <a:picLocks noChangeAspect="1"/>
          </p:cNvPicPr>
          <p:nvPr/>
        </p:nvPicPr>
        <p:blipFill rotWithShape="1">
          <a:blip r:embed="rId3" cstate="print">
            <a:extLst>
              <a:ext uri="{28A0092B-C50C-407E-A947-70E740481C1C}">
                <a14:useLocalDpi xmlns:a14="http://schemas.microsoft.com/office/drawing/2010/main" val="0"/>
              </a:ext>
            </a:extLst>
          </a:blip>
          <a:srcRect b="2741"/>
          <a:stretch/>
        </p:blipFill>
        <p:spPr>
          <a:xfrm>
            <a:off x="4781256" y="1476385"/>
            <a:ext cx="4230461" cy="4088010"/>
          </a:xfrm>
          <a:prstGeom prst="rect">
            <a:avLst/>
          </a:prstGeom>
        </p:spPr>
      </p:pic>
    </p:spTree>
    <p:extLst>
      <p:ext uri="{BB962C8B-B14F-4D97-AF65-F5344CB8AC3E}">
        <p14:creationId xmlns:p14="http://schemas.microsoft.com/office/powerpoint/2010/main" val="14057383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6"/>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Empirical Rules of </a:t>
            </a:r>
            <a:r>
              <a:rPr lang="en-US" altLang="en-US" dirty="0" smtClean="0">
                <a:solidFill>
                  <a:srgbClr val="ED6B06"/>
                </a:solidFill>
              </a:rPr>
              <a:t>Solubility</a:t>
            </a:r>
            <a:endParaRPr lang="en-US" altLang="en-US" dirty="0">
              <a:solidFill>
                <a:srgbClr val="ED6B06"/>
              </a:solidFill>
            </a:endParaRPr>
          </a:p>
        </p:txBody>
      </p:sp>
      <p:sp>
        <p:nvSpPr>
          <p:cNvPr id="4099" name="Content Placeholder 2"/>
          <p:cNvSpPr>
            <a:spLocks noGrp="1"/>
          </p:cNvSpPr>
          <p:nvPr>
            <p:ph sz="half" idx="1"/>
          </p:nvPr>
        </p:nvSpPr>
        <p:spPr>
          <a:xfrm>
            <a:off x="382583" y="899764"/>
            <a:ext cx="8625828" cy="3145476"/>
          </a:xfrm>
        </p:spPr>
        <p:txBody>
          <a:bodyPr/>
          <a:lstStyle/>
          <a:p>
            <a:pPr>
              <a:spcBef>
                <a:spcPts val="600"/>
              </a:spcBef>
            </a:pPr>
            <a:r>
              <a:rPr lang="en-US" altLang="en-US" sz="3200" dirty="0" smtClean="0">
                <a:ea typeface="ヒラギノ角ゴ Pro W3" pitchFamily="32" charset="-128"/>
              </a:rPr>
              <a:t>A </a:t>
            </a:r>
            <a:r>
              <a:rPr lang="en-US" altLang="en-US" sz="3200" dirty="0">
                <a:ea typeface="ヒラギノ角ゴ Pro W3" pitchFamily="32" charset="-128"/>
              </a:rPr>
              <a:t>compound is </a:t>
            </a:r>
            <a:r>
              <a:rPr lang="en-US" altLang="en-US" sz="3200" b="1" dirty="0">
                <a:ea typeface="ヒラギノ角ゴ Pro W3" pitchFamily="32" charset="-128"/>
              </a:rPr>
              <a:t>soluble</a:t>
            </a:r>
            <a:r>
              <a:rPr lang="en-US" altLang="en-US" sz="3200" dirty="0">
                <a:ea typeface="ヒラギノ角ゴ Pro W3" pitchFamily="32" charset="-128"/>
              </a:rPr>
              <a:t> in a particular liquid if it dissolves in that liquid; a compound is </a:t>
            </a:r>
            <a:r>
              <a:rPr lang="en-US" altLang="en-US" sz="3200" b="1" dirty="0">
                <a:ea typeface="ヒラギノ角ゴ Pro W3" pitchFamily="32" charset="-128"/>
              </a:rPr>
              <a:t>insoluble</a:t>
            </a:r>
            <a:r>
              <a:rPr lang="en-US" altLang="en-US" sz="3200" dirty="0">
                <a:ea typeface="ヒラギノ角ゴ Pro W3" pitchFamily="32" charset="-128"/>
              </a:rPr>
              <a:t> if it does not dissolve in the liquid.</a:t>
            </a:r>
          </a:p>
          <a:p>
            <a:pPr>
              <a:spcBef>
                <a:spcPts val="600"/>
              </a:spcBef>
            </a:pPr>
            <a:r>
              <a:rPr lang="en-US" altLang="en-US" sz="3200" dirty="0">
                <a:ea typeface="ヒラギノ角ゴ Pro W3" pitchFamily="32" charset="-128"/>
              </a:rPr>
              <a:t>For ionic compounds, empirical rules of solubility have been deduced from observations of many compounds. </a:t>
            </a:r>
          </a:p>
        </p:txBody>
      </p:sp>
    </p:spTree>
    <p:extLst>
      <p:ext uri="{BB962C8B-B14F-4D97-AF65-F5344CB8AC3E}">
        <p14:creationId xmlns:p14="http://schemas.microsoft.com/office/powerpoint/2010/main" val="15470106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Chemical Reactions in Automobiles: Combustion</a:t>
            </a:r>
          </a:p>
        </p:txBody>
      </p:sp>
      <p:sp>
        <p:nvSpPr>
          <p:cNvPr id="4099" name="Content Placeholder 2"/>
          <p:cNvSpPr>
            <a:spLocks noGrp="1"/>
          </p:cNvSpPr>
          <p:nvPr>
            <p:ph sz="half" idx="1"/>
          </p:nvPr>
        </p:nvSpPr>
        <p:spPr>
          <a:xfrm>
            <a:off x="382584" y="3505200"/>
            <a:ext cx="8307805" cy="2973122"/>
          </a:xfrm>
        </p:spPr>
        <p:txBody>
          <a:bodyPr/>
          <a:lstStyle/>
          <a:p>
            <a:pPr marL="0" indent="0" eaLnBrk="1" hangingPunct="1">
              <a:spcBef>
                <a:spcPts val="600"/>
              </a:spcBef>
              <a:buNone/>
            </a:pPr>
            <a:r>
              <a:rPr lang="en-US" altLang="en-US" sz="2600" b="1" dirty="0"/>
              <a:t>A combustion reaction</a:t>
            </a:r>
            <a:r>
              <a:rPr lang="en-US" altLang="en-US" sz="2600" dirty="0"/>
              <a:t>  In an automobile engine, hydrocarbons such as octane (C</a:t>
            </a:r>
            <a:r>
              <a:rPr lang="en-US" altLang="en-US" sz="2600" baseline="-25000" dirty="0"/>
              <a:t>8</a:t>
            </a:r>
            <a:r>
              <a:rPr lang="en-US" altLang="en-US" sz="2600" dirty="0"/>
              <a:t>H</a:t>
            </a:r>
            <a:r>
              <a:rPr lang="en-US" altLang="en-US" sz="2600" baseline="-25000" dirty="0"/>
              <a:t>18</a:t>
            </a:r>
            <a:r>
              <a:rPr lang="en-US" altLang="en-US" sz="2600" dirty="0"/>
              <a:t>) from gasoline combine with oxygen from the air and react to form carbon dioxide and water. </a:t>
            </a:r>
          </a:p>
          <a:p>
            <a:pPr marL="0" indent="0" eaLnBrk="1" hangingPunct="1">
              <a:spcBef>
                <a:spcPts val="600"/>
              </a:spcBef>
              <a:buNone/>
            </a:pPr>
            <a:r>
              <a:rPr lang="en-US" altLang="en-US" sz="2600" dirty="0"/>
              <a:t>Combustion reactions are a subcategory of </a:t>
            </a:r>
            <a:r>
              <a:rPr lang="en-US" altLang="en-US" sz="2600" i="1" dirty="0"/>
              <a:t>oxidation–reduction reactions,</a:t>
            </a:r>
            <a:r>
              <a:rPr lang="en-US" altLang="en-US" sz="2600" dirty="0"/>
              <a:t> in which electrons are transferred from one substance to another. </a:t>
            </a:r>
          </a:p>
        </p:txBody>
      </p:sp>
      <p:pic>
        <p:nvPicPr>
          <p:cNvPr id="2" name="Picture 1" descr="07_01_Figure.jpg"/>
          <p:cNvPicPr>
            <a:picLocks noChangeAspect="1"/>
          </p:cNvPicPr>
          <p:nvPr/>
        </p:nvPicPr>
        <p:blipFill rotWithShape="1">
          <a:blip r:embed="rId3">
            <a:extLst>
              <a:ext uri="{28A0092B-C50C-407E-A947-70E740481C1C}">
                <a14:useLocalDpi xmlns:a14="http://schemas.microsoft.com/office/drawing/2010/main" val="0"/>
              </a:ext>
            </a:extLst>
          </a:blip>
          <a:srcRect b="5364"/>
          <a:stretch/>
        </p:blipFill>
        <p:spPr>
          <a:xfrm>
            <a:off x="1574157" y="1125337"/>
            <a:ext cx="5995686" cy="2285848"/>
          </a:xfrm>
          <a:prstGeom prst="rect">
            <a:avLst/>
          </a:prstGeom>
        </p:spPr>
      </p:pic>
    </p:spTree>
    <p:extLst>
      <p:ext uri="{BB962C8B-B14F-4D97-AF65-F5344CB8AC3E}">
        <p14:creationId xmlns:p14="http://schemas.microsoft.com/office/powerpoint/2010/main" val="37846590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6"/>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Solubility Rules</a:t>
            </a:r>
          </a:p>
        </p:txBody>
      </p:sp>
      <p:pic>
        <p:nvPicPr>
          <p:cNvPr id="3" name="Picture 2" descr="07_07_Figure.jpg"/>
          <p:cNvPicPr>
            <a:picLocks noChangeAspect="1"/>
          </p:cNvPicPr>
          <p:nvPr/>
        </p:nvPicPr>
        <p:blipFill rotWithShape="1">
          <a:blip r:embed="rId3">
            <a:extLst>
              <a:ext uri="{28A0092B-C50C-407E-A947-70E740481C1C}">
                <a14:useLocalDpi xmlns:a14="http://schemas.microsoft.com/office/drawing/2010/main" val="0"/>
              </a:ext>
            </a:extLst>
          </a:blip>
          <a:srcRect l="10845" r="2902" b="59007"/>
          <a:stretch/>
        </p:blipFill>
        <p:spPr>
          <a:xfrm>
            <a:off x="193759" y="1447800"/>
            <a:ext cx="8781608" cy="3889118"/>
          </a:xfrm>
          <a:prstGeom prst="rect">
            <a:avLst/>
          </a:prstGeom>
        </p:spPr>
      </p:pic>
    </p:spTree>
    <p:extLst>
      <p:ext uri="{BB962C8B-B14F-4D97-AF65-F5344CB8AC3E}">
        <p14:creationId xmlns:p14="http://schemas.microsoft.com/office/powerpoint/2010/main" val="22258827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6"/>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Solubility: Mostly </a:t>
            </a:r>
            <a:r>
              <a:rPr lang="en-US" altLang="en-US" dirty="0" smtClean="0">
                <a:solidFill>
                  <a:srgbClr val="ED6B06"/>
                </a:solidFill>
              </a:rPr>
              <a:t>Soluble</a:t>
            </a:r>
            <a:endParaRPr lang="en-US" altLang="en-US" dirty="0">
              <a:solidFill>
                <a:srgbClr val="ED6B06"/>
              </a:solidFill>
            </a:endParaRPr>
          </a:p>
        </p:txBody>
      </p:sp>
      <p:sp>
        <p:nvSpPr>
          <p:cNvPr id="4099" name="Content Placeholder 2"/>
          <p:cNvSpPr>
            <a:spLocks noGrp="1"/>
          </p:cNvSpPr>
          <p:nvPr>
            <p:ph sz="half" idx="1"/>
          </p:nvPr>
        </p:nvSpPr>
        <p:spPr>
          <a:xfrm>
            <a:off x="382583" y="899764"/>
            <a:ext cx="8625828" cy="5478423"/>
          </a:xfrm>
        </p:spPr>
        <p:txBody>
          <a:bodyPr/>
          <a:lstStyle/>
          <a:p>
            <a:pPr marL="0" indent="0" eaLnBrk="1" hangingPunct="1">
              <a:spcBef>
                <a:spcPts val="600"/>
              </a:spcBef>
              <a:buFont typeface="Arial" pitchFamily="34" charset="0"/>
              <a:buNone/>
              <a:defRPr/>
            </a:pPr>
            <a:r>
              <a:rPr lang="en-US" sz="3000" dirty="0"/>
              <a:t>For example:</a:t>
            </a:r>
          </a:p>
          <a:p>
            <a:pPr eaLnBrk="1" hangingPunct="1">
              <a:spcBef>
                <a:spcPts val="600"/>
              </a:spcBef>
              <a:buFont typeface="Arial" charset="0"/>
              <a:buChar char="•"/>
              <a:defRPr/>
            </a:pPr>
            <a:r>
              <a:rPr lang="en-US" sz="3000" dirty="0"/>
              <a:t>The solubility rules indicate that compounds containing the lithium ion are </a:t>
            </a:r>
            <a:r>
              <a:rPr lang="en-US" sz="3000" i="1" dirty="0"/>
              <a:t>soluble.</a:t>
            </a:r>
            <a:r>
              <a:rPr lang="en-US" sz="3000" dirty="0"/>
              <a:t> </a:t>
            </a:r>
          </a:p>
          <a:p>
            <a:pPr eaLnBrk="1" hangingPunct="1">
              <a:spcBef>
                <a:spcPts val="600"/>
              </a:spcBef>
              <a:buFont typeface="Arial" charset="0"/>
              <a:buChar char="•"/>
              <a:defRPr/>
            </a:pPr>
            <a:r>
              <a:rPr lang="en-US" sz="3000" dirty="0"/>
              <a:t>Compounds such as </a:t>
            </a:r>
            <a:r>
              <a:rPr lang="en-US" sz="3000" dirty="0" err="1"/>
              <a:t>LiBr</a:t>
            </a:r>
            <a:r>
              <a:rPr lang="en-US" sz="3000" dirty="0"/>
              <a:t>,  </a:t>
            </a:r>
            <a:r>
              <a:rPr lang="en-US" sz="3000" dirty="0" err="1"/>
              <a:t>LiOH</a:t>
            </a:r>
            <a:r>
              <a:rPr lang="en-US" sz="3000" dirty="0"/>
              <a:t>, and LiCO</a:t>
            </a:r>
            <a:r>
              <a:rPr lang="en-US" sz="3000" baseline="-25000" dirty="0"/>
              <a:t>3 </a:t>
            </a:r>
            <a:r>
              <a:rPr lang="en-US" sz="3000" dirty="0"/>
              <a:t> dissolve in water to form strong electrolyte solutions. </a:t>
            </a:r>
          </a:p>
          <a:p>
            <a:pPr eaLnBrk="1" hangingPunct="1">
              <a:spcBef>
                <a:spcPts val="600"/>
              </a:spcBef>
              <a:buFont typeface="Arial" charset="0"/>
              <a:buChar char="•"/>
              <a:defRPr/>
            </a:pPr>
            <a:r>
              <a:rPr lang="en-US" sz="3000" dirty="0"/>
              <a:t>The solubility rules state that compounds containing the NO</a:t>
            </a:r>
            <a:r>
              <a:rPr lang="en-US" sz="3000" baseline="-25000" dirty="0"/>
              <a:t>3</a:t>
            </a:r>
            <a:r>
              <a:rPr lang="en-US" sz="3000" baseline="30000" dirty="0"/>
              <a:t>−</a:t>
            </a:r>
            <a:r>
              <a:rPr lang="en-US" sz="3000" dirty="0"/>
              <a:t> ion are </a:t>
            </a:r>
            <a:r>
              <a:rPr lang="en-US" sz="3000" i="1" dirty="0"/>
              <a:t>soluble.</a:t>
            </a:r>
            <a:r>
              <a:rPr lang="en-US" sz="3000" dirty="0"/>
              <a:t> </a:t>
            </a:r>
          </a:p>
          <a:p>
            <a:pPr eaLnBrk="1" hangingPunct="1">
              <a:spcBef>
                <a:spcPts val="600"/>
              </a:spcBef>
              <a:buFont typeface="Arial" charset="0"/>
              <a:buChar char="•"/>
              <a:defRPr/>
            </a:pPr>
            <a:r>
              <a:rPr lang="en-US" sz="3000" dirty="0"/>
              <a:t>Compounds such as AgNO</a:t>
            </a:r>
            <a:r>
              <a:rPr lang="en-US" sz="3000" baseline="-25000" dirty="0"/>
              <a:t>3</a:t>
            </a:r>
            <a:r>
              <a:rPr lang="en-US" sz="3000" dirty="0"/>
              <a:t>, PbNO</a:t>
            </a:r>
            <a:r>
              <a:rPr lang="en-US" sz="3000" baseline="-25000" dirty="0"/>
              <a:t>3</a:t>
            </a:r>
            <a:r>
              <a:rPr lang="en-US" sz="3000" dirty="0"/>
              <a:t>, and CaNO</a:t>
            </a:r>
            <a:r>
              <a:rPr lang="en-US" sz="3000" baseline="-25000" dirty="0"/>
              <a:t>3</a:t>
            </a:r>
            <a:r>
              <a:rPr lang="en-US" sz="3000" dirty="0"/>
              <a:t> dissolve in water to form strong electrolyte solutions</a:t>
            </a:r>
            <a:r>
              <a:rPr lang="en-US" sz="3000" dirty="0" smtClean="0"/>
              <a:t>.</a:t>
            </a:r>
            <a:endParaRPr lang="en-US" sz="3000" dirty="0"/>
          </a:p>
        </p:txBody>
      </p:sp>
    </p:spTree>
    <p:extLst>
      <p:ext uri="{BB962C8B-B14F-4D97-AF65-F5344CB8AC3E}">
        <p14:creationId xmlns:p14="http://schemas.microsoft.com/office/powerpoint/2010/main" val="31878583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6"/>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Solubility Rules</a:t>
            </a:r>
          </a:p>
        </p:txBody>
      </p:sp>
      <p:pic>
        <p:nvPicPr>
          <p:cNvPr id="2" name="Picture 1" descr="07_07_Figure.jpg"/>
          <p:cNvPicPr>
            <a:picLocks noChangeAspect="1"/>
          </p:cNvPicPr>
          <p:nvPr/>
        </p:nvPicPr>
        <p:blipFill rotWithShape="1">
          <a:blip r:embed="rId3">
            <a:extLst>
              <a:ext uri="{28A0092B-C50C-407E-A947-70E740481C1C}">
                <a14:useLocalDpi xmlns:a14="http://schemas.microsoft.com/office/drawing/2010/main" val="0"/>
              </a:ext>
            </a:extLst>
          </a:blip>
          <a:srcRect t="43807"/>
          <a:stretch/>
        </p:blipFill>
        <p:spPr>
          <a:xfrm>
            <a:off x="91897" y="1164223"/>
            <a:ext cx="8956198" cy="4689732"/>
          </a:xfrm>
          <a:prstGeom prst="rect">
            <a:avLst/>
          </a:prstGeom>
        </p:spPr>
      </p:pic>
    </p:spTree>
    <p:extLst>
      <p:ext uri="{BB962C8B-B14F-4D97-AF65-F5344CB8AC3E}">
        <p14:creationId xmlns:p14="http://schemas.microsoft.com/office/powerpoint/2010/main" val="39942638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6"/>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Solubility: Mostly </a:t>
            </a:r>
            <a:r>
              <a:rPr lang="en-US" altLang="en-US" dirty="0" smtClean="0">
                <a:solidFill>
                  <a:srgbClr val="ED6B06"/>
                </a:solidFill>
              </a:rPr>
              <a:t>Insoluble</a:t>
            </a:r>
            <a:endParaRPr lang="en-US" altLang="en-US" dirty="0">
              <a:solidFill>
                <a:srgbClr val="ED6B06"/>
              </a:solidFill>
            </a:endParaRPr>
          </a:p>
        </p:txBody>
      </p:sp>
      <p:sp>
        <p:nvSpPr>
          <p:cNvPr id="4099" name="Content Placeholder 2"/>
          <p:cNvSpPr>
            <a:spLocks noGrp="1"/>
          </p:cNvSpPr>
          <p:nvPr>
            <p:ph sz="half" idx="1"/>
          </p:nvPr>
        </p:nvSpPr>
        <p:spPr>
          <a:xfrm>
            <a:off x="382583" y="899764"/>
            <a:ext cx="8625828" cy="5647700"/>
          </a:xfrm>
        </p:spPr>
        <p:txBody>
          <a:bodyPr/>
          <a:lstStyle/>
          <a:p>
            <a:pPr marL="0" indent="0" eaLnBrk="1" hangingPunct="1">
              <a:spcBef>
                <a:spcPts val="600"/>
              </a:spcBef>
              <a:buFont typeface="Arial" pitchFamily="34" charset="0"/>
              <a:buNone/>
              <a:defRPr/>
            </a:pPr>
            <a:r>
              <a:rPr lang="en-US" dirty="0"/>
              <a:t>For example:</a:t>
            </a:r>
          </a:p>
          <a:p>
            <a:pPr eaLnBrk="1" hangingPunct="1">
              <a:spcBef>
                <a:spcPts val="600"/>
              </a:spcBef>
              <a:buFont typeface="Arial" charset="0"/>
              <a:buChar char="•"/>
              <a:defRPr/>
            </a:pPr>
            <a:r>
              <a:rPr lang="en-US" dirty="0"/>
              <a:t>The solubility rules state that, with some exceptions, compounds containing the CO</a:t>
            </a:r>
            <a:r>
              <a:rPr lang="en-US" baseline="-25000" dirty="0"/>
              <a:t>3</a:t>
            </a:r>
            <a:r>
              <a:rPr lang="en-US" baseline="30000" dirty="0"/>
              <a:t>2−</a:t>
            </a:r>
            <a:r>
              <a:rPr lang="en-US" dirty="0"/>
              <a:t> ion are </a:t>
            </a:r>
            <a:r>
              <a:rPr lang="en-US" i="1" dirty="0"/>
              <a:t>insoluble.</a:t>
            </a:r>
            <a:r>
              <a:rPr lang="en-US" dirty="0"/>
              <a:t> </a:t>
            </a:r>
          </a:p>
          <a:p>
            <a:pPr eaLnBrk="1" hangingPunct="1">
              <a:spcBef>
                <a:spcPts val="600"/>
              </a:spcBef>
              <a:buFont typeface="Arial" charset="0"/>
              <a:buChar char="•"/>
              <a:defRPr/>
            </a:pPr>
            <a:r>
              <a:rPr lang="en-US" dirty="0"/>
              <a:t>Compounds such as CaCO</a:t>
            </a:r>
            <a:r>
              <a:rPr lang="en-US" baseline="-25000" dirty="0"/>
              <a:t>3</a:t>
            </a:r>
            <a:r>
              <a:rPr lang="en-US" dirty="0"/>
              <a:t>, FeCO</a:t>
            </a:r>
            <a:r>
              <a:rPr lang="en-US" baseline="-25000" dirty="0"/>
              <a:t>3</a:t>
            </a:r>
            <a:r>
              <a:rPr lang="en-US" dirty="0"/>
              <a:t>, SrCO</a:t>
            </a:r>
            <a:r>
              <a:rPr lang="en-US" baseline="-25000" dirty="0"/>
              <a:t>3</a:t>
            </a:r>
            <a:r>
              <a:rPr lang="en-US" dirty="0"/>
              <a:t>, and CuCO</a:t>
            </a:r>
            <a:r>
              <a:rPr lang="en-US" baseline="-25000" dirty="0"/>
              <a:t>3</a:t>
            </a:r>
            <a:r>
              <a:rPr lang="en-US" dirty="0"/>
              <a:t> do not dissolve in water. </a:t>
            </a:r>
          </a:p>
          <a:p>
            <a:pPr eaLnBrk="1" hangingPunct="1">
              <a:spcBef>
                <a:spcPts val="600"/>
              </a:spcBef>
              <a:buFont typeface="Arial" charset="0"/>
              <a:buChar char="•"/>
              <a:defRPr/>
            </a:pPr>
            <a:r>
              <a:rPr lang="en-US" dirty="0"/>
              <a:t>Note that the solubility rules contain many </a:t>
            </a:r>
            <a:r>
              <a:rPr lang="en-US" i="1" dirty="0"/>
              <a:t>exceptions.</a:t>
            </a:r>
            <a:r>
              <a:rPr lang="en-US" dirty="0"/>
              <a:t> </a:t>
            </a:r>
          </a:p>
          <a:p>
            <a:pPr eaLnBrk="1" hangingPunct="1">
              <a:spcBef>
                <a:spcPts val="600"/>
              </a:spcBef>
              <a:buFont typeface="Arial" charset="0"/>
              <a:buChar char="•"/>
              <a:defRPr/>
            </a:pPr>
            <a:r>
              <a:rPr lang="en-US" dirty="0"/>
              <a:t>For example, compounds containing CO</a:t>
            </a:r>
            <a:r>
              <a:rPr lang="en-US" baseline="-25000" dirty="0"/>
              <a:t>3</a:t>
            </a:r>
            <a:r>
              <a:rPr lang="en-US" baseline="30000" dirty="0"/>
              <a:t>2−</a:t>
            </a:r>
            <a:r>
              <a:rPr lang="en-US" dirty="0"/>
              <a:t> </a:t>
            </a:r>
            <a:r>
              <a:rPr lang="en-US" i="1" dirty="0"/>
              <a:t>are</a:t>
            </a:r>
            <a:r>
              <a:rPr lang="en-US" dirty="0"/>
              <a:t> </a:t>
            </a:r>
            <a:r>
              <a:rPr lang="en-US" i="1" dirty="0"/>
              <a:t>soluble when paired with</a:t>
            </a:r>
            <a:r>
              <a:rPr lang="en-US" dirty="0"/>
              <a:t> Li</a:t>
            </a:r>
            <a:r>
              <a:rPr lang="en-US" baseline="30000" dirty="0"/>
              <a:t>+</a:t>
            </a:r>
            <a:r>
              <a:rPr lang="en-US" dirty="0"/>
              <a:t>, Na</a:t>
            </a:r>
            <a:r>
              <a:rPr lang="en-US" baseline="30000" dirty="0"/>
              <a:t>+</a:t>
            </a:r>
            <a:r>
              <a:rPr lang="en-US" dirty="0"/>
              <a:t>, K</a:t>
            </a:r>
            <a:r>
              <a:rPr lang="en-US" baseline="30000" dirty="0"/>
              <a:t>+</a:t>
            </a:r>
            <a:r>
              <a:rPr lang="en-US" dirty="0"/>
              <a:t>, or NH</a:t>
            </a:r>
            <a:r>
              <a:rPr lang="en-US" baseline="-25000" dirty="0"/>
              <a:t>4</a:t>
            </a:r>
            <a:r>
              <a:rPr lang="en-US" baseline="30000" dirty="0"/>
              <a:t>+</a:t>
            </a:r>
            <a:r>
              <a:rPr lang="en-US" dirty="0"/>
              <a:t>. </a:t>
            </a:r>
          </a:p>
          <a:p>
            <a:pPr eaLnBrk="1" hangingPunct="1">
              <a:spcBef>
                <a:spcPts val="600"/>
              </a:spcBef>
              <a:buFont typeface="Arial" charset="0"/>
              <a:buChar char="•"/>
              <a:defRPr/>
            </a:pPr>
            <a:r>
              <a:rPr lang="en-US" dirty="0"/>
              <a:t>Thus, Li</a:t>
            </a:r>
            <a:r>
              <a:rPr lang="en-US" baseline="-25000" dirty="0"/>
              <a:t>2</a:t>
            </a:r>
            <a:r>
              <a:rPr lang="en-US" dirty="0"/>
              <a:t>CO</a:t>
            </a:r>
            <a:r>
              <a:rPr lang="en-US" baseline="-25000" dirty="0"/>
              <a:t>3</a:t>
            </a:r>
            <a:r>
              <a:rPr lang="en-US" dirty="0"/>
              <a:t>,</a:t>
            </a:r>
            <a:r>
              <a:rPr lang="en-US" baseline="-25000" dirty="0"/>
              <a:t> </a:t>
            </a:r>
            <a:r>
              <a:rPr lang="en-US" dirty="0"/>
              <a:t>Na</a:t>
            </a:r>
            <a:r>
              <a:rPr lang="en-US" baseline="-25000" dirty="0"/>
              <a:t>2</a:t>
            </a:r>
            <a:r>
              <a:rPr lang="en-US" dirty="0"/>
              <a:t>CO</a:t>
            </a:r>
            <a:r>
              <a:rPr lang="en-US" baseline="-25000" dirty="0"/>
              <a:t>3</a:t>
            </a:r>
            <a:r>
              <a:rPr lang="en-US" dirty="0"/>
              <a:t>, K</a:t>
            </a:r>
            <a:r>
              <a:rPr lang="en-US" baseline="-25000" dirty="0"/>
              <a:t>2</a:t>
            </a:r>
            <a:r>
              <a:rPr lang="en-US" dirty="0"/>
              <a:t>CO</a:t>
            </a:r>
            <a:r>
              <a:rPr lang="en-US" baseline="-25000" dirty="0"/>
              <a:t>3</a:t>
            </a:r>
            <a:r>
              <a:rPr lang="en-US" dirty="0"/>
              <a:t>, and (NH</a:t>
            </a:r>
            <a:r>
              <a:rPr lang="en-US" baseline="-25000" dirty="0"/>
              <a:t>4</a:t>
            </a:r>
            <a:r>
              <a:rPr lang="en-US" dirty="0"/>
              <a:t>)</a:t>
            </a:r>
            <a:r>
              <a:rPr lang="en-US" baseline="-25000" dirty="0"/>
              <a:t>2</a:t>
            </a:r>
            <a:r>
              <a:rPr lang="en-US" dirty="0"/>
              <a:t>CO</a:t>
            </a:r>
            <a:r>
              <a:rPr lang="en-US" baseline="-25000" dirty="0"/>
              <a:t>3</a:t>
            </a:r>
            <a:r>
              <a:rPr lang="en-US" dirty="0"/>
              <a:t> are soluble.</a:t>
            </a:r>
          </a:p>
        </p:txBody>
      </p:sp>
    </p:spTree>
    <p:extLst>
      <p:ext uri="{BB962C8B-B14F-4D97-AF65-F5344CB8AC3E}">
        <p14:creationId xmlns:p14="http://schemas.microsoft.com/office/powerpoint/2010/main" val="13977197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6"/>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Solubility Rules</a:t>
            </a:r>
          </a:p>
        </p:txBody>
      </p:sp>
      <p:pic>
        <p:nvPicPr>
          <p:cNvPr id="3" name="Picture 2" descr="07_02_Table.jpg"/>
          <p:cNvPicPr>
            <a:picLocks noChangeAspect="1"/>
          </p:cNvPicPr>
          <p:nvPr/>
        </p:nvPicPr>
        <p:blipFill rotWithShape="1">
          <a:blip r:embed="rId3">
            <a:extLst>
              <a:ext uri="{28A0092B-C50C-407E-A947-70E740481C1C}">
                <a14:useLocalDpi xmlns:a14="http://schemas.microsoft.com/office/drawing/2010/main" val="0"/>
              </a:ext>
            </a:extLst>
          </a:blip>
          <a:srcRect b="2777"/>
          <a:stretch/>
        </p:blipFill>
        <p:spPr>
          <a:xfrm>
            <a:off x="972965" y="716790"/>
            <a:ext cx="7198070" cy="5669937"/>
          </a:xfrm>
          <a:prstGeom prst="rect">
            <a:avLst/>
          </a:prstGeom>
        </p:spPr>
      </p:pic>
    </p:spTree>
    <p:extLst>
      <p:ext uri="{BB962C8B-B14F-4D97-AF65-F5344CB8AC3E}">
        <p14:creationId xmlns:p14="http://schemas.microsoft.com/office/powerpoint/2010/main" val="30212583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Precipitation Reactions: Reactions in Aqueous Solution that Form a Solid</a:t>
            </a:r>
          </a:p>
        </p:txBody>
      </p:sp>
      <p:sp>
        <p:nvSpPr>
          <p:cNvPr id="4099" name="Content Placeholder 2"/>
          <p:cNvSpPr>
            <a:spLocks noGrp="1"/>
          </p:cNvSpPr>
          <p:nvPr>
            <p:ph sz="half" idx="1"/>
          </p:nvPr>
        </p:nvSpPr>
        <p:spPr>
          <a:xfrm>
            <a:off x="382583" y="1323124"/>
            <a:ext cx="8625828" cy="3637919"/>
          </a:xfrm>
        </p:spPr>
        <p:txBody>
          <a:bodyPr/>
          <a:lstStyle/>
          <a:p>
            <a:pPr eaLnBrk="1" hangingPunct="1">
              <a:spcBef>
                <a:spcPts val="600"/>
              </a:spcBef>
            </a:pPr>
            <a:r>
              <a:rPr lang="en-US" altLang="en-US" sz="3200" dirty="0">
                <a:ea typeface="ヒラギノ角ゴ Pro W3" pitchFamily="32" charset="-128"/>
              </a:rPr>
              <a:t>Sodium carbonate in laundry detergent reacts with dissolved Mg</a:t>
            </a:r>
            <a:r>
              <a:rPr lang="en-US" altLang="en-US" sz="3200" baseline="30000" dirty="0">
                <a:ea typeface="ヒラギノ角ゴ Pro W3" pitchFamily="32" charset="-128"/>
              </a:rPr>
              <a:t>2+</a:t>
            </a:r>
            <a:r>
              <a:rPr lang="en-US" altLang="en-US" sz="3200" dirty="0">
                <a:ea typeface="ヒラギノ角ゴ Pro W3" pitchFamily="32" charset="-128"/>
              </a:rPr>
              <a:t> and Ca</a:t>
            </a:r>
            <a:r>
              <a:rPr lang="en-US" altLang="en-US" sz="3200" baseline="30000" dirty="0">
                <a:ea typeface="ヒラギノ角ゴ Pro W3" pitchFamily="32" charset="-128"/>
              </a:rPr>
              <a:t>2+</a:t>
            </a:r>
            <a:r>
              <a:rPr lang="en-US" altLang="en-US" sz="3200" dirty="0">
                <a:ea typeface="ヒラギノ角ゴ Pro W3" pitchFamily="32" charset="-128"/>
              </a:rPr>
              <a:t> ions to form solids that precipitate from solution. </a:t>
            </a:r>
          </a:p>
          <a:p>
            <a:pPr eaLnBrk="1" hangingPunct="1">
              <a:spcBef>
                <a:spcPts val="600"/>
              </a:spcBef>
            </a:pPr>
            <a:r>
              <a:rPr lang="en-US" altLang="en-US" sz="3200" dirty="0">
                <a:ea typeface="ヒラギノ角ゴ Pro W3" pitchFamily="32" charset="-128"/>
              </a:rPr>
              <a:t>These reactions are examples of </a:t>
            </a:r>
            <a:r>
              <a:rPr lang="en-US" altLang="en-US" sz="3200" b="1" dirty="0">
                <a:ea typeface="ヒラギノ角ゴ Pro W3" pitchFamily="32" charset="-128"/>
              </a:rPr>
              <a:t>precipitation reactions,</a:t>
            </a:r>
            <a:r>
              <a:rPr lang="en-US" altLang="en-US" sz="3200" dirty="0">
                <a:ea typeface="ヒラギノ角ゴ Pro W3" pitchFamily="32" charset="-128"/>
              </a:rPr>
              <a:t> reactions that </a:t>
            </a:r>
            <a:r>
              <a:rPr lang="en-US" altLang="en-US" sz="3200" b="1" dirty="0">
                <a:ea typeface="ヒラギノ角ゴ Pro W3" pitchFamily="32" charset="-128"/>
              </a:rPr>
              <a:t>form a solid</a:t>
            </a:r>
            <a:r>
              <a:rPr lang="en-US" altLang="en-US" sz="3200" dirty="0">
                <a:ea typeface="ヒラギノ角ゴ Pro W3" pitchFamily="32" charset="-128"/>
              </a:rPr>
              <a:t> </a:t>
            </a:r>
            <a:r>
              <a:rPr lang="en-US" altLang="en-US" sz="3200" b="1" dirty="0">
                <a:ea typeface="ヒラギノ角ゴ Pro W3" pitchFamily="32" charset="-128"/>
              </a:rPr>
              <a:t>(</a:t>
            </a:r>
            <a:r>
              <a:rPr lang="en-US" altLang="en-US" sz="3200" b="1" i="1" dirty="0">
                <a:ea typeface="ヒラギノ角ゴ Pro W3" pitchFamily="32" charset="-128"/>
              </a:rPr>
              <a:t>s</a:t>
            </a:r>
            <a:r>
              <a:rPr lang="en-US" altLang="en-US" sz="3200" b="1" dirty="0">
                <a:ea typeface="ヒラギノ角ゴ Pro W3" pitchFamily="32" charset="-128"/>
              </a:rPr>
              <a:t>),</a:t>
            </a:r>
            <a:r>
              <a:rPr lang="en-US" altLang="en-US" sz="3200" dirty="0">
                <a:ea typeface="ヒラギノ角ゴ Pro W3" pitchFamily="32" charset="-128"/>
              </a:rPr>
              <a:t> called a </a:t>
            </a:r>
            <a:r>
              <a:rPr lang="en-US" altLang="en-US" sz="3200" b="1" dirty="0">
                <a:ea typeface="ヒラギノ角ゴ Pro W3" pitchFamily="32" charset="-128"/>
              </a:rPr>
              <a:t>precipitate,</a:t>
            </a:r>
            <a:r>
              <a:rPr lang="en-US" altLang="en-US" sz="3200" dirty="0">
                <a:ea typeface="ヒラギノ角ゴ Pro W3" pitchFamily="32" charset="-128"/>
              </a:rPr>
              <a:t> upon mixing two aqueous solutions</a:t>
            </a:r>
            <a:r>
              <a:rPr lang="en-US" altLang="en-US" sz="3200" dirty="0" smtClean="0">
                <a:ea typeface="ヒラギノ角ゴ Pro W3" pitchFamily="32" charset="-128"/>
              </a:rPr>
              <a:t>.</a:t>
            </a:r>
            <a:endParaRPr lang="en-US" altLang="en-US" sz="3200" dirty="0">
              <a:ea typeface="ヒラギノ角ゴ Pro W3" pitchFamily="32" charset="-128"/>
            </a:endParaRPr>
          </a:p>
        </p:txBody>
      </p:sp>
    </p:spTree>
    <p:extLst>
      <p:ext uri="{BB962C8B-B14F-4D97-AF65-F5344CB8AC3E}">
        <p14:creationId xmlns:p14="http://schemas.microsoft.com/office/powerpoint/2010/main" val="6084022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tabLst>
                <a:tab pos="4405313" algn="l"/>
              </a:tabLst>
            </a:pPr>
            <a:r>
              <a:rPr lang="is-IS" altLang="en-US" dirty="0">
                <a:solidFill>
                  <a:srgbClr val="ED6B06"/>
                </a:solidFill>
              </a:rPr>
              <a:t>2 KI(</a:t>
            </a:r>
            <a:r>
              <a:rPr lang="is-IS" altLang="en-US" i="1" dirty="0">
                <a:solidFill>
                  <a:srgbClr val="ED6B06"/>
                </a:solidFill>
              </a:rPr>
              <a:t>aq</a:t>
            </a:r>
            <a:r>
              <a:rPr lang="is-IS" altLang="en-US" dirty="0">
                <a:solidFill>
                  <a:srgbClr val="ED6B06"/>
                </a:solidFill>
              </a:rPr>
              <a:t>) + Pb(NO</a:t>
            </a:r>
            <a:r>
              <a:rPr lang="is-IS" altLang="en-US" baseline="-25000" dirty="0">
                <a:solidFill>
                  <a:srgbClr val="ED6B06"/>
                </a:solidFill>
              </a:rPr>
              <a:t>3</a:t>
            </a:r>
            <a:r>
              <a:rPr lang="is-IS" altLang="en-US" dirty="0">
                <a:solidFill>
                  <a:srgbClr val="ED6B06"/>
                </a:solidFill>
              </a:rPr>
              <a:t>)</a:t>
            </a:r>
            <a:r>
              <a:rPr lang="is-IS" altLang="en-US" baseline="-25000" dirty="0">
                <a:solidFill>
                  <a:srgbClr val="ED6B06"/>
                </a:solidFill>
              </a:rPr>
              <a:t>2</a:t>
            </a:r>
            <a:r>
              <a:rPr lang="is-IS" altLang="en-US" dirty="0">
                <a:solidFill>
                  <a:srgbClr val="ED6B06"/>
                </a:solidFill>
              </a:rPr>
              <a:t>(</a:t>
            </a:r>
            <a:r>
              <a:rPr lang="is-IS" altLang="en-US" i="1" dirty="0">
                <a:solidFill>
                  <a:srgbClr val="ED6B06"/>
                </a:solidFill>
              </a:rPr>
              <a:t>aq</a:t>
            </a:r>
            <a:r>
              <a:rPr lang="is-IS" altLang="en-US" dirty="0">
                <a:solidFill>
                  <a:srgbClr val="ED6B06"/>
                </a:solidFill>
              </a:rPr>
              <a:t>) → </a:t>
            </a:r>
            <a:br>
              <a:rPr lang="is-IS" altLang="en-US" dirty="0">
                <a:solidFill>
                  <a:srgbClr val="ED6B06"/>
                </a:solidFill>
              </a:rPr>
            </a:br>
            <a:r>
              <a:rPr lang="is-IS" altLang="en-US" dirty="0" smtClean="0">
                <a:solidFill>
                  <a:srgbClr val="ED6B06"/>
                </a:solidFill>
              </a:rPr>
              <a:t>		PbI</a:t>
            </a:r>
            <a:r>
              <a:rPr lang="is-IS" altLang="en-US" baseline="-25000" dirty="0" smtClean="0">
                <a:solidFill>
                  <a:srgbClr val="ED6B06"/>
                </a:solidFill>
              </a:rPr>
              <a:t>2</a:t>
            </a:r>
            <a:r>
              <a:rPr lang="is-IS" altLang="en-US" dirty="0">
                <a:solidFill>
                  <a:srgbClr val="ED6B06"/>
                </a:solidFill>
              </a:rPr>
              <a:t>(</a:t>
            </a:r>
            <a:r>
              <a:rPr lang="is-IS" altLang="en-US" i="1" dirty="0">
                <a:solidFill>
                  <a:srgbClr val="ED6B06"/>
                </a:solidFill>
              </a:rPr>
              <a:t>s</a:t>
            </a:r>
            <a:r>
              <a:rPr lang="is-IS" altLang="en-US" dirty="0">
                <a:solidFill>
                  <a:srgbClr val="ED6B06"/>
                </a:solidFill>
              </a:rPr>
              <a:t>) + </a:t>
            </a:r>
            <a:r>
              <a:rPr lang="is-IS" altLang="en-US" dirty="0" smtClean="0">
                <a:solidFill>
                  <a:srgbClr val="ED6B06"/>
                </a:solidFill>
              </a:rPr>
              <a:t>2 </a:t>
            </a:r>
            <a:r>
              <a:rPr lang="is-IS" altLang="en-US" dirty="0">
                <a:solidFill>
                  <a:srgbClr val="ED6B06"/>
                </a:solidFill>
              </a:rPr>
              <a:t>KNO</a:t>
            </a:r>
            <a:r>
              <a:rPr lang="is-IS" altLang="en-US" baseline="-25000" dirty="0">
                <a:solidFill>
                  <a:srgbClr val="ED6B06"/>
                </a:solidFill>
              </a:rPr>
              <a:t>3</a:t>
            </a:r>
            <a:r>
              <a:rPr lang="is-IS" altLang="en-US" dirty="0">
                <a:solidFill>
                  <a:srgbClr val="ED6B06"/>
                </a:solidFill>
              </a:rPr>
              <a:t>(</a:t>
            </a:r>
            <a:r>
              <a:rPr lang="is-IS" altLang="en-US" i="1" dirty="0">
                <a:solidFill>
                  <a:srgbClr val="ED6B06"/>
                </a:solidFill>
              </a:rPr>
              <a:t>aq</a:t>
            </a:r>
            <a:r>
              <a:rPr lang="is-IS" altLang="en-US" dirty="0">
                <a:solidFill>
                  <a:srgbClr val="ED6B06"/>
                </a:solidFill>
              </a:rPr>
              <a:t>)</a:t>
            </a:r>
            <a:endParaRPr lang="en-US" altLang="en-US" dirty="0">
              <a:solidFill>
                <a:srgbClr val="ED6B06"/>
              </a:solidFill>
            </a:endParaRPr>
          </a:p>
        </p:txBody>
      </p:sp>
      <p:sp>
        <p:nvSpPr>
          <p:cNvPr id="4099" name="Content Placeholder 2"/>
          <p:cNvSpPr>
            <a:spLocks noGrp="1"/>
          </p:cNvSpPr>
          <p:nvPr>
            <p:ph sz="half" idx="1"/>
          </p:nvPr>
        </p:nvSpPr>
        <p:spPr>
          <a:xfrm>
            <a:off x="382583" y="1270204"/>
            <a:ext cx="4300203" cy="4130361"/>
          </a:xfrm>
        </p:spPr>
        <p:txBody>
          <a:bodyPr/>
          <a:lstStyle/>
          <a:p>
            <a:pPr marL="0" indent="0" eaLnBrk="1" hangingPunct="1">
              <a:spcBef>
                <a:spcPts val="600"/>
              </a:spcBef>
              <a:buFont typeface="Arial" charset="0"/>
              <a:buNone/>
              <a:defRPr/>
            </a:pPr>
            <a:r>
              <a:rPr lang="en-US" sz="3200" b="1" dirty="0"/>
              <a:t>Precipitation</a:t>
            </a:r>
          </a:p>
          <a:p>
            <a:pPr eaLnBrk="1" hangingPunct="1">
              <a:spcBef>
                <a:spcPts val="600"/>
              </a:spcBef>
              <a:buFont typeface="Arial" charset="0"/>
              <a:buChar char="•"/>
              <a:defRPr/>
            </a:pPr>
            <a:r>
              <a:rPr lang="en-US" sz="3200" dirty="0"/>
              <a:t>When a potassium iodide solution is mixed with a lead(II) nitrate solution, </a:t>
            </a:r>
            <a:br>
              <a:rPr lang="en-US" sz="3200" dirty="0"/>
            </a:br>
            <a:r>
              <a:rPr lang="en-US" sz="3200" dirty="0"/>
              <a:t>a brilliant yellow precipitate of </a:t>
            </a:r>
            <a:br>
              <a:rPr lang="en-US" sz="3200" dirty="0"/>
            </a:br>
            <a:r>
              <a:rPr lang="en-US" sz="3200" dirty="0">
                <a:sym typeface="Wingdings" charset="0"/>
              </a:rPr>
              <a:t>PbI</a:t>
            </a:r>
            <a:r>
              <a:rPr lang="en-US" sz="3200" baseline="-25000" dirty="0"/>
              <a:t>2</a:t>
            </a:r>
            <a:r>
              <a:rPr lang="en-US" sz="3200" dirty="0">
                <a:sym typeface="Wingdings" charset="0"/>
              </a:rPr>
              <a:t>(</a:t>
            </a:r>
            <a:r>
              <a:rPr lang="en-US" sz="3200" i="1" dirty="0">
                <a:sym typeface="Wingdings" charset="0"/>
              </a:rPr>
              <a:t>s</a:t>
            </a:r>
            <a:r>
              <a:rPr lang="en-US" sz="3200" dirty="0">
                <a:sym typeface="Wingdings" charset="0"/>
              </a:rPr>
              <a:t>) </a:t>
            </a:r>
            <a:r>
              <a:rPr lang="en-US" sz="3200" dirty="0"/>
              <a:t> forms</a:t>
            </a:r>
            <a:r>
              <a:rPr lang="en-US" sz="3200" dirty="0" smtClean="0"/>
              <a:t>.</a:t>
            </a:r>
            <a:endParaRPr lang="en-US" sz="3200" dirty="0"/>
          </a:p>
        </p:txBody>
      </p:sp>
      <p:pic>
        <p:nvPicPr>
          <p:cNvPr id="2" name="Picture 1" descr="07_08_Figure.jpg"/>
          <p:cNvPicPr>
            <a:picLocks noChangeAspect="1"/>
          </p:cNvPicPr>
          <p:nvPr/>
        </p:nvPicPr>
        <p:blipFill rotWithShape="1">
          <a:blip r:embed="rId3" cstate="print">
            <a:extLst>
              <a:ext uri="{28A0092B-C50C-407E-A947-70E740481C1C}">
                <a14:useLocalDpi xmlns:a14="http://schemas.microsoft.com/office/drawing/2010/main" val="0"/>
              </a:ext>
            </a:extLst>
          </a:blip>
          <a:srcRect b="2375"/>
          <a:stretch/>
        </p:blipFill>
        <p:spPr>
          <a:xfrm>
            <a:off x="4793645" y="1251475"/>
            <a:ext cx="4350355" cy="3913641"/>
          </a:xfrm>
          <a:prstGeom prst="rect">
            <a:avLst/>
          </a:prstGeom>
        </p:spPr>
      </p:pic>
    </p:spTree>
    <p:extLst>
      <p:ext uri="{BB962C8B-B14F-4D97-AF65-F5344CB8AC3E}">
        <p14:creationId xmlns:p14="http://schemas.microsoft.com/office/powerpoint/2010/main" val="34267117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6"/>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KI(</a:t>
            </a:r>
            <a:r>
              <a:rPr lang="en-US" altLang="en-US" i="1" dirty="0" err="1">
                <a:solidFill>
                  <a:srgbClr val="ED6B06"/>
                </a:solidFill>
              </a:rPr>
              <a:t>aq</a:t>
            </a:r>
            <a:r>
              <a:rPr lang="en-US" altLang="en-US" dirty="0">
                <a:solidFill>
                  <a:srgbClr val="ED6B06"/>
                </a:solidFill>
              </a:rPr>
              <a:t>) + </a:t>
            </a:r>
            <a:r>
              <a:rPr lang="en-US" altLang="en-US" dirty="0" err="1">
                <a:solidFill>
                  <a:srgbClr val="ED6B06"/>
                </a:solidFill>
              </a:rPr>
              <a:t>NaCl</a:t>
            </a:r>
            <a:r>
              <a:rPr lang="en-US" altLang="en-US" dirty="0">
                <a:solidFill>
                  <a:srgbClr val="ED6B06"/>
                </a:solidFill>
              </a:rPr>
              <a:t>(</a:t>
            </a:r>
            <a:r>
              <a:rPr lang="en-US" altLang="en-US" i="1" dirty="0" err="1">
                <a:solidFill>
                  <a:srgbClr val="ED6B06"/>
                </a:solidFill>
              </a:rPr>
              <a:t>aq</a:t>
            </a:r>
            <a:r>
              <a:rPr lang="en-US" altLang="en-US" dirty="0">
                <a:solidFill>
                  <a:srgbClr val="ED6B06"/>
                </a:solidFill>
              </a:rPr>
              <a:t>) → NO REACTION</a:t>
            </a:r>
          </a:p>
        </p:txBody>
      </p:sp>
      <p:sp>
        <p:nvSpPr>
          <p:cNvPr id="4099" name="Content Placeholder 2"/>
          <p:cNvSpPr>
            <a:spLocks noGrp="1"/>
          </p:cNvSpPr>
          <p:nvPr>
            <p:ph sz="half" idx="1"/>
          </p:nvPr>
        </p:nvSpPr>
        <p:spPr>
          <a:xfrm>
            <a:off x="382583" y="1270204"/>
            <a:ext cx="4300203" cy="5115246"/>
          </a:xfrm>
        </p:spPr>
        <p:txBody>
          <a:bodyPr/>
          <a:lstStyle/>
          <a:p>
            <a:pPr eaLnBrk="1" hangingPunct="1">
              <a:spcBef>
                <a:spcPts val="600"/>
              </a:spcBef>
            </a:pPr>
            <a:r>
              <a:rPr lang="en-US" altLang="en-US" sz="3200" dirty="0">
                <a:ea typeface="ヒラギノ角ゴ Pro W3" pitchFamily="32" charset="-128"/>
              </a:rPr>
              <a:t>Precipitation reactions do not always occur when mixing two aqueous solutions. </a:t>
            </a:r>
          </a:p>
          <a:p>
            <a:pPr eaLnBrk="1" hangingPunct="1">
              <a:spcBef>
                <a:spcPts val="600"/>
              </a:spcBef>
            </a:pPr>
            <a:r>
              <a:rPr lang="en-US" altLang="en-US" sz="3200" dirty="0">
                <a:ea typeface="ヒラギノ角ゴ Pro W3" pitchFamily="32" charset="-128"/>
              </a:rPr>
              <a:t>When a potassium iodide solution is mixed with a sodium chloride solution, no reaction occurs.</a:t>
            </a:r>
          </a:p>
        </p:txBody>
      </p:sp>
      <p:pic>
        <p:nvPicPr>
          <p:cNvPr id="3" name="Picture 2" descr="07_09_Figure.jpg"/>
          <p:cNvPicPr>
            <a:picLocks noChangeAspect="1"/>
          </p:cNvPicPr>
          <p:nvPr/>
        </p:nvPicPr>
        <p:blipFill rotWithShape="1">
          <a:blip r:embed="rId3">
            <a:extLst>
              <a:ext uri="{28A0092B-C50C-407E-A947-70E740481C1C}">
                <a14:useLocalDpi xmlns:a14="http://schemas.microsoft.com/office/drawing/2010/main" val="0"/>
              </a:ext>
            </a:extLst>
          </a:blip>
          <a:srcRect b="2339"/>
          <a:stretch/>
        </p:blipFill>
        <p:spPr>
          <a:xfrm>
            <a:off x="4572000" y="1334873"/>
            <a:ext cx="4282850" cy="4878279"/>
          </a:xfrm>
          <a:prstGeom prst="rect">
            <a:avLst/>
          </a:prstGeom>
        </p:spPr>
      </p:pic>
    </p:spTree>
    <p:extLst>
      <p:ext uri="{BB962C8B-B14F-4D97-AF65-F5344CB8AC3E}">
        <p14:creationId xmlns:p14="http://schemas.microsoft.com/office/powerpoint/2010/main" val="16921805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6"/>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Predicting Precipitation </a:t>
            </a:r>
            <a:r>
              <a:rPr lang="en-US" altLang="en-US" dirty="0" smtClean="0">
                <a:solidFill>
                  <a:srgbClr val="ED6B06"/>
                </a:solidFill>
              </a:rPr>
              <a:t>Reactions</a:t>
            </a:r>
            <a:endParaRPr lang="en-US" altLang="en-US" dirty="0">
              <a:solidFill>
                <a:srgbClr val="ED6B06"/>
              </a:solidFill>
            </a:endParaRPr>
          </a:p>
        </p:txBody>
      </p:sp>
      <p:sp>
        <p:nvSpPr>
          <p:cNvPr id="4099" name="Content Placeholder 2"/>
          <p:cNvSpPr>
            <a:spLocks noGrp="1"/>
          </p:cNvSpPr>
          <p:nvPr>
            <p:ph sz="half" idx="1"/>
          </p:nvPr>
        </p:nvSpPr>
        <p:spPr>
          <a:xfrm>
            <a:off x="382583" y="860074"/>
            <a:ext cx="8467089" cy="3145476"/>
          </a:xfrm>
        </p:spPr>
        <p:txBody>
          <a:bodyPr/>
          <a:lstStyle/>
          <a:p>
            <a:pPr eaLnBrk="1" hangingPunct="1">
              <a:spcBef>
                <a:spcPts val="600"/>
              </a:spcBef>
            </a:pPr>
            <a:r>
              <a:rPr lang="en-US" altLang="en-US" sz="3200" dirty="0">
                <a:ea typeface="ヒラギノ角ゴ Pro W3" pitchFamily="32" charset="-128"/>
              </a:rPr>
              <a:t>The key to predicting precipitation reactions is understanding that </a:t>
            </a:r>
            <a:r>
              <a:rPr lang="en-US" altLang="en-US" sz="3200" i="1" dirty="0">
                <a:ea typeface="ヒラギノ角ゴ Pro W3" pitchFamily="32" charset="-128"/>
              </a:rPr>
              <a:t>only insoluble compounds form precipitates.</a:t>
            </a:r>
            <a:r>
              <a:rPr lang="en-US" altLang="en-US" sz="3200" dirty="0">
                <a:ea typeface="ヒラギノ角ゴ Pro W3" pitchFamily="32" charset="-128"/>
              </a:rPr>
              <a:t> </a:t>
            </a:r>
          </a:p>
          <a:p>
            <a:pPr eaLnBrk="1" hangingPunct="1">
              <a:spcBef>
                <a:spcPts val="600"/>
              </a:spcBef>
            </a:pPr>
            <a:r>
              <a:rPr lang="en-US" altLang="en-US" sz="3200" dirty="0">
                <a:ea typeface="ヒラギノ角ゴ Pro W3" pitchFamily="32" charset="-128"/>
              </a:rPr>
              <a:t>In a precipitation reaction, two solutions containing soluble compounds combine and an insoluble compound precipitates. </a:t>
            </a:r>
          </a:p>
        </p:txBody>
      </p:sp>
    </p:spTree>
    <p:extLst>
      <p:ext uri="{BB962C8B-B14F-4D97-AF65-F5344CB8AC3E}">
        <p14:creationId xmlns:p14="http://schemas.microsoft.com/office/powerpoint/2010/main" val="46168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tabLst>
                <a:tab pos="4576763" algn="l"/>
              </a:tabLst>
            </a:pPr>
            <a:r>
              <a:rPr lang="en-US" altLang="en-US" dirty="0">
                <a:solidFill>
                  <a:srgbClr val="ED6B06"/>
                </a:solidFill>
                <a:ea typeface="ヒラギノ角ゴ Pro W3" pitchFamily="32" charset="-128"/>
              </a:rPr>
              <a:t>2 KI(</a:t>
            </a:r>
            <a:r>
              <a:rPr lang="en-US" altLang="en-US" i="1" dirty="0" err="1">
                <a:solidFill>
                  <a:srgbClr val="ED6B06"/>
                </a:solidFill>
                <a:ea typeface="ヒラギノ角ゴ Pro W3" pitchFamily="32" charset="-128"/>
              </a:rPr>
              <a:t>aq</a:t>
            </a:r>
            <a:r>
              <a:rPr lang="en-US" altLang="en-US" dirty="0">
                <a:solidFill>
                  <a:srgbClr val="ED6B06"/>
                </a:solidFill>
                <a:ea typeface="ヒラギノ角ゴ Pro W3" pitchFamily="32" charset="-128"/>
              </a:rPr>
              <a:t>) + </a:t>
            </a:r>
            <a:r>
              <a:rPr lang="en-US" altLang="en-US" dirty="0" err="1">
                <a:solidFill>
                  <a:srgbClr val="ED6B06"/>
                </a:solidFill>
                <a:ea typeface="ヒラギノ角ゴ Pro W3" pitchFamily="32" charset="-128"/>
              </a:rPr>
              <a:t>Pb</a:t>
            </a:r>
            <a:r>
              <a:rPr lang="en-US" altLang="en-US" dirty="0">
                <a:solidFill>
                  <a:srgbClr val="ED6B06"/>
                </a:solidFill>
                <a:ea typeface="ヒラギノ角ゴ Pro W3" pitchFamily="32" charset="-128"/>
              </a:rPr>
              <a:t>(NO</a:t>
            </a:r>
            <a:r>
              <a:rPr lang="en-US" altLang="en-US" baseline="-25000" dirty="0">
                <a:solidFill>
                  <a:srgbClr val="ED6B06"/>
                </a:solidFill>
                <a:ea typeface="ヒラギノ角ゴ Pro W3" pitchFamily="32" charset="-128"/>
              </a:rPr>
              <a:t>3</a:t>
            </a:r>
            <a:r>
              <a:rPr lang="en-US" altLang="en-US" dirty="0">
                <a:solidFill>
                  <a:srgbClr val="ED6B06"/>
                </a:solidFill>
                <a:ea typeface="ヒラギノ角ゴ Pro W3" pitchFamily="32" charset="-128"/>
              </a:rPr>
              <a:t>)</a:t>
            </a:r>
            <a:r>
              <a:rPr lang="en-US" altLang="en-US" baseline="-25000" dirty="0">
                <a:solidFill>
                  <a:srgbClr val="ED6B06"/>
                </a:solidFill>
                <a:ea typeface="ヒラギノ角ゴ Pro W3" pitchFamily="32" charset="-128"/>
              </a:rPr>
              <a:t>2</a:t>
            </a:r>
            <a:r>
              <a:rPr lang="en-US" altLang="en-US" dirty="0">
                <a:solidFill>
                  <a:srgbClr val="ED6B06"/>
                </a:solidFill>
                <a:ea typeface="ヒラギノ角ゴ Pro W3" pitchFamily="32" charset="-128"/>
              </a:rPr>
              <a:t>(</a:t>
            </a:r>
            <a:r>
              <a:rPr lang="en-US" altLang="en-US" i="1" dirty="0" err="1">
                <a:solidFill>
                  <a:srgbClr val="ED6B06"/>
                </a:solidFill>
                <a:ea typeface="ヒラギノ角ゴ Pro W3" pitchFamily="32" charset="-128"/>
              </a:rPr>
              <a:t>aq</a:t>
            </a:r>
            <a:r>
              <a:rPr lang="en-US" altLang="en-US" dirty="0">
                <a:solidFill>
                  <a:srgbClr val="ED6B06"/>
                </a:solidFill>
                <a:ea typeface="ヒラギノ角ゴ Pro W3" pitchFamily="32" charset="-128"/>
              </a:rPr>
              <a:t>) </a:t>
            </a:r>
            <a:r>
              <a:rPr lang="en-US" altLang="en-US" dirty="0">
                <a:solidFill>
                  <a:srgbClr val="ED6B06"/>
                </a:solidFill>
                <a:ea typeface="ヒラギノ角ゴ Pro W3" pitchFamily="32" charset="-128"/>
                <a:sym typeface="Wingdings" pitchFamily="2" charset="2"/>
              </a:rPr>
              <a:t>→ </a:t>
            </a:r>
            <a:r>
              <a:rPr lang="en-US" altLang="en-US" dirty="0" smtClean="0">
                <a:solidFill>
                  <a:srgbClr val="ED6B06"/>
                </a:solidFill>
                <a:ea typeface="ヒラギノ角ゴ Pro W3" pitchFamily="32" charset="-128"/>
                <a:sym typeface="Wingdings" pitchFamily="2" charset="2"/>
              </a:rPr>
              <a:t/>
            </a:r>
            <a:br>
              <a:rPr lang="en-US" altLang="en-US" dirty="0" smtClean="0">
                <a:solidFill>
                  <a:srgbClr val="ED6B06"/>
                </a:solidFill>
                <a:ea typeface="ヒラギノ角ゴ Pro W3" pitchFamily="32" charset="-128"/>
                <a:sym typeface="Wingdings" pitchFamily="2" charset="2"/>
              </a:rPr>
            </a:br>
            <a:r>
              <a:rPr lang="en-US" altLang="en-US" dirty="0">
                <a:solidFill>
                  <a:srgbClr val="ED6B06"/>
                </a:solidFill>
                <a:ea typeface="ヒラギノ角ゴ Pro W3" pitchFamily="32" charset="-128"/>
                <a:sym typeface="Wingdings" pitchFamily="2" charset="2"/>
              </a:rPr>
              <a:t>	</a:t>
            </a:r>
            <a:r>
              <a:rPr lang="en-US" altLang="en-US" dirty="0" smtClean="0">
                <a:solidFill>
                  <a:srgbClr val="ED6B06"/>
                </a:solidFill>
                <a:ea typeface="ヒラギノ角ゴ Pro W3" pitchFamily="32" charset="-128"/>
                <a:sym typeface="Wingdings" pitchFamily="2" charset="2"/>
              </a:rPr>
              <a:t>PbI</a:t>
            </a:r>
            <a:r>
              <a:rPr lang="en-US" altLang="en-US" baseline="-25000" dirty="0" smtClean="0">
                <a:solidFill>
                  <a:srgbClr val="ED6B06"/>
                </a:solidFill>
                <a:ea typeface="ヒラギノ角ゴ Pro W3" pitchFamily="32" charset="-128"/>
              </a:rPr>
              <a:t>2</a:t>
            </a:r>
            <a:r>
              <a:rPr lang="en-US" altLang="en-US" dirty="0">
                <a:solidFill>
                  <a:srgbClr val="ED6B06"/>
                </a:solidFill>
                <a:ea typeface="ヒラギノ角ゴ Pro W3" pitchFamily="32" charset="-128"/>
                <a:sym typeface="Wingdings" pitchFamily="2" charset="2"/>
              </a:rPr>
              <a:t>(</a:t>
            </a:r>
            <a:r>
              <a:rPr lang="en-US" altLang="en-US" i="1" dirty="0">
                <a:solidFill>
                  <a:srgbClr val="ED6B06"/>
                </a:solidFill>
                <a:ea typeface="ヒラギノ角ゴ Pro W3" pitchFamily="32" charset="-128"/>
                <a:sym typeface="Wingdings" pitchFamily="2" charset="2"/>
              </a:rPr>
              <a:t>s</a:t>
            </a:r>
            <a:r>
              <a:rPr lang="en-US" altLang="en-US" dirty="0">
                <a:solidFill>
                  <a:srgbClr val="ED6B06"/>
                </a:solidFill>
                <a:ea typeface="ヒラギノ角ゴ Pro W3" pitchFamily="32" charset="-128"/>
                <a:sym typeface="Wingdings" pitchFamily="2" charset="2"/>
              </a:rPr>
              <a:t>) + 2 KNO</a:t>
            </a:r>
            <a:r>
              <a:rPr lang="en-US" altLang="en-US" baseline="-25000" dirty="0">
                <a:solidFill>
                  <a:srgbClr val="ED6B06"/>
                </a:solidFill>
                <a:ea typeface="ヒラギノ角ゴ Pro W3" pitchFamily="32" charset="-128"/>
              </a:rPr>
              <a:t>3</a:t>
            </a:r>
            <a:r>
              <a:rPr lang="en-US" altLang="en-US" dirty="0">
                <a:solidFill>
                  <a:srgbClr val="ED6B06"/>
                </a:solidFill>
                <a:ea typeface="ヒラギノ角ゴ Pro W3" pitchFamily="32" charset="-128"/>
                <a:sym typeface="Wingdings" pitchFamily="2" charset="2"/>
              </a:rPr>
              <a:t>(</a:t>
            </a:r>
            <a:r>
              <a:rPr lang="en-US" altLang="en-US" i="1" dirty="0" err="1">
                <a:solidFill>
                  <a:srgbClr val="ED6B06"/>
                </a:solidFill>
                <a:ea typeface="ヒラギノ角ゴ Pro W3" pitchFamily="32" charset="-128"/>
                <a:sym typeface="Wingdings" pitchFamily="2" charset="2"/>
              </a:rPr>
              <a:t>aq</a:t>
            </a:r>
            <a:r>
              <a:rPr lang="en-US" altLang="en-US" dirty="0">
                <a:solidFill>
                  <a:srgbClr val="ED6B06"/>
                </a:solidFill>
                <a:ea typeface="ヒラギノ角ゴ Pro W3" pitchFamily="32" charset="-128"/>
                <a:sym typeface="Wingdings" pitchFamily="2" charset="2"/>
              </a:rPr>
              <a:t>)</a:t>
            </a:r>
            <a:endParaRPr lang="en-US" altLang="en-US" dirty="0">
              <a:solidFill>
                <a:srgbClr val="ED6B06"/>
              </a:solidFill>
            </a:endParaRPr>
          </a:p>
        </p:txBody>
      </p:sp>
      <p:sp>
        <p:nvSpPr>
          <p:cNvPr id="4099" name="Content Placeholder 2"/>
          <p:cNvSpPr>
            <a:spLocks noGrp="1"/>
          </p:cNvSpPr>
          <p:nvPr>
            <p:ph sz="half" idx="1"/>
          </p:nvPr>
        </p:nvSpPr>
        <p:spPr>
          <a:xfrm>
            <a:off x="382583" y="1270204"/>
            <a:ext cx="8467089" cy="1569660"/>
          </a:xfrm>
        </p:spPr>
        <p:txBody>
          <a:bodyPr/>
          <a:lstStyle/>
          <a:p>
            <a:pPr eaLnBrk="1" hangingPunct="1">
              <a:spcBef>
                <a:spcPts val="600"/>
              </a:spcBef>
            </a:pPr>
            <a:r>
              <a:rPr lang="en-US" altLang="en-US" sz="3200" dirty="0">
                <a:ea typeface="ヒラギノ角ゴ Pro W3" pitchFamily="32" charset="-128"/>
              </a:rPr>
              <a:t>Before mixing, KI(</a:t>
            </a:r>
            <a:r>
              <a:rPr lang="en-US" altLang="en-US" sz="3200" i="1" dirty="0" err="1">
                <a:ea typeface="ヒラギノ角ゴ Pro W3" pitchFamily="32" charset="-128"/>
              </a:rPr>
              <a:t>aq</a:t>
            </a:r>
            <a:r>
              <a:rPr lang="en-US" altLang="en-US" sz="3200" dirty="0">
                <a:ea typeface="ヒラギノ角ゴ Pro W3" pitchFamily="32" charset="-128"/>
              </a:rPr>
              <a:t>) and </a:t>
            </a:r>
            <a:r>
              <a:rPr lang="en-US" altLang="en-US" sz="3200" dirty="0" err="1">
                <a:ea typeface="ヒラギノ角ゴ Pro W3" pitchFamily="32" charset="-128"/>
              </a:rPr>
              <a:t>Pb</a:t>
            </a:r>
            <a:r>
              <a:rPr lang="en-US" altLang="en-US" sz="3200" dirty="0">
                <a:ea typeface="ヒラギノ角ゴ Pro W3" pitchFamily="32" charset="-128"/>
              </a:rPr>
              <a:t>(NO</a:t>
            </a:r>
            <a:r>
              <a:rPr lang="en-US" altLang="en-US" sz="3200" baseline="-25000" dirty="0">
                <a:ea typeface="ヒラギノ角ゴ Pro W3" pitchFamily="32" charset="-128"/>
              </a:rPr>
              <a:t>3</a:t>
            </a:r>
            <a:r>
              <a:rPr lang="en-US" altLang="en-US" sz="3200" dirty="0">
                <a:ea typeface="ヒラギノ角ゴ Pro W3" pitchFamily="32" charset="-128"/>
              </a:rPr>
              <a:t>)</a:t>
            </a:r>
            <a:r>
              <a:rPr lang="en-US" altLang="en-US" sz="3200" baseline="-25000" dirty="0">
                <a:ea typeface="ヒラギノ角ゴ Pro W3" pitchFamily="32" charset="-128"/>
              </a:rPr>
              <a:t>2</a:t>
            </a:r>
            <a:r>
              <a:rPr lang="en-US" altLang="en-US" sz="3200" dirty="0">
                <a:ea typeface="ヒラギノ角ゴ Pro W3" pitchFamily="32" charset="-128"/>
              </a:rPr>
              <a:t>(</a:t>
            </a:r>
            <a:r>
              <a:rPr lang="en-US" altLang="en-US" sz="3200" i="1" dirty="0" err="1">
                <a:ea typeface="ヒラギノ角ゴ Pro W3" pitchFamily="32" charset="-128"/>
              </a:rPr>
              <a:t>aq</a:t>
            </a:r>
            <a:r>
              <a:rPr lang="en-US" altLang="en-US" sz="3200" dirty="0">
                <a:ea typeface="ヒラギノ角ゴ Pro W3" pitchFamily="32" charset="-128"/>
              </a:rPr>
              <a:t>) are both dissociated in their respective solutions.</a:t>
            </a:r>
          </a:p>
        </p:txBody>
      </p:sp>
      <p:pic>
        <p:nvPicPr>
          <p:cNvPr id="2" name="Picture 1" descr="07_Pg221_UnFigure_1.jpg"/>
          <p:cNvPicPr>
            <a:picLocks noChangeAspect="1"/>
          </p:cNvPicPr>
          <p:nvPr/>
        </p:nvPicPr>
        <p:blipFill rotWithShape="1">
          <a:blip r:embed="rId3">
            <a:extLst>
              <a:ext uri="{28A0092B-C50C-407E-A947-70E740481C1C}">
                <a14:useLocalDpi xmlns:a14="http://schemas.microsoft.com/office/drawing/2010/main" val="0"/>
              </a:ext>
            </a:extLst>
          </a:blip>
          <a:srcRect b="3268"/>
          <a:stretch/>
        </p:blipFill>
        <p:spPr>
          <a:xfrm>
            <a:off x="950226" y="2909224"/>
            <a:ext cx="7243547" cy="3448362"/>
          </a:xfrm>
          <a:prstGeom prst="rect">
            <a:avLst/>
          </a:prstGeom>
        </p:spPr>
      </p:pic>
    </p:spTree>
    <p:extLst>
      <p:ext uri="{BB962C8B-B14F-4D97-AF65-F5344CB8AC3E}">
        <p14:creationId xmlns:p14="http://schemas.microsoft.com/office/powerpoint/2010/main" val="34091372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6"/>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Chemical Reactions in Laundry Detergents </a:t>
            </a:r>
          </a:p>
        </p:txBody>
      </p:sp>
      <p:sp>
        <p:nvSpPr>
          <p:cNvPr id="4099" name="Content Placeholder 2"/>
          <p:cNvSpPr>
            <a:spLocks noGrp="1"/>
          </p:cNvSpPr>
          <p:nvPr>
            <p:ph sz="half" idx="1"/>
          </p:nvPr>
        </p:nvSpPr>
        <p:spPr>
          <a:xfrm>
            <a:off x="342900" y="793924"/>
            <a:ext cx="4458940" cy="5632312"/>
          </a:xfrm>
        </p:spPr>
        <p:txBody>
          <a:bodyPr/>
          <a:lstStyle/>
          <a:p>
            <a:pPr eaLnBrk="1" hangingPunct="1">
              <a:spcBef>
                <a:spcPts val="600"/>
              </a:spcBef>
              <a:buFont typeface="Arial" charset="0"/>
              <a:buChar char="•"/>
              <a:defRPr/>
            </a:pPr>
            <a:r>
              <a:rPr lang="en-US" sz="2300" dirty="0"/>
              <a:t>Laundry detergent works better than soap because it contains substances that soften hard water. </a:t>
            </a:r>
          </a:p>
          <a:p>
            <a:pPr eaLnBrk="1" hangingPunct="1">
              <a:spcBef>
                <a:spcPts val="600"/>
              </a:spcBef>
              <a:buFont typeface="Arial" charset="0"/>
              <a:buChar char="•"/>
              <a:defRPr/>
            </a:pPr>
            <a:r>
              <a:rPr lang="en-US" sz="2300" dirty="0"/>
              <a:t>Hard water contains dissolved calcium and magnesium ions. </a:t>
            </a:r>
          </a:p>
          <a:p>
            <a:pPr eaLnBrk="1" hangingPunct="1">
              <a:spcBef>
                <a:spcPts val="600"/>
              </a:spcBef>
              <a:buFont typeface="Arial" charset="0"/>
              <a:buChar char="•"/>
              <a:defRPr/>
            </a:pPr>
            <a:r>
              <a:rPr lang="en-US" sz="2300" dirty="0"/>
              <a:t>These ions interfere with the action of soap by reacting with it to form a gray, slimy substance called </a:t>
            </a:r>
            <a:r>
              <a:rPr lang="en-US" sz="2300" i="1" dirty="0"/>
              <a:t>curd</a:t>
            </a:r>
            <a:r>
              <a:rPr lang="en-US" sz="2300" dirty="0"/>
              <a:t> or </a:t>
            </a:r>
            <a:r>
              <a:rPr lang="en-US" sz="2300" i="1" dirty="0"/>
              <a:t>soap scum</a:t>
            </a:r>
            <a:r>
              <a:rPr lang="en-US" sz="2300" dirty="0"/>
              <a:t>. </a:t>
            </a:r>
          </a:p>
          <a:p>
            <a:pPr eaLnBrk="1" hangingPunct="1">
              <a:spcBef>
                <a:spcPts val="600"/>
              </a:spcBef>
              <a:buFont typeface="Arial" charset="0"/>
              <a:buChar char="•"/>
              <a:defRPr/>
            </a:pPr>
            <a:r>
              <a:rPr lang="en-US" sz="2300" dirty="0"/>
              <a:t>If you have ever washed your clothes in ordinary soap, you may have noticed gray soap scum residue on your clothes.</a:t>
            </a:r>
          </a:p>
        </p:txBody>
      </p:sp>
      <p:pic>
        <p:nvPicPr>
          <p:cNvPr id="2" name="Picture 1" descr="07_02_Figure.jpg"/>
          <p:cNvPicPr>
            <a:picLocks noChangeAspect="1"/>
          </p:cNvPicPr>
          <p:nvPr/>
        </p:nvPicPr>
        <p:blipFill rotWithShape="1">
          <a:blip r:embed="rId3" cstate="print">
            <a:extLst>
              <a:ext uri="{28A0092B-C50C-407E-A947-70E740481C1C}">
                <a14:useLocalDpi xmlns:a14="http://schemas.microsoft.com/office/drawing/2010/main" val="0"/>
              </a:ext>
            </a:extLst>
          </a:blip>
          <a:srcRect b="2487"/>
          <a:stretch/>
        </p:blipFill>
        <p:spPr>
          <a:xfrm>
            <a:off x="4960579" y="947720"/>
            <a:ext cx="4051139" cy="3549442"/>
          </a:xfrm>
          <a:prstGeom prst="rect">
            <a:avLst/>
          </a:prstGeom>
        </p:spPr>
      </p:pic>
      <p:sp>
        <p:nvSpPr>
          <p:cNvPr id="5" name="TextBox 5"/>
          <p:cNvSpPr txBox="1">
            <a:spLocks noChangeArrowheads="1"/>
          </p:cNvSpPr>
          <p:nvPr/>
        </p:nvSpPr>
        <p:spPr bwMode="auto">
          <a:xfrm>
            <a:off x="4974701" y="4701103"/>
            <a:ext cx="36591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32" charset="-128"/>
              </a:defRPr>
            </a:lvl1pPr>
            <a:lvl2pPr marL="742950" indent="-285750" eaLnBrk="0" hangingPunct="0">
              <a:defRPr sz="2400">
                <a:solidFill>
                  <a:schemeClr val="tx1"/>
                </a:solidFill>
                <a:latin typeface="Arial" pitchFamily="34" charset="0"/>
                <a:ea typeface="ヒラギノ角ゴ Pro W3" pitchFamily="32" charset="-128"/>
              </a:defRPr>
            </a:lvl2pPr>
            <a:lvl3pPr marL="1143000" indent="-228600" eaLnBrk="0" hangingPunct="0">
              <a:defRPr sz="2400">
                <a:solidFill>
                  <a:schemeClr val="tx1"/>
                </a:solidFill>
                <a:latin typeface="Arial" pitchFamily="34" charset="0"/>
                <a:ea typeface="ヒラギノ角ゴ Pro W3" pitchFamily="32" charset="-128"/>
              </a:defRPr>
            </a:lvl3pPr>
            <a:lvl4pPr marL="1600200" indent="-228600" eaLnBrk="0" hangingPunct="0">
              <a:defRPr sz="2400">
                <a:solidFill>
                  <a:schemeClr val="tx1"/>
                </a:solidFill>
                <a:latin typeface="Arial" pitchFamily="34" charset="0"/>
                <a:ea typeface="ヒラギノ角ゴ Pro W3" pitchFamily="32" charset="-128"/>
              </a:defRPr>
            </a:lvl4pPr>
            <a:lvl5pPr marL="2057400" indent="-228600" eaLnBrk="0" hangingPunct="0">
              <a:defRPr sz="2400">
                <a:solidFill>
                  <a:schemeClr val="tx1"/>
                </a:solidFill>
                <a:latin typeface="Arial" pitchFamily="34" charset="0"/>
                <a:ea typeface="ヒラギノ角ゴ Pro W3" pitchFamily="32"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32"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32"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32"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32" charset="-128"/>
              </a:defRPr>
            </a:lvl9pPr>
          </a:lstStyle>
          <a:p>
            <a:pPr eaLnBrk="1" hangingPunct="1"/>
            <a:r>
              <a:rPr lang="en-US" altLang="en-US" sz="1800" dirty="0">
                <a:latin typeface="+mn-lt"/>
              </a:rPr>
              <a:t>Soap forms suds with pure water (left), but reacts with the ions in hard water (right) to form a gray residue that adheres to clothes.</a:t>
            </a:r>
          </a:p>
        </p:txBody>
      </p:sp>
    </p:spTree>
    <p:extLst>
      <p:ext uri="{BB962C8B-B14F-4D97-AF65-F5344CB8AC3E}">
        <p14:creationId xmlns:p14="http://schemas.microsoft.com/office/powerpoint/2010/main" val="24189460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tabLst>
                <a:tab pos="4576763" algn="l"/>
              </a:tabLst>
            </a:pPr>
            <a:r>
              <a:rPr lang="en-US" altLang="en-US" dirty="0">
                <a:solidFill>
                  <a:srgbClr val="ED6B06"/>
                </a:solidFill>
                <a:ea typeface="ヒラギノ角ゴ Pro W3" pitchFamily="32" charset="-128"/>
              </a:rPr>
              <a:t>2 KI(</a:t>
            </a:r>
            <a:r>
              <a:rPr lang="en-US" altLang="en-US" i="1" dirty="0" err="1">
                <a:solidFill>
                  <a:srgbClr val="ED6B06"/>
                </a:solidFill>
                <a:ea typeface="ヒラギノ角ゴ Pro W3" pitchFamily="32" charset="-128"/>
              </a:rPr>
              <a:t>aq</a:t>
            </a:r>
            <a:r>
              <a:rPr lang="en-US" altLang="en-US" dirty="0">
                <a:solidFill>
                  <a:srgbClr val="ED6B06"/>
                </a:solidFill>
                <a:ea typeface="ヒラギノ角ゴ Pro W3" pitchFamily="32" charset="-128"/>
              </a:rPr>
              <a:t>) + </a:t>
            </a:r>
            <a:r>
              <a:rPr lang="en-US" altLang="en-US" dirty="0" err="1">
                <a:solidFill>
                  <a:srgbClr val="ED6B06"/>
                </a:solidFill>
                <a:ea typeface="ヒラギノ角ゴ Pro W3" pitchFamily="32" charset="-128"/>
              </a:rPr>
              <a:t>Pb</a:t>
            </a:r>
            <a:r>
              <a:rPr lang="en-US" altLang="en-US" dirty="0">
                <a:solidFill>
                  <a:srgbClr val="ED6B06"/>
                </a:solidFill>
                <a:ea typeface="ヒラギノ角ゴ Pro W3" pitchFamily="32" charset="-128"/>
              </a:rPr>
              <a:t>(NO</a:t>
            </a:r>
            <a:r>
              <a:rPr lang="en-US" altLang="en-US" baseline="-25000" dirty="0">
                <a:solidFill>
                  <a:srgbClr val="ED6B06"/>
                </a:solidFill>
                <a:ea typeface="ヒラギノ角ゴ Pro W3" pitchFamily="32" charset="-128"/>
              </a:rPr>
              <a:t>3</a:t>
            </a:r>
            <a:r>
              <a:rPr lang="en-US" altLang="en-US" dirty="0">
                <a:solidFill>
                  <a:srgbClr val="ED6B06"/>
                </a:solidFill>
                <a:ea typeface="ヒラギノ角ゴ Pro W3" pitchFamily="32" charset="-128"/>
              </a:rPr>
              <a:t>)</a:t>
            </a:r>
            <a:r>
              <a:rPr lang="en-US" altLang="en-US" baseline="-25000" dirty="0">
                <a:solidFill>
                  <a:srgbClr val="ED6B06"/>
                </a:solidFill>
                <a:ea typeface="ヒラギノ角ゴ Pro W3" pitchFamily="32" charset="-128"/>
              </a:rPr>
              <a:t>2</a:t>
            </a:r>
            <a:r>
              <a:rPr lang="en-US" altLang="en-US" dirty="0">
                <a:solidFill>
                  <a:srgbClr val="ED6B06"/>
                </a:solidFill>
                <a:ea typeface="ヒラギノ角ゴ Pro W3" pitchFamily="32" charset="-128"/>
              </a:rPr>
              <a:t>(</a:t>
            </a:r>
            <a:r>
              <a:rPr lang="en-US" altLang="en-US" i="1" dirty="0" err="1">
                <a:solidFill>
                  <a:srgbClr val="ED6B06"/>
                </a:solidFill>
                <a:ea typeface="ヒラギノ角ゴ Pro W3" pitchFamily="32" charset="-128"/>
              </a:rPr>
              <a:t>aq</a:t>
            </a:r>
            <a:r>
              <a:rPr lang="en-US" altLang="en-US" dirty="0">
                <a:solidFill>
                  <a:srgbClr val="ED6B06"/>
                </a:solidFill>
                <a:ea typeface="ヒラギノ角ゴ Pro W3" pitchFamily="32" charset="-128"/>
              </a:rPr>
              <a:t>) </a:t>
            </a:r>
            <a:r>
              <a:rPr lang="en-US" altLang="en-US" dirty="0">
                <a:solidFill>
                  <a:srgbClr val="ED6B06"/>
                </a:solidFill>
                <a:ea typeface="ヒラギノ角ゴ Pro W3" pitchFamily="32" charset="-128"/>
                <a:sym typeface="Wingdings" pitchFamily="2" charset="2"/>
              </a:rPr>
              <a:t>→ </a:t>
            </a:r>
            <a:r>
              <a:rPr lang="en-US" altLang="en-US" dirty="0" smtClean="0">
                <a:solidFill>
                  <a:srgbClr val="ED6B06"/>
                </a:solidFill>
                <a:ea typeface="ヒラギノ角ゴ Pro W3" pitchFamily="32" charset="-128"/>
                <a:sym typeface="Wingdings" pitchFamily="2" charset="2"/>
              </a:rPr>
              <a:t/>
            </a:r>
            <a:br>
              <a:rPr lang="en-US" altLang="en-US" dirty="0" smtClean="0">
                <a:solidFill>
                  <a:srgbClr val="ED6B06"/>
                </a:solidFill>
                <a:ea typeface="ヒラギノ角ゴ Pro W3" pitchFamily="32" charset="-128"/>
                <a:sym typeface="Wingdings" pitchFamily="2" charset="2"/>
              </a:rPr>
            </a:br>
            <a:r>
              <a:rPr lang="en-US" altLang="en-US" dirty="0">
                <a:solidFill>
                  <a:srgbClr val="ED6B06"/>
                </a:solidFill>
                <a:ea typeface="ヒラギノ角ゴ Pro W3" pitchFamily="32" charset="-128"/>
                <a:sym typeface="Wingdings" pitchFamily="2" charset="2"/>
              </a:rPr>
              <a:t>	</a:t>
            </a:r>
            <a:r>
              <a:rPr lang="en-US" altLang="en-US" dirty="0" smtClean="0">
                <a:solidFill>
                  <a:srgbClr val="ED6B06"/>
                </a:solidFill>
                <a:ea typeface="ヒラギノ角ゴ Pro W3" pitchFamily="32" charset="-128"/>
                <a:sym typeface="Wingdings" pitchFamily="2" charset="2"/>
              </a:rPr>
              <a:t>PbI</a:t>
            </a:r>
            <a:r>
              <a:rPr lang="en-US" altLang="en-US" baseline="-25000" dirty="0" smtClean="0">
                <a:solidFill>
                  <a:srgbClr val="ED6B06"/>
                </a:solidFill>
                <a:ea typeface="ヒラギノ角ゴ Pro W3" pitchFamily="32" charset="-128"/>
              </a:rPr>
              <a:t>2</a:t>
            </a:r>
            <a:r>
              <a:rPr lang="en-US" altLang="en-US" dirty="0">
                <a:solidFill>
                  <a:srgbClr val="ED6B06"/>
                </a:solidFill>
                <a:ea typeface="ヒラギノ角ゴ Pro W3" pitchFamily="32" charset="-128"/>
                <a:sym typeface="Wingdings" pitchFamily="2" charset="2"/>
              </a:rPr>
              <a:t>(</a:t>
            </a:r>
            <a:r>
              <a:rPr lang="en-US" altLang="en-US" i="1" dirty="0">
                <a:solidFill>
                  <a:srgbClr val="ED6B06"/>
                </a:solidFill>
                <a:ea typeface="ヒラギノ角ゴ Pro W3" pitchFamily="32" charset="-128"/>
                <a:sym typeface="Wingdings" pitchFamily="2" charset="2"/>
              </a:rPr>
              <a:t>s</a:t>
            </a:r>
            <a:r>
              <a:rPr lang="en-US" altLang="en-US" dirty="0">
                <a:solidFill>
                  <a:srgbClr val="ED6B06"/>
                </a:solidFill>
                <a:ea typeface="ヒラギノ角ゴ Pro W3" pitchFamily="32" charset="-128"/>
                <a:sym typeface="Wingdings" pitchFamily="2" charset="2"/>
              </a:rPr>
              <a:t>) + 2 KNO</a:t>
            </a:r>
            <a:r>
              <a:rPr lang="en-US" altLang="en-US" baseline="-25000" dirty="0">
                <a:solidFill>
                  <a:srgbClr val="ED6B06"/>
                </a:solidFill>
                <a:ea typeface="ヒラギノ角ゴ Pro W3" pitchFamily="32" charset="-128"/>
              </a:rPr>
              <a:t>3</a:t>
            </a:r>
            <a:r>
              <a:rPr lang="en-US" altLang="en-US" dirty="0">
                <a:solidFill>
                  <a:srgbClr val="ED6B06"/>
                </a:solidFill>
                <a:ea typeface="ヒラギノ角ゴ Pro W3" pitchFamily="32" charset="-128"/>
                <a:sym typeface="Wingdings" pitchFamily="2" charset="2"/>
              </a:rPr>
              <a:t>(</a:t>
            </a:r>
            <a:r>
              <a:rPr lang="en-US" altLang="en-US" i="1" dirty="0" err="1">
                <a:solidFill>
                  <a:srgbClr val="ED6B06"/>
                </a:solidFill>
                <a:ea typeface="ヒラギノ角ゴ Pro W3" pitchFamily="32" charset="-128"/>
                <a:sym typeface="Wingdings" pitchFamily="2" charset="2"/>
              </a:rPr>
              <a:t>aq</a:t>
            </a:r>
            <a:r>
              <a:rPr lang="en-US" altLang="en-US" dirty="0">
                <a:solidFill>
                  <a:srgbClr val="ED6B06"/>
                </a:solidFill>
                <a:ea typeface="ヒラギノ角ゴ Pro W3" pitchFamily="32" charset="-128"/>
                <a:sym typeface="Wingdings" pitchFamily="2" charset="2"/>
              </a:rPr>
              <a:t>)</a:t>
            </a:r>
            <a:endParaRPr lang="en-US" altLang="en-US" dirty="0">
              <a:solidFill>
                <a:srgbClr val="ED6B06"/>
              </a:solidFill>
            </a:endParaRPr>
          </a:p>
        </p:txBody>
      </p:sp>
      <p:sp>
        <p:nvSpPr>
          <p:cNvPr id="4099" name="Content Placeholder 2"/>
          <p:cNvSpPr>
            <a:spLocks noGrp="1"/>
          </p:cNvSpPr>
          <p:nvPr>
            <p:ph sz="half" idx="1"/>
          </p:nvPr>
        </p:nvSpPr>
        <p:spPr>
          <a:xfrm>
            <a:off x="382583" y="1270204"/>
            <a:ext cx="8467089" cy="1077218"/>
          </a:xfrm>
        </p:spPr>
        <p:txBody>
          <a:bodyPr/>
          <a:lstStyle/>
          <a:p>
            <a:pPr eaLnBrk="1" hangingPunct="1">
              <a:spcBef>
                <a:spcPts val="600"/>
              </a:spcBef>
            </a:pPr>
            <a:r>
              <a:rPr lang="en-US" altLang="en-US" sz="3200" dirty="0">
                <a:ea typeface="ヒラギノ角ゴ Pro W3" pitchFamily="32" charset="-128"/>
              </a:rPr>
              <a:t>The instant that the solutions are mixed, all four ions are present.</a:t>
            </a:r>
          </a:p>
        </p:txBody>
      </p:sp>
      <p:pic>
        <p:nvPicPr>
          <p:cNvPr id="3" name="Picture 2" descr="07_Pg221_UnFigure_2.jpg"/>
          <p:cNvPicPr>
            <a:picLocks noChangeAspect="1"/>
          </p:cNvPicPr>
          <p:nvPr/>
        </p:nvPicPr>
        <p:blipFill rotWithShape="1">
          <a:blip r:embed="rId3" cstate="print">
            <a:extLst>
              <a:ext uri="{28A0092B-C50C-407E-A947-70E740481C1C}">
                <a14:useLocalDpi xmlns:a14="http://schemas.microsoft.com/office/drawing/2010/main" val="0"/>
              </a:ext>
            </a:extLst>
          </a:blip>
          <a:srcRect b="2487"/>
          <a:stretch/>
        </p:blipFill>
        <p:spPr>
          <a:xfrm>
            <a:off x="2455539" y="2457238"/>
            <a:ext cx="4232550" cy="4012135"/>
          </a:xfrm>
          <a:prstGeom prst="rect">
            <a:avLst/>
          </a:prstGeom>
        </p:spPr>
      </p:pic>
    </p:spTree>
    <p:extLst>
      <p:ext uri="{BB962C8B-B14F-4D97-AF65-F5344CB8AC3E}">
        <p14:creationId xmlns:p14="http://schemas.microsoft.com/office/powerpoint/2010/main" val="21433375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tabLst>
                <a:tab pos="4576763" algn="l"/>
              </a:tabLst>
            </a:pPr>
            <a:r>
              <a:rPr lang="en-US" altLang="en-US" dirty="0">
                <a:solidFill>
                  <a:srgbClr val="ED6B06"/>
                </a:solidFill>
                <a:ea typeface="ヒラギノ角ゴ Pro W3" pitchFamily="32" charset="-128"/>
              </a:rPr>
              <a:t>2 KI(</a:t>
            </a:r>
            <a:r>
              <a:rPr lang="en-US" altLang="en-US" i="1" dirty="0" err="1">
                <a:solidFill>
                  <a:srgbClr val="ED6B06"/>
                </a:solidFill>
                <a:ea typeface="ヒラギノ角ゴ Pro W3" pitchFamily="32" charset="-128"/>
              </a:rPr>
              <a:t>aq</a:t>
            </a:r>
            <a:r>
              <a:rPr lang="en-US" altLang="en-US" dirty="0">
                <a:solidFill>
                  <a:srgbClr val="ED6B06"/>
                </a:solidFill>
                <a:ea typeface="ヒラギノ角ゴ Pro W3" pitchFamily="32" charset="-128"/>
              </a:rPr>
              <a:t>) + </a:t>
            </a:r>
            <a:r>
              <a:rPr lang="en-US" altLang="en-US" dirty="0" err="1">
                <a:solidFill>
                  <a:srgbClr val="ED6B06"/>
                </a:solidFill>
                <a:ea typeface="ヒラギノ角ゴ Pro W3" pitchFamily="32" charset="-128"/>
              </a:rPr>
              <a:t>Pb</a:t>
            </a:r>
            <a:r>
              <a:rPr lang="en-US" altLang="en-US" dirty="0">
                <a:solidFill>
                  <a:srgbClr val="ED6B06"/>
                </a:solidFill>
                <a:ea typeface="ヒラギノ角ゴ Pro W3" pitchFamily="32" charset="-128"/>
              </a:rPr>
              <a:t>(NO</a:t>
            </a:r>
            <a:r>
              <a:rPr lang="en-US" altLang="en-US" baseline="-25000" dirty="0">
                <a:solidFill>
                  <a:srgbClr val="ED6B06"/>
                </a:solidFill>
                <a:ea typeface="ヒラギノ角ゴ Pro W3" pitchFamily="32" charset="-128"/>
              </a:rPr>
              <a:t>3</a:t>
            </a:r>
            <a:r>
              <a:rPr lang="en-US" altLang="en-US" dirty="0">
                <a:solidFill>
                  <a:srgbClr val="ED6B06"/>
                </a:solidFill>
                <a:ea typeface="ヒラギノ角ゴ Pro W3" pitchFamily="32" charset="-128"/>
              </a:rPr>
              <a:t>)</a:t>
            </a:r>
            <a:r>
              <a:rPr lang="en-US" altLang="en-US" baseline="-25000" dirty="0">
                <a:solidFill>
                  <a:srgbClr val="ED6B06"/>
                </a:solidFill>
                <a:ea typeface="ヒラギノ角ゴ Pro W3" pitchFamily="32" charset="-128"/>
              </a:rPr>
              <a:t>2</a:t>
            </a:r>
            <a:r>
              <a:rPr lang="en-US" altLang="en-US" dirty="0">
                <a:solidFill>
                  <a:srgbClr val="ED6B06"/>
                </a:solidFill>
                <a:ea typeface="ヒラギノ角ゴ Pro W3" pitchFamily="32" charset="-128"/>
              </a:rPr>
              <a:t>(</a:t>
            </a:r>
            <a:r>
              <a:rPr lang="en-US" altLang="en-US" i="1" dirty="0" err="1">
                <a:solidFill>
                  <a:srgbClr val="ED6B06"/>
                </a:solidFill>
                <a:ea typeface="ヒラギノ角ゴ Pro W3" pitchFamily="32" charset="-128"/>
              </a:rPr>
              <a:t>aq</a:t>
            </a:r>
            <a:r>
              <a:rPr lang="en-US" altLang="en-US" dirty="0">
                <a:solidFill>
                  <a:srgbClr val="ED6B06"/>
                </a:solidFill>
                <a:ea typeface="ヒラギノ角ゴ Pro W3" pitchFamily="32" charset="-128"/>
              </a:rPr>
              <a:t>) </a:t>
            </a:r>
            <a:r>
              <a:rPr lang="en-US" altLang="en-US" dirty="0">
                <a:solidFill>
                  <a:srgbClr val="ED6B06"/>
                </a:solidFill>
                <a:ea typeface="ヒラギノ角ゴ Pro W3" pitchFamily="32" charset="-128"/>
                <a:sym typeface="Wingdings" pitchFamily="2" charset="2"/>
              </a:rPr>
              <a:t>→ </a:t>
            </a:r>
            <a:r>
              <a:rPr lang="en-US" altLang="en-US" dirty="0" smtClean="0">
                <a:solidFill>
                  <a:srgbClr val="ED6B06"/>
                </a:solidFill>
                <a:ea typeface="ヒラギノ角ゴ Pro W3" pitchFamily="32" charset="-128"/>
                <a:sym typeface="Wingdings" pitchFamily="2" charset="2"/>
              </a:rPr>
              <a:t/>
            </a:r>
            <a:br>
              <a:rPr lang="en-US" altLang="en-US" dirty="0" smtClean="0">
                <a:solidFill>
                  <a:srgbClr val="ED6B06"/>
                </a:solidFill>
                <a:ea typeface="ヒラギノ角ゴ Pro W3" pitchFamily="32" charset="-128"/>
                <a:sym typeface="Wingdings" pitchFamily="2" charset="2"/>
              </a:rPr>
            </a:br>
            <a:r>
              <a:rPr lang="en-US" altLang="en-US" dirty="0">
                <a:solidFill>
                  <a:srgbClr val="ED6B06"/>
                </a:solidFill>
                <a:ea typeface="ヒラギノ角ゴ Pro W3" pitchFamily="32" charset="-128"/>
                <a:sym typeface="Wingdings" pitchFamily="2" charset="2"/>
              </a:rPr>
              <a:t>	</a:t>
            </a:r>
            <a:r>
              <a:rPr lang="en-US" altLang="en-US" dirty="0" smtClean="0">
                <a:solidFill>
                  <a:srgbClr val="ED6B06"/>
                </a:solidFill>
                <a:ea typeface="ヒラギノ角ゴ Pro W3" pitchFamily="32" charset="-128"/>
                <a:sym typeface="Wingdings" pitchFamily="2" charset="2"/>
              </a:rPr>
              <a:t>PbI</a:t>
            </a:r>
            <a:r>
              <a:rPr lang="en-US" altLang="en-US" baseline="-25000" dirty="0" smtClean="0">
                <a:solidFill>
                  <a:srgbClr val="ED6B06"/>
                </a:solidFill>
                <a:ea typeface="ヒラギノ角ゴ Pro W3" pitchFamily="32" charset="-128"/>
              </a:rPr>
              <a:t>2</a:t>
            </a:r>
            <a:r>
              <a:rPr lang="en-US" altLang="en-US" dirty="0">
                <a:solidFill>
                  <a:srgbClr val="ED6B06"/>
                </a:solidFill>
                <a:ea typeface="ヒラギノ角ゴ Pro W3" pitchFamily="32" charset="-128"/>
                <a:sym typeface="Wingdings" pitchFamily="2" charset="2"/>
              </a:rPr>
              <a:t>(</a:t>
            </a:r>
            <a:r>
              <a:rPr lang="en-US" altLang="en-US" i="1" dirty="0">
                <a:solidFill>
                  <a:srgbClr val="ED6B06"/>
                </a:solidFill>
                <a:ea typeface="ヒラギノ角ゴ Pro W3" pitchFamily="32" charset="-128"/>
                <a:sym typeface="Wingdings" pitchFamily="2" charset="2"/>
              </a:rPr>
              <a:t>s</a:t>
            </a:r>
            <a:r>
              <a:rPr lang="en-US" altLang="en-US" dirty="0">
                <a:solidFill>
                  <a:srgbClr val="ED6B06"/>
                </a:solidFill>
                <a:ea typeface="ヒラギノ角ゴ Pro W3" pitchFamily="32" charset="-128"/>
                <a:sym typeface="Wingdings" pitchFamily="2" charset="2"/>
              </a:rPr>
              <a:t>) + 2 KNO</a:t>
            </a:r>
            <a:r>
              <a:rPr lang="en-US" altLang="en-US" baseline="-25000" dirty="0">
                <a:solidFill>
                  <a:srgbClr val="ED6B06"/>
                </a:solidFill>
                <a:ea typeface="ヒラギノ角ゴ Pro W3" pitchFamily="32" charset="-128"/>
              </a:rPr>
              <a:t>3</a:t>
            </a:r>
            <a:r>
              <a:rPr lang="en-US" altLang="en-US" dirty="0">
                <a:solidFill>
                  <a:srgbClr val="ED6B06"/>
                </a:solidFill>
                <a:ea typeface="ヒラギノ角ゴ Pro W3" pitchFamily="32" charset="-128"/>
                <a:sym typeface="Wingdings" pitchFamily="2" charset="2"/>
              </a:rPr>
              <a:t>(</a:t>
            </a:r>
            <a:r>
              <a:rPr lang="en-US" altLang="en-US" i="1" dirty="0" err="1">
                <a:solidFill>
                  <a:srgbClr val="ED6B06"/>
                </a:solidFill>
                <a:ea typeface="ヒラギノ角ゴ Pro W3" pitchFamily="32" charset="-128"/>
                <a:sym typeface="Wingdings" pitchFamily="2" charset="2"/>
              </a:rPr>
              <a:t>aq</a:t>
            </a:r>
            <a:r>
              <a:rPr lang="en-US" altLang="en-US" dirty="0">
                <a:solidFill>
                  <a:srgbClr val="ED6B06"/>
                </a:solidFill>
                <a:ea typeface="ヒラギノ角ゴ Pro W3" pitchFamily="32" charset="-128"/>
                <a:sym typeface="Wingdings" pitchFamily="2" charset="2"/>
              </a:rPr>
              <a:t>)</a:t>
            </a:r>
            <a:endParaRPr lang="en-US" altLang="en-US" dirty="0">
              <a:solidFill>
                <a:srgbClr val="ED6B06"/>
              </a:solidFill>
            </a:endParaRPr>
          </a:p>
        </p:txBody>
      </p:sp>
      <p:sp>
        <p:nvSpPr>
          <p:cNvPr id="4099" name="Content Placeholder 2"/>
          <p:cNvSpPr>
            <a:spLocks noGrp="1"/>
          </p:cNvSpPr>
          <p:nvPr>
            <p:ph sz="half" idx="1"/>
          </p:nvPr>
        </p:nvSpPr>
        <p:spPr>
          <a:xfrm>
            <a:off x="382583" y="1270204"/>
            <a:ext cx="8467089" cy="4955203"/>
          </a:xfrm>
        </p:spPr>
        <p:txBody>
          <a:bodyPr/>
          <a:lstStyle/>
          <a:p>
            <a:pPr eaLnBrk="1" hangingPunct="1">
              <a:spcBef>
                <a:spcPts val="600"/>
              </a:spcBef>
            </a:pPr>
            <a:r>
              <a:rPr lang="en-US" altLang="en-US" sz="2600" dirty="0">
                <a:ea typeface="ヒラギノ角ゴ Pro W3" pitchFamily="32" charset="-128"/>
              </a:rPr>
              <a:t>The </a:t>
            </a:r>
            <a:r>
              <a:rPr lang="en-US" altLang="en-US" sz="2600" dirty="0" err="1">
                <a:ea typeface="ヒラギノ角ゴ Pro W3" pitchFamily="32" charset="-128"/>
              </a:rPr>
              <a:t>cation</a:t>
            </a:r>
            <a:r>
              <a:rPr lang="en-US" altLang="en-US" sz="2600" dirty="0">
                <a:ea typeface="ヒラギノ角ゴ Pro W3" pitchFamily="32" charset="-128"/>
              </a:rPr>
              <a:t> from one compound can now pair with the anion from the other compound to form new (and potentially insoluble) products</a:t>
            </a:r>
            <a:r>
              <a:rPr lang="en-US" altLang="en-US" sz="2600" dirty="0" smtClean="0">
                <a:ea typeface="ヒラギノ角ゴ Pro W3" pitchFamily="32" charset="-128"/>
              </a:rPr>
              <a:t>.</a:t>
            </a:r>
          </a:p>
          <a:p>
            <a:pPr eaLnBrk="1" hangingPunct="1">
              <a:spcBef>
                <a:spcPts val="600"/>
              </a:spcBef>
            </a:pPr>
            <a:endParaRPr lang="en-US" altLang="en-US" sz="2600" dirty="0">
              <a:ea typeface="ヒラギノ角ゴ Pro W3" pitchFamily="32" charset="-128"/>
            </a:endParaRPr>
          </a:p>
          <a:p>
            <a:pPr eaLnBrk="1" hangingPunct="1">
              <a:spcBef>
                <a:spcPts val="600"/>
              </a:spcBef>
            </a:pPr>
            <a:endParaRPr lang="en-US" altLang="en-US" sz="2600" dirty="0" smtClean="0">
              <a:ea typeface="ヒラギノ角ゴ Pro W3" pitchFamily="32" charset="-128"/>
            </a:endParaRPr>
          </a:p>
          <a:p>
            <a:pPr marL="0" indent="0" eaLnBrk="1" hangingPunct="1">
              <a:spcBef>
                <a:spcPts val="600"/>
              </a:spcBef>
              <a:buNone/>
            </a:pPr>
            <a:endParaRPr lang="en-US" altLang="en-US" sz="2600" dirty="0">
              <a:ea typeface="ヒラギノ角ゴ Pro W3" pitchFamily="32" charset="-128"/>
            </a:endParaRPr>
          </a:p>
          <a:p>
            <a:pPr marL="0" indent="0" eaLnBrk="1" hangingPunct="1">
              <a:spcBef>
                <a:spcPts val="600"/>
              </a:spcBef>
              <a:buNone/>
            </a:pPr>
            <a:r>
              <a:rPr lang="en-US" altLang="en-US" sz="2600" dirty="0" smtClean="0">
                <a:ea typeface="ヒラギノ角ゴ Pro W3" pitchFamily="32" charset="-128"/>
              </a:rPr>
              <a:t> </a:t>
            </a:r>
          </a:p>
          <a:p>
            <a:pPr marL="0" indent="0">
              <a:spcBef>
                <a:spcPts val="600"/>
              </a:spcBef>
              <a:buNone/>
            </a:pPr>
            <a:r>
              <a:rPr lang="en-US" altLang="en-US" sz="2600" dirty="0"/>
              <a:t>If the </a:t>
            </a:r>
            <a:r>
              <a:rPr lang="en-US" altLang="en-US" sz="2600" i="1" dirty="0"/>
              <a:t>potentially insoluble</a:t>
            </a:r>
            <a:r>
              <a:rPr lang="en-US" altLang="en-US" sz="2600" dirty="0"/>
              <a:t> products are both </a:t>
            </a:r>
            <a:r>
              <a:rPr lang="en-US" altLang="en-US" sz="2600" i="1" dirty="0"/>
              <a:t>soluble,</a:t>
            </a:r>
            <a:r>
              <a:rPr lang="en-US" altLang="en-US" sz="2600" dirty="0"/>
              <a:t> </a:t>
            </a:r>
            <a:r>
              <a:rPr lang="en-US" altLang="en-US" sz="2600" dirty="0" smtClean="0"/>
              <a:t>then </a:t>
            </a:r>
            <a:r>
              <a:rPr lang="en-US" altLang="en-US" sz="2600" dirty="0"/>
              <a:t>no reaction occurs.</a:t>
            </a:r>
          </a:p>
          <a:p>
            <a:pPr marL="0" indent="0">
              <a:spcBef>
                <a:spcPts val="600"/>
              </a:spcBef>
              <a:buNone/>
            </a:pPr>
            <a:r>
              <a:rPr lang="en-US" altLang="en-US" sz="2600" dirty="0"/>
              <a:t>If one or both of the potentially insoluble products are</a:t>
            </a:r>
            <a:r>
              <a:rPr lang="en-US" altLang="en-US" sz="2600" i="1" dirty="0"/>
              <a:t> insoluble,</a:t>
            </a:r>
            <a:r>
              <a:rPr lang="en-US" altLang="en-US" sz="2600" dirty="0"/>
              <a:t> a precipitation reaction occurs. </a:t>
            </a:r>
          </a:p>
        </p:txBody>
      </p:sp>
      <p:pic>
        <p:nvPicPr>
          <p:cNvPr id="2" name="Picture 1" descr="07_Pg221_UnFigure_3.jpg"/>
          <p:cNvPicPr>
            <a:picLocks noChangeAspect="1"/>
          </p:cNvPicPr>
          <p:nvPr/>
        </p:nvPicPr>
        <p:blipFill rotWithShape="1">
          <a:blip r:embed="rId3">
            <a:extLst>
              <a:ext uri="{28A0092B-C50C-407E-A947-70E740481C1C}">
                <a14:useLocalDpi xmlns:a14="http://schemas.microsoft.com/office/drawing/2010/main" val="0"/>
              </a:ext>
            </a:extLst>
          </a:blip>
          <a:srcRect b="5877"/>
          <a:stretch/>
        </p:blipFill>
        <p:spPr>
          <a:xfrm>
            <a:off x="1519039" y="2653177"/>
            <a:ext cx="6105921" cy="1736441"/>
          </a:xfrm>
          <a:prstGeom prst="rect">
            <a:avLst/>
          </a:prstGeom>
        </p:spPr>
      </p:pic>
    </p:spTree>
    <p:extLst>
      <p:ext uri="{BB962C8B-B14F-4D97-AF65-F5344CB8AC3E}">
        <p14:creationId xmlns:p14="http://schemas.microsoft.com/office/powerpoint/2010/main" val="141142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tabLst>
                <a:tab pos="4576763" algn="l"/>
              </a:tabLst>
            </a:pPr>
            <a:r>
              <a:rPr lang="en-US" altLang="en-US" dirty="0">
                <a:solidFill>
                  <a:srgbClr val="ED6B06"/>
                </a:solidFill>
                <a:ea typeface="ヒラギノ角ゴ Pro W3" pitchFamily="32" charset="-128"/>
              </a:rPr>
              <a:t>2 KI(</a:t>
            </a:r>
            <a:r>
              <a:rPr lang="en-US" altLang="en-US" i="1" dirty="0" err="1">
                <a:solidFill>
                  <a:srgbClr val="ED6B06"/>
                </a:solidFill>
                <a:ea typeface="ヒラギノ角ゴ Pro W3" pitchFamily="32" charset="-128"/>
              </a:rPr>
              <a:t>aq</a:t>
            </a:r>
            <a:r>
              <a:rPr lang="en-US" altLang="en-US" dirty="0">
                <a:solidFill>
                  <a:srgbClr val="ED6B06"/>
                </a:solidFill>
                <a:ea typeface="ヒラギノ角ゴ Pro W3" pitchFamily="32" charset="-128"/>
              </a:rPr>
              <a:t>) + </a:t>
            </a:r>
            <a:r>
              <a:rPr lang="en-US" altLang="en-US" dirty="0" err="1">
                <a:solidFill>
                  <a:srgbClr val="ED6B06"/>
                </a:solidFill>
                <a:ea typeface="ヒラギノ角ゴ Pro W3" pitchFamily="32" charset="-128"/>
              </a:rPr>
              <a:t>Pb</a:t>
            </a:r>
            <a:r>
              <a:rPr lang="en-US" altLang="en-US" dirty="0">
                <a:solidFill>
                  <a:srgbClr val="ED6B06"/>
                </a:solidFill>
                <a:ea typeface="ヒラギノ角ゴ Pro W3" pitchFamily="32" charset="-128"/>
              </a:rPr>
              <a:t>(NO</a:t>
            </a:r>
            <a:r>
              <a:rPr lang="en-US" altLang="en-US" baseline="-25000" dirty="0">
                <a:solidFill>
                  <a:srgbClr val="ED6B06"/>
                </a:solidFill>
                <a:ea typeface="ヒラギノ角ゴ Pro W3" pitchFamily="32" charset="-128"/>
              </a:rPr>
              <a:t>3</a:t>
            </a:r>
            <a:r>
              <a:rPr lang="en-US" altLang="en-US" dirty="0">
                <a:solidFill>
                  <a:srgbClr val="ED6B06"/>
                </a:solidFill>
                <a:ea typeface="ヒラギノ角ゴ Pro W3" pitchFamily="32" charset="-128"/>
              </a:rPr>
              <a:t>)</a:t>
            </a:r>
            <a:r>
              <a:rPr lang="en-US" altLang="en-US" baseline="-25000" dirty="0">
                <a:solidFill>
                  <a:srgbClr val="ED6B06"/>
                </a:solidFill>
                <a:ea typeface="ヒラギノ角ゴ Pro W3" pitchFamily="32" charset="-128"/>
              </a:rPr>
              <a:t>2</a:t>
            </a:r>
            <a:r>
              <a:rPr lang="en-US" altLang="en-US" dirty="0">
                <a:solidFill>
                  <a:srgbClr val="ED6B06"/>
                </a:solidFill>
                <a:ea typeface="ヒラギノ角ゴ Pro W3" pitchFamily="32" charset="-128"/>
              </a:rPr>
              <a:t>(</a:t>
            </a:r>
            <a:r>
              <a:rPr lang="en-US" altLang="en-US" i="1" dirty="0" err="1">
                <a:solidFill>
                  <a:srgbClr val="ED6B06"/>
                </a:solidFill>
                <a:ea typeface="ヒラギノ角ゴ Pro W3" pitchFamily="32" charset="-128"/>
              </a:rPr>
              <a:t>aq</a:t>
            </a:r>
            <a:r>
              <a:rPr lang="en-US" altLang="en-US" dirty="0">
                <a:solidFill>
                  <a:srgbClr val="ED6B06"/>
                </a:solidFill>
                <a:ea typeface="ヒラギノ角ゴ Pro W3" pitchFamily="32" charset="-128"/>
              </a:rPr>
              <a:t>) </a:t>
            </a:r>
            <a:r>
              <a:rPr lang="en-US" altLang="en-US" dirty="0">
                <a:solidFill>
                  <a:srgbClr val="ED6B06"/>
                </a:solidFill>
                <a:ea typeface="ヒラギノ角ゴ Pro W3" pitchFamily="32" charset="-128"/>
                <a:sym typeface="Wingdings" pitchFamily="2" charset="2"/>
              </a:rPr>
              <a:t>→ </a:t>
            </a:r>
            <a:r>
              <a:rPr lang="en-US" altLang="en-US" dirty="0" smtClean="0">
                <a:solidFill>
                  <a:srgbClr val="ED6B06"/>
                </a:solidFill>
                <a:ea typeface="ヒラギノ角ゴ Pro W3" pitchFamily="32" charset="-128"/>
                <a:sym typeface="Wingdings" pitchFamily="2" charset="2"/>
              </a:rPr>
              <a:t/>
            </a:r>
            <a:br>
              <a:rPr lang="en-US" altLang="en-US" dirty="0" smtClean="0">
                <a:solidFill>
                  <a:srgbClr val="ED6B06"/>
                </a:solidFill>
                <a:ea typeface="ヒラギノ角ゴ Pro W3" pitchFamily="32" charset="-128"/>
                <a:sym typeface="Wingdings" pitchFamily="2" charset="2"/>
              </a:rPr>
            </a:br>
            <a:r>
              <a:rPr lang="en-US" altLang="en-US" dirty="0">
                <a:solidFill>
                  <a:srgbClr val="ED6B06"/>
                </a:solidFill>
                <a:ea typeface="ヒラギノ角ゴ Pro W3" pitchFamily="32" charset="-128"/>
                <a:sym typeface="Wingdings" pitchFamily="2" charset="2"/>
              </a:rPr>
              <a:t>	</a:t>
            </a:r>
            <a:r>
              <a:rPr lang="en-US" altLang="en-US" dirty="0" smtClean="0">
                <a:solidFill>
                  <a:srgbClr val="ED6B06"/>
                </a:solidFill>
                <a:ea typeface="ヒラギノ角ゴ Pro W3" pitchFamily="32" charset="-128"/>
                <a:sym typeface="Wingdings" pitchFamily="2" charset="2"/>
              </a:rPr>
              <a:t>PbI</a:t>
            </a:r>
            <a:r>
              <a:rPr lang="en-US" altLang="en-US" baseline="-25000" dirty="0" smtClean="0">
                <a:solidFill>
                  <a:srgbClr val="ED6B06"/>
                </a:solidFill>
                <a:ea typeface="ヒラギノ角ゴ Pro W3" pitchFamily="32" charset="-128"/>
              </a:rPr>
              <a:t>2</a:t>
            </a:r>
            <a:r>
              <a:rPr lang="en-US" altLang="en-US" dirty="0">
                <a:solidFill>
                  <a:srgbClr val="ED6B06"/>
                </a:solidFill>
                <a:ea typeface="ヒラギノ角ゴ Pro W3" pitchFamily="32" charset="-128"/>
                <a:sym typeface="Wingdings" pitchFamily="2" charset="2"/>
              </a:rPr>
              <a:t>(</a:t>
            </a:r>
            <a:r>
              <a:rPr lang="en-US" altLang="en-US" i="1" dirty="0">
                <a:solidFill>
                  <a:srgbClr val="ED6B06"/>
                </a:solidFill>
                <a:ea typeface="ヒラギノ角ゴ Pro W3" pitchFamily="32" charset="-128"/>
                <a:sym typeface="Wingdings" pitchFamily="2" charset="2"/>
              </a:rPr>
              <a:t>s</a:t>
            </a:r>
            <a:r>
              <a:rPr lang="en-US" altLang="en-US" dirty="0">
                <a:solidFill>
                  <a:srgbClr val="ED6B06"/>
                </a:solidFill>
                <a:ea typeface="ヒラギノ角ゴ Pro W3" pitchFamily="32" charset="-128"/>
                <a:sym typeface="Wingdings" pitchFamily="2" charset="2"/>
              </a:rPr>
              <a:t>) + 2 KNO</a:t>
            </a:r>
            <a:r>
              <a:rPr lang="en-US" altLang="en-US" baseline="-25000" dirty="0">
                <a:solidFill>
                  <a:srgbClr val="ED6B06"/>
                </a:solidFill>
                <a:ea typeface="ヒラギノ角ゴ Pro W3" pitchFamily="32" charset="-128"/>
              </a:rPr>
              <a:t>3</a:t>
            </a:r>
            <a:r>
              <a:rPr lang="en-US" altLang="en-US" dirty="0">
                <a:solidFill>
                  <a:srgbClr val="ED6B06"/>
                </a:solidFill>
                <a:ea typeface="ヒラギノ角ゴ Pro W3" pitchFamily="32" charset="-128"/>
                <a:sym typeface="Wingdings" pitchFamily="2" charset="2"/>
              </a:rPr>
              <a:t>(</a:t>
            </a:r>
            <a:r>
              <a:rPr lang="en-US" altLang="en-US" i="1" dirty="0" err="1">
                <a:solidFill>
                  <a:srgbClr val="ED6B06"/>
                </a:solidFill>
                <a:ea typeface="ヒラギノ角ゴ Pro W3" pitchFamily="32" charset="-128"/>
                <a:sym typeface="Wingdings" pitchFamily="2" charset="2"/>
              </a:rPr>
              <a:t>aq</a:t>
            </a:r>
            <a:r>
              <a:rPr lang="en-US" altLang="en-US" dirty="0">
                <a:solidFill>
                  <a:srgbClr val="ED6B06"/>
                </a:solidFill>
                <a:ea typeface="ヒラギノ角ゴ Pro W3" pitchFamily="32" charset="-128"/>
                <a:sym typeface="Wingdings" pitchFamily="2" charset="2"/>
              </a:rPr>
              <a:t>)</a:t>
            </a:r>
            <a:endParaRPr lang="en-US" altLang="en-US" dirty="0">
              <a:solidFill>
                <a:srgbClr val="ED6B06"/>
              </a:solidFill>
            </a:endParaRPr>
          </a:p>
        </p:txBody>
      </p:sp>
      <p:sp>
        <p:nvSpPr>
          <p:cNvPr id="4099" name="Content Placeholder 2"/>
          <p:cNvSpPr>
            <a:spLocks noGrp="1"/>
          </p:cNvSpPr>
          <p:nvPr>
            <p:ph sz="half" idx="1"/>
          </p:nvPr>
        </p:nvSpPr>
        <p:spPr>
          <a:xfrm>
            <a:off x="382583" y="1270204"/>
            <a:ext cx="8467089" cy="830997"/>
          </a:xfrm>
        </p:spPr>
        <p:txBody>
          <a:bodyPr/>
          <a:lstStyle/>
          <a:p>
            <a:pPr eaLnBrk="1" hangingPunct="1">
              <a:spcBef>
                <a:spcPts val="600"/>
              </a:spcBef>
            </a:pPr>
            <a:r>
              <a:rPr lang="en-US" altLang="en-US" sz="2400" dirty="0">
                <a:ea typeface="ヒラギノ角ゴ Pro W3" pitchFamily="32" charset="-128"/>
              </a:rPr>
              <a:t>In this case,</a:t>
            </a:r>
            <a:r>
              <a:rPr lang="en-US" altLang="en-US" sz="2400" dirty="0">
                <a:ea typeface="ヒラギノ角ゴ Pro W3" pitchFamily="32" charset="-128"/>
                <a:sym typeface="Wingdings" pitchFamily="2" charset="2"/>
              </a:rPr>
              <a:t> KNO</a:t>
            </a:r>
            <a:r>
              <a:rPr lang="en-US" altLang="en-US" sz="2400" baseline="-25000" dirty="0">
                <a:ea typeface="ヒラギノ角ゴ Pro W3" pitchFamily="32" charset="-128"/>
              </a:rPr>
              <a:t>3</a:t>
            </a:r>
            <a:r>
              <a:rPr lang="en-US" altLang="en-US" sz="2400" dirty="0">
                <a:ea typeface="ヒラギノ角ゴ Pro W3" pitchFamily="32" charset="-128"/>
              </a:rPr>
              <a:t> is soluble, but </a:t>
            </a:r>
            <a:r>
              <a:rPr lang="en-US" altLang="en-US" sz="2400" dirty="0">
                <a:ea typeface="ヒラギノ角ゴ Pro W3" pitchFamily="32" charset="-128"/>
                <a:sym typeface="Wingdings" pitchFamily="2" charset="2"/>
              </a:rPr>
              <a:t>PbI</a:t>
            </a:r>
            <a:r>
              <a:rPr lang="en-US" altLang="en-US" sz="2400" baseline="-25000" dirty="0">
                <a:ea typeface="ヒラギノ角ゴ Pro W3" pitchFamily="32" charset="-128"/>
              </a:rPr>
              <a:t>2</a:t>
            </a:r>
            <a:r>
              <a:rPr lang="en-US" altLang="en-US" sz="2400" dirty="0">
                <a:ea typeface="ヒラギノ角ゴ Pro W3" pitchFamily="32" charset="-128"/>
              </a:rPr>
              <a:t> is insoluble. Consequently,</a:t>
            </a:r>
            <a:r>
              <a:rPr lang="en-US" altLang="en-US" sz="2400" dirty="0">
                <a:ea typeface="ヒラギノ角ゴ Pro W3" pitchFamily="32" charset="-128"/>
                <a:sym typeface="Wingdings" pitchFamily="2" charset="2"/>
              </a:rPr>
              <a:t> PbI</a:t>
            </a:r>
            <a:r>
              <a:rPr lang="en-US" altLang="en-US" sz="2400" baseline="-25000" dirty="0">
                <a:ea typeface="ヒラギノ角ゴ Pro W3" pitchFamily="32" charset="-128"/>
              </a:rPr>
              <a:t>2</a:t>
            </a:r>
            <a:r>
              <a:rPr lang="en-US" altLang="en-US" sz="2400" dirty="0">
                <a:ea typeface="ヒラギノ角ゴ Pro W3" pitchFamily="32" charset="-128"/>
              </a:rPr>
              <a:t> precipitates.</a:t>
            </a:r>
          </a:p>
        </p:txBody>
      </p:sp>
      <p:pic>
        <p:nvPicPr>
          <p:cNvPr id="3" name="Picture 2" descr="07_Pg221_UnFigure_4.jpg"/>
          <p:cNvPicPr>
            <a:picLocks noChangeAspect="1"/>
          </p:cNvPicPr>
          <p:nvPr/>
        </p:nvPicPr>
        <p:blipFill rotWithShape="1">
          <a:blip r:embed="rId3" cstate="print">
            <a:extLst>
              <a:ext uri="{28A0092B-C50C-407E-A947-70E740481C1C}">
                <a14:useLocalDpi xmlns:a14="http://schemas.microsoft.com/office/drawing/2010/main" val="0"/>
              </a:ext>
            </a:extLst>
          </a:blip>
          <a:srcRect b="2085"/>
          <a:stretch/>
        </p:blipFill>
        <p:spPr>
          <a:xfrm>
            <a:off x="2467088" y="2238375"/>
            <a:ext cx="4209823" cy="4199829"/>
          </a:xfrm>
          <a:prstGeom prst="rect">
            <a:avLst/>
          </a:prstGeom>
        </p:spPr>
      </p:pic>
    </p:spTree>
    <p:extLst>
      <p:ext uri="{BB962C8B-B14F-4D97-AF65-F5344CB8AC3E}">
        <p14:creationId xmlns:p14="http://schemas.microsoft.com/office/powerpoint/2010/main" val="1153102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2"/>
          <p:cNvSpPr>
            <a:spLocks noChangeShapeType="1"/>
          </p:cNvSpPr>
          <p:nvPr/>
        </p:nvSpPr>
        <p:spPr bwMode="auto">
          <a:xfrm>
            <a:off x="330199" y="1361269"/>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1" name="Rectangle 3"/>
          <p:cNvSpPr>
            <a:spLocks noChangeArrowheads="1"/>
          </p:cNvSpPr>
          <p:nvPr/>
        </p:nvSpPr>
        <p:spPr bwMode="auto">
          <a:xfrm>
            <a:off x="319088" y="360363"/>
            <a:ext cx="8318500"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1600200" indent="-1600200" eaLnBrk="0" hangingPunct="0">
              <a:spcBef>
                <a:spcPct val="50000"/>
              </a:spcBef>
              <a:defRPr/>
            </a:pPr>
            <a:r>
              <a:rPr lang="en-US" sz="2000" b="1" dirty="0" smtClean="0">
                <a:solidFill>
                  <a:srgbClr val="3366FF"/>
                </a:solidFill>
                <a:latin typeface="Arial" charset="0"/>
                <a:ea typeface="ＭＳ Ｐゴシック" charset="0"/>
                <a:cs typeface="ＭＳ Ｐゴシック" charset="0"/>
              </a:rPr>
              <a:t>Example 7.7</a:t>
            </a:r>
            <a:r>
              <a:rPr lang="en-US" sz="2000" b="1" dirty="0" smtClean="0">
                <a:solidFill>
                  <a:srgbClr val="4C4BE5"/>
                </a:solidFill>
                <a:latin typeface="Arial" charset="0"/>
                <a:ea typeface="ＭＳ Ｐゴシック" charset="0"/>
                <a:cs typeface="ＭＳ Ｐゴシック" charset="0"/>
              </a:rPr>
              <a:t>	</a:t>
            </a:r>
            <a:r>
              <a:rPr lang="en-US" sz="2000" b="1" dirty="0">
                <a:latin typeface="Arial" charset="0"/>
                <a:ea typeface="ＭＳ Ｐゴシック" charset="0"/>
                <a:cs typeface="ＭＳ Ｐゴシック" charset="0"/>
              </a:rPr>
              <a:t>Writing Equations </a:t>
            </a:r>
            <a:r>
              <a:rPr lang="en-US" sz="2000" b="1" dirty="0" smtClean="0">
                <a:latin typeface="Arial" charset="0"/>
                <a:ea typeface="ＭＳ Ｐゴシック" charset="0"/>
                <a:cs typeface="ＭＳ Ｐゴシック" charset="0"/>
              </a:rPr>
              <a:t>for Precipitation </a:t>
            </a:r>
            <a:r>
              <a:rPr lang="en-US" sz="2000" b="1" dirty="0">
                <a:latin typeface="Arial" charset="0"/>
                <a:ea typeface="ＭＳ Ｐゴシック" charset="0"/>
                <a:cs typeface="ＭＳ Ｐゴシック" charset="0"/>
              </a:rPr>
              <a:t>Reactions</a:t>
            </a:r>
          </a:p>
        </p:txBody>
      </p:sp>
      <p:sp>
        <p:nvSpPr>
          <p:cNvPr id="271365" name="Text Box 5"/>
          <p:cNvSpPr txBox="1">
            <a:spLocks noChangeArrowheads="1"/>
          </p:cNvSpPr>
          <p:nvPr/>
        </p:nvSpPr>
        <p:spPr bwMode="auto">
          <a:xfrm>
            <a:off x="320675" y="1369205"/>
            <a:ext cx="8303022" cy="3519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4763" indent="-4763"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pPr>
              <a:defRPr/>
            </a:pPr>
            <a:r>
              <a:rPr lang="en-US" b="1" dirty="0" smtClean="0">
                <a:solidFill>
                  <a:srgbClr val="3366FF"/>
                </a:solidFill>
                <a:latin typeface="Arial" charset="0"/>
                <a:ea typeface="ＭＳ Ｐゴシック" charset="0"/>
                <a:cs typeface="ＭＳ Ｐゴシック" charset="0"/>
              </a:rPr>
              <a:t>Solution</a:t>
            </a:r>
            <a:endParaRPr lang="en-US" dirty="0" smtClean="0">
              <a:solidFill>
                <a:schemeClr val="bg1"/>
              </a:solidFill>
              <a:latin typeface="Arial" charset="0"/>
              <a:ea typeface="ＭＳ Ｐゴシック" charset="0"/>
              <a:cs typeface="ＭＳ Ｐゴシック" charset="0"/>
            </a:endParaRPr>
          </a:p>
          <a:p>
            <a:r>
              <a:rPr lang="en-US" sz="1400" b="1" dirty="0" smtClean="0"/>
              <a:t>1</a:t>
            </a:r>
            <a:r>
              <a:rPr lang="en-US" sz="1400" b="1" dirty="0"/>
              <a:t>.</a:t>
            </a:r>
            <a:r>
              <a:rPr lang="en-US" sz="1400" dirty="0"/>
              <a:t> </a:t>
            </a:r>
            <a:r>
              <a:rPr lang="en-US" sz="1400" dirty="0" smtClean="0"/>
              <a:t> Write </a:t>
            </a:r>
            <a:r>
              <a:rPr lang="en-US" sz="1400" dirty="0"/>
              <a:t>the formulas of the two </a:t>
            </a:r>
            <a:r>
              <a:rPr lang="en-US" sz="1400" dirty="0" smtClean="0"/>
              <a:t>compounds being </a:t>
            </a:r>
            <a:r>
              <a:rPr lang="en-US" sz="1400" dirty="0"/>
              <a:t>mixed as reactants in </a:t>
            </a:r>
            <a:r>
              <a:rPr lang="en-US" sz="1400" dirty="0" smtClean="0"/>
              <a:t>a chemical </a:t>
            </a:r>
            <a:r>
              <a:rPr lang="en-US" sz="1400" dirty="0"/>
              <a:t>equation</a:t>
            </a:r>
            <a:r>
              <a:rPr lang="en-US" sz="1400" dirty="0" smtClean="0"/>
              <a:t>.</a:t>
            </a:r>
          </a:p>
          <a:p>
            <a:endParaRPr lang="en-US" sz="1400" dirty="0"/>
          </a:p>
          <a:p>
            <a:pPr marL="0" indent="0" algn="ctr"/>
            <a:r>
              <a:rPr lang="es-ES_tradnl" sz="1400" dirty="0"/>
              <a:t> </a:t>
            </a:r>
            <a:r>
              <a:rPr lang="es-ES_tradnl" sz="1400" dirty="0" smtClean="0"/>
              <a:t>Na</a:t>
            </a:r>
            <a:r>
              <a:rPr lang="es-ES_tradnl" sz="1400" baseline="-25000" dirty="0" smtClean="0"/>
              <a:t>2</a:t>
            </a:r>
            <a:r>
              <a:rPr lang="es-ES_tradnl" sz="1400" dirty="0" smtClean="0"/>
              <a:t>CO</a:t>
            </a:r>
            <a:r>
              <a:rPr lang="es-ES_tradnl" sz="1400" baseline="-25000" dirty="0" smtClean="0"/>
              <a:t>3</a:t>
            </a:r>
            <a:r>
              <a:rPr lang="es-ES_tradnl" sz="1400" dirty="0" smtClean="0"/>
              <a:t>(</a:t>
            </a:r>
            <a:r>
              <a:rPr lang="es-ES_tradnl" sz="1400" i="1" dirty="0" err="1" smtClean="0"/>
              <a:t>aq</a:t>
            </a:r>
            <a:r>
              <a:rPr lang="es-ES_tradnl" sz="1400" dirty="0" smtClean="0"/>
              <a:t>) </a:t>
            </a:r>
            <a:r>
              <a:rPr lang="es-ES_tradnl" sz="1400" dirty="0"/>
              <a:t>+  </a:t>
            </a:r>
            <a:r>
              <a:rPr lang="es-ES_tradnl" sz="1400" dirty="0" smtClean="0"/>
              <a:t>CuCl</a:t>
            </a:r>
            <a:r>
              <a:rPr lang="es-ES_tradnl" sz="1400" baseline="-25000" dirty="0" smtClean="0"/>
              <a:t>2</a:t>
            </a:r>
            <a:r>
              <a:rPr lang="es-ES_tradnl" sz="1400" dirty="0" smtClean="0"/>
              <a:t>(</a:t>
            </a:r>
            <a:r>
              <a:rPr lang="es-ES_tradnl" sz="1400" i="1" dirty="0" err="1" smtClean="0"/>
              <a:t>aq</a:t>
            </a:r>
            <a:r>
              <a:rPr lang="es-ES_tradnl" sz="1400" dirty="0" smtClean="0"/>
              <a:t>)</a:t>
            </a:r>
            <a:endParaRPr lang="es-ES_tradnl" sz="1400" dirty="0"/>
          </a:p>
          <a:p>
            <a:pPr marL="0" indent="0" algn="ctr"/>
            <a:endParaRPr lang="en-US" sz="1400" dirty="0" smtClean="0"/>
          </a:p>
          <a:p>
            <a:pPr marL="228600" indent="-228600"/>
            <a:r>
              <a:rPr lang="en-US" sz="1400" b="1" dirty="0" smtClean="0"/>
              <a:t>2.  </a:t>
            </a:r>
            <a:r>
              <a:rPr lang="en-US" sz="1400" dirty="0" smtClean="0"/>
              <a:t>Below </a:t>
            </a:r>
            <a:r>
              <a:rPr lang="en-US" sz="1400" dirty="0"/>
              <a:t>the equation, write the </a:t>
            </a:r>
            <a:r>
              <a:rPr lang="en-US" sz="1400" dirty="0" smtClean="0"/>
              <a:t>formulas of </a:t>
            </a:r>
            <a:r>
              <a:rPr lang="en-US" sz="1400" dirty="0"/>
              <a:t>the potentially </a:t>
            </a:r>
            <a:r>
              <a:rPr lang="en-US" sz="1400" dirty="0" smtClean="0"/>
              <a:t>insoluble products </a:t>
            </a:r>
            <a:r>
              <a:rPr lang="en-US" sz="1400" dirty="0"/>
              <a:t>that could form from </a:t>
            </a:r>
            <a:r>
              <a:rPr lang="en-US" sz="1400" dirty="0" smtClean="0"/>
              <a:t>the reactants</a:t>
            </a:r>
            <a:r>
              <a:rPr lang="en-US" sz="1400" dirty="0"/>
              <a:t>. Obtain these by </a:t>
            </a:r>
            <a:r>
              <a:rPr lang="en-US" sz="1400" dirty="0" smtClean="0"/>
              <a:t>combining the </a:t>
            </a:r>
            <a:r>
              <a:rPr lang="en-US" sz="1400" dirty="0" err="1"/>
              <a:t>cation</a:t>
            </a:r>
            <a:r>
              <a:rPr lang="en-US" sz="1400" dirty="0"/>
              <a:t> from one reactant </a:t>
            </a:r>
            <a:r>
              <a:rPr lang="en-US" sz="1400" dirty="0" smtClean="0"/>
              <a:t>with the </a:t>
            </a:r>
            <a:r>
              <a:rPr lang="en-US" sz="1400" dirty="0"/>
              <a:t>anion from the other. Make </a:t>
            </a:r>
            <a:r>
              <a:rPr lang="en-US" sz="1400" dirty="0" smtClean="0"/>
              <a:t>sure to </a:t>
            </a:r>
            <a:r>
              <a:rPr lang="en-US" sz="1400" dirty="0"/>
              <a:t>write correct (charge-neutral) </a:t>
            </a:r>
            <a:r>
              <a:rPr lang="en-US" sz="1400" dirty="0" smtClean="0"/>
              <a:t>formulas for </a:t>
            </a:r>
            <a:r>
              <a:rPr lang="en-US" sz="1400" dirty="0"/>
              <a:t>these ionic compounds </a:t>
            </a:r>
            <a:r>
              <a:rPr lang="en-US" sz="1400" dirty="0" smtClean="0"/>
              <a:t>as described </a:t>
            </a:r>
            <a:r>
              <a:rPr lang="en-US" sz="1400" dirty="0"/>
              <a:t>in Section 5.5</a:t>
            </a:r>
            <a:r>
              <a:rPr lang="en-US" sz="1400" dirty="0" smtClean="0"/>
              <a:t>.</a:t>
            </a:r>
          </a:p>
          <a:p>
            <a:r>
              <a:rPr lang="en-US" sz="1400" dirty="0"/>
              <a:t> </a:t>
            </a:r>
            <a:endParaRPr lang="en-US" sz="1400" dirty="0" smtClean="0"/>
          </a:p>
          <a:p>
            <a:endParaRPr lang="en-US" sz="1400" dirty="0"/>
          </a:p>
          <a:p>
            <a:endParaRPr lang="en-US" sz="1400" dirty="0" smtClean="0"/>
          </a:p>
          <a:p>
            <a:endParaRPr lang="en-US" sz="1400" dirty="0" smtClean="0"/>
          </a:p>
          <a:p>
            <a:pPr algn="ctr"/>
            <a:r>
              <a:rPr lang="en-US" sz="1400" b="1" dirty="0" smtClean="0"/>
              <a:t>Potentially </a:t>
            </a:r>
            <a:r>
              <a:rPr lang="en-US" sz="1400" b="1" dirty="0"/>
              <a:t>insoluble products</a:t>
            </a:r>
          </a:p>
          <a:p>
            <a:pPr>
              <a:tabLst>
                <a:tab pos="2913063" algn="l"/>
              </a:tabLst>
            </a:pPr>
            <a:r>
              <a:rPr lang="en-US" sz="1400" dirty="0" smtClean="0"/>
              <a:t>		</a:t>
            </a:r>
            <a:r>
              <a:rPr lang="en-US" sz="1400" dirty="0" err="1" smtClean="0"/>
              <a:t>NaCl</a:t>
            </a:r>
            <a:r>
              <a:rPr lang="en-US" sz="1400" dirty="0" smtClean="0"/>
              <a:t>	CuCO</a:t>
            </a:r>
            <a:r>
              <a:rPr lang="en-US" sz="1400" baseline="-25000" dirty="0" smtClean="0"/>
              <a:t>3</a:t>
            </a:r>
          </a:p>
          <a:p>
            <a:endParaRPr lang="en-US" sz="1400" baseline="-25000" dirty="0" smtClean="0"/>
          </a:p>
          <a:p>
            <a:pPr marL="0" indent="0"/>
            <a:r>
              <a:rPr lang="en-US" sz="1400" b="1" dirty="0" smtClean="0"/>
              <a:t>3.  </a:t>
            </a:r>
            <a:r>
              <a:rPr lang="en-US" sz="1400" dirty="0" smtClean="0"/>
              <a:t>Use </a:t>
            </a:r>
            <a:r>
              <a:rPr lang="en-US" sz="1400" dirty="0"/>
              <a:t>the solubility rules </a:t>
            </a:r>
            <a:r>
              <a:rPr lang="en-US" sz="1400" dirty="0" smtClean="0"/>
              <a:t>from Section </a:t>
            </a:r>
            <a:r>
              <a:rPr lang="en-US" sz="1400" dirty="0"/>
              <a:t>7.5 to determine whether </a:t>
            </a:r>
            <a:r>
              <a:rPr lang="en-US" sz="1400" dirty="0" smtClean="0"/>
              <a:t>any of </a:t>
            </a:r>
            <a:r>
              <a:rPr lang="en-US" sz="1400" dirty="0"/>
              <a:t>the potential new products </a:t>
            </a:r>
            <a:r>
              <a:rPr lang="en-US" sz="1400" dirty="0" smtClean="0"/>
              <a:t>are insoluble.</a:t>
            </a:r>
          </a:p>
          <a:p>
            <a:pPr marL="342900" indent="-342900">
              <a:buAutoNum type="arabicPeriod" startAt="3"/>
            </a:pPr>
            <a:endParaRPr lang="en-US" sz="1400" dirty="0"/>
          </a:p>
          <a:p>
            <a:pPr marL="228600" indent="-228600"/>
            <a:r>
              <a:rPr lang="en-US" sz="1400" dirty="0" smtClean="0"/>
              <a:t>	</a:t>
            </a:r>
            <a:r>
              <a:rPr lang="en-US" sz="1400" dirty="0" err="1" smtClean="0"/>
              <a:t>NaCl</a:t>
            </a:r>
            <a:r>
              <a:rPr lang="en-US" sz="1400" dirty="0" smtClean="0"/>
              <a:t> </a:t>
            </a:r>
            <a:r>
              <a:rPr lang="en-US" sz="1400" dirty="0"/>
              <a:t>is </a:t>
            </a:r>
            <a:r>
              <a:rPr lang="en-US" sz="1400" i="1" dirty="0" smtClean="0"/>
              <a:t>soluble</a:t>
            </a:r>
            <a:r>
              <a:rPr lang="en-US" sz="1400" dirty="0" smtClean="0"/>
              <a:t> </a:t>
            </a:r>
            <a:r>
              <a:rPr lang="en-US" sz="1400" dirty="0"/>
              <a:t>(compounds </a:t>
            </a:r>
            <a:r>
              <a:rPr lang="en-US" sz="1400" dirty="0" smtClean="0"/>
              <a:t>containing </a:t>
            </a:r>
            <a:r>
              <a:rPr lang="en-US" sz="1400" dirty="0" err="1" smtClean="0"/>
              <a:t>Cl</a:t>
            </a:r>
            <a:r>
              <a:rPr lang="en-US" sz="1400" baseline="30000" dirty="0" smtClean="0">
                <a:latin typeface="Times New Roman"/>
                <a:cs typeface="Times New Roman"/>
              </a:rPr>
              <a:t>–</a:t>
            </a:r>
            <a:r>
              <a:rPr lang="en-US" sz="1400" dirty="0" smtClean="0"/>
              <a:t> are </a:t>
            </a:r>
            <a:r>
              <a:rPr lang="en-US" sz="1400" dirty="0"/>
              <a:t>usually soluble, </a:t>
            </a:r>
            <a:r>
              <a:rPr lang="en-US" sz="1400" dirty="0" smtClean="0"/>
              <a:t>and Na</a:t>
            </a:r>
            <a:r>
              <a:rPr lang="en-US" sz="1400" baseline="30000" dirty="0"/>
              <a:t>+</a:t>
            </a:r>
            <a:r>
              <a:rPr lang="en-US" sz="1400" dirty="0"/>
              <a:t> </a:t>
            </a:r>
            <a:r>
              <a:rPr lang="en-US" sz="1400" dirty="0" smtClean="0"/>
              <a:t>is </a:t>
            </a:r>
            <a:r>
              <a:rPr lang="en-US" sz="1400" dirty="0"/>
              <a:t>not an exception)</a:t>
            </a:r>
            <a:r>
              <a:rPr lang="en-US" sz="1400" dirty="0" smtClean="0"/>
              <a:t>.</a:t>
            </a:r>
          </a:p>
          <a:p>
            <a:pPr marL="228600" indent="-228600"/>
            <a:endParaRPr lang="en-US" sz="1400" dirty="0"/>
          </a:p>
          <a:p>
            <a:pPr marL="228600" indent="-228600"/>
            <a:r>
              <a:rPr lang="en-US" sz="1400" dirty="0" smtClean="0"/>
              <a:t>	CuCO</a:t>
            </a:r>
            <a:r>
              <a:rPr lang="en-US" sz="1400" baseline="-25000" dirty="0" smtClean="0"/>
              <a:t>3</a:t>
            </a:r>
            <a:r>
              <a:rPr lang="en-US" sz="1400" dirty="0" smtClean="0"/>
              <a:t> is </a:t>
            </a:r>
            <a:r>
              <a:rPr lang="en-US" sz="1400" i="1" dirty="0"/>
              <a:t>insoluble</a:t>
            </a:r>
            <a:r>
              <a:rPr lang="en-US" sz="1400" dirty="0"/>
              <a:t> </a:t>
            </a:r>
            <a:r>
              <a:rPr lang="en-US" sz="1400" dirty="0" smtClean="0"/>
              <a:t>(</a:t>
            </a:r>
            <a:r>
              <a:rPr lang="en-US" sz="1400" dirty="0"/>
              <a:t>compounds </a:t>
            </a:r>
            <a:r>
              <a:rPr lang="en-US" sz="1400" dirty="0" smtClean="0"/>
              <a:t>containing CO</a:t>
            </a:r>
            <a:r>
              <a:rPr lang="en-US" sz="1400" baseline="-25000" dirty="0" smtClean="0"/>
              <a:t>3</a:t>
            </a:r>
            <a:r>
              <a:rPr lang="en-US" sz="1400" baseline="30000" dirty="0" smtClean="0"/>
              <a:t>2</a:t>
            </a:r>
            <a:r>
              <a:rPr lang="en-US" sz="1400" baseline="30000" dirty="0">
                <a:latin typeface="Times New Roman"/>
                <a:cs typeface="Times New Roman"/>
              </a:rPr>
              <a:t>–</a:t>
            </a:r>
            <a:r>
              <a:rPr lang="en-US" sz="1400" dirty="0" smtClean="0"/>
              <a:t> are </a:t>
            </a:r>
            <a:r>
              <a:rPr lang="en-US" sz="1400" dirty="0"/>
              <a:t>usually insoluble</a:t>
            </a:r>
            <a:r>
              <a:rPr lang="en-US" sz="1400" dirty="0" smtClean="0"/>
              <a:t>, and Cu</a:t>
            </a:r>
            <a:r>
              <a:rPr lang="en-US" sz="1400" baseline="30000" dirty="0" smtClean="0"/>
              <a:t>2+</a:t>
            </a:r>
            <a:r>
              <a:rPr lang="en-US" sz="1400" baseline="-25000" dirty="0" smtClean="0"/>
              <a:t> </a:t>
            </a:r>
            <a:r>
              <a:rPr lang="en-US" sz="1400" dirty="0" smtClean="0"/>
              <a:t>is </a:t>
            </a:r>
            <a:r>
              <a:rPr lang="en-US" sz="1400" dirty="0"/>
              <a:t>not an exception).</a:t>
            </a:r>
            <a:endParaRPr lang="en-US" sz="1400" baseline="-25000" dirty="0"/>
          </a:p>
        </p:txBody>
      </p:sp>
      <p:sp>
        <p:nvSpPr>
          <p:cNvPr id="2054" name="Line 7"/>
          <p:cNvSpPr>
            <a:spLocks noChangeShapeType="1"/>
          </p:cNvSpPr>
          <p:nvPr/>
        </p:nvSpPr>
        <p:spPr bwMode="auto">
          <a:xfrm>
            <a:off x="304800" y="285750"/>
            <a:ext cx="0" cy="5573098"/>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055" name="Text Box 8"/>
          <p:cNvSpPr txBox="1">
            <a:spLocks noChangeArrowheads="1"/>
          </p:cNvSpPr>
          <p:nvPr/>
        </p:nvSpPr>
        <p:spPr bwMode="auto">
          <a:xfrm>
            <a:off x="323850" y="728915"/>
            <a:ext cx="8289173" cy="438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r>
              <a:rPr lang="en-US" sz="1400" dirty="0" smtClean="0"/>
              <a:t>Write </a:t>
            </a:r>
            <a:r>
              <a:rPr lang="en-US" sz="1400" dirty="0"/>
              <a:t>an equation for the </a:t>
            </a:r>
            <a:r>
              <a:rPr lang="en-US" sz="1400" dirty="0" smtClean="0"/>
              <a:t>precipitation reaction </a:t>
            </a:r>
            <a:r>
              <a:rPr lang="en-US" sz="1400" dirty="0"/>
              <a:t>that occurs (if any</a:t>
            </a:r>
            <a:r>
              <a:rPr lang="en-US" sz="1400" dirty="0" smtClean="0"/>
              <a:t>) when </a:t>
            </a:r>
            <a:r>
              <a:rPr lang="en-US" sz="1400" dirty="0"/>
              <a:t>solutions of sodium </a:t>
            </a:r>
            <a:r>
              <a:rPr lang="en-US" sz="1400" dirty="0" smtClean="0"/>
              <a:t>carbonate and </a:t>
            </a:r>
            <a:r>
              <a:rPr lang="en-US" sz="1400" dirty="0"/>
              <a:t>copper(II) chloride are mixed.</a:t>
            </a:r>
            <a:endParaRPr lang="en-US" sz="1400" baseline="-25000" dirty="0" smtClean="0"/>
          </a:p>
        </p:txBody>
      </p:sp>
      <p:sp>
        <p:nvSpPr>
          <p:cNvPr id="2056" name="Line 9"/>
          <p:cNvSpPr>
            <a:spLocks noChangeShapeType="1"/>
          </p:cNvSpPr>
          <p:nvPr/>
        </p:nvSpPr>
        <p:spPr bwMode="auto">
          <a:xfrm>
            <a:off x="304800" y="304800"/>
            <a:ext cx="449263"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057" name="Line 10"/>
          <p:cNvSpPr>
            <a:spLocks noChangeShapeType="1"/>
          </p:cNvSpPr>
          <p:nvPr/>
        </p:nvSpPr>
        <p:spPr bwMode="auto">
          <a:xfrm>
            <a:off x="294482" y="5849448"/>
            <a:ext cx="462756"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42527" t="9157" r="47802" b="80332"/>
          <a:stretch/>
        </p:blipFill>
        <p:spPr>
          <a:xfrm>
            <a:off x="5458608" y="2156685"/>
            <a:ext cx="419100" cy="104775"/>
          </a:xfrm>
          <a:prstGeom prst="rect">
            <a:avLst/>
          </a:prstGeom>
        </p:spPr>
      </p:pic>
      <p:pic>
        <p:nvPicPr>
          <p:cNvPr id="4" name="Picture 3" descr="07_Pg222_UnFigure_1.jpg"/>
          <p:cNvPicPr>
            <a:picLocks noChangeAspect="1"/>
          </p:cNvPicPr>
          <p:nvPr/>
        </p:nvPicPr>
        <p:blipFill rotWithShape="1">
          <a:blip r:embed="rId4" cstate="print">
            <a:extLst>
              <a:ext uri="{28A0092B-C50C-407E-A947-70E740481C1C}">
                <a14:useLocalDpi xmlns:a14="http://schemas.microsoft.com/office/drawing/2010/main" val="0"/>
              </a:ext>
            </a:extLst>
          </a:blip>
          <a:srcRect b="8475"/>
          <a:stretch/>
        </p:blipFill>
        <p:spPr>
          <a:xfrm>
            <a:off x="3280912" y="3319354"/>
            <a:ext cx="2397487" cy="581486"/>
          </a:xfrm>
          <a:prstGeom prst="rect">
            <a:avLst/>
          </a:prstGeom>
        </p:spPr>
      </p:pic>
    </p:spTree>
    <p:extLst>
      <p:ext uri="{BB962C8B-B14F-4D97-AF65-F5344CB8AC3E}">
        <p14:creationId xmlns:p14="http://schemas.microsoft.com/office/powerpoint/2010/main" val="2333625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136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136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136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136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1365">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1365">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1365">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1365">
                                            <p:txEl>
                                              <p:pRg st="15" end="1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1365">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2"/>
          <p:cNvSpPr>
            <a:spLocks noChangeShapeType="1"/>
          </p:cNvSpPr>
          <p:nvPr/>
        </p:nvSpPr>
        <p:spPr bwMode="auto">
          <a:xfrm>
            <a:off x="330199" y="1147829"/>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1" name="Rectangle 3"/>
          <p:cNvSpPr>
            <a:spLocks noChangeArrowheads="1"/>
          </p:cNvSpPr>
          <p:nvPr/>
        </p:nvSpPr>
        <p:spPr bwMode="auto">
          <a:xfrm>
            <a:off x="319088" y="360363"/>
            <a:ext cx="8318500"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1600200" indent="-1600200" eaLnBrk="0" hangingPunct="0">
              <a:spcBef>
                <a:spcPct val="50000"/>
              </a:spcBef>
              <a:defRPr/>
            </a:pPr>
            <a:r>
              <a:rPr lang="en-US" sz="2000" b="1" dirty="0">
                <a:solidFill>
                  <a:srgbClr val="3366FF"/>
                </a:solidFill>
                <a:latin typeface="Arial" charset="0"/>
                <a:ea typeface="ＭＳ Ｐゴシック" charset="0"/>
                <a:cs typeface="ＭＳ Ｐゴシック" charset="0"/>
              </a:rPr>
              <a:t>Example </a:t>
            </a:r>
            <a:r>
              <a:rPr lang="en-US" sz="2000" b="1" dirty="0" smtClean="0">
                <a:solidFill>
                  <a:srgbClr val="3366FF"/>
                </a:solidFill>
                <a:latin typeface="Arial" charset="0"/>
                <a:ea typeface="ＭＳ Ｐゴシック" charset="0"/>
                <a:cs typeface="ＭＳ Ｐゴシック" charset="0"/>
              </a:rPr>
              <a:t>7.7</a:t>
            </a:r>
            <a:r>
              <a:rPr lang="en-US" sz="2000" b="1" dirty="0">
                <a:solidFill>
                  <a:srgbClr val="4C4BE5"/>
                </a:solidFill>
                <a:latin typeface="Arial" charset="0"/>
                <a:ea typeface="ＭＳ Ｐゴシック" charset="0"/>
                <a:cs typeface="ＭＳ Ｐゴシック" charset="0"/>
              </a:rPr>
              <a:t>	</a:t>
            </a:r>
            <a:r>
              <a:rPr lang="en-US" sz="2000" b="1" dirty="0">
                <a:latin typeface="Arial" charset="0"/>
                <a:ea typeface="ＭＳ Ｐゴシック" charset="0"/>
                <a:cs typeface="ＭＳ Ｐゴシック" charset="0"/>
              </a:rPr>
              <a:t>Writing Equations for Precipitation Reactions</a:t>
            </a:r>
          </a:p>
        </p:txBody>
      </p:sp>
      <p:sp>
        <p:nvSpPr>
          <p:cNvPr id="271365" name="Text Box 5"/>
          <p:cNvSpPr txBox="1">
            <a:spLocks noChangeArrowheads="1"/>
          </p:cNvSpPr>
          <p:nvPr/>
        </p:nvSpPr>
        <p:spPr bwMode="auto">
          <a:xfrm>
            <a:off x="320674" y="1155765"/>
            <a:ext cx="8715041" cy="3519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4763" indent="-4763"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pPr marL="228600" indent="-228600"/>
            <a:r>
              <a:rPr lang="en-US" sz="1400" b="1" dirty="0" smtClean="0"/>
              <a:t>4.  </a:t>
            </a:r>
            <a:r>
              <a:rPr lang="en-US" sz="1400" dirty="0" smtClean="0"/>
              <a:t>If all of the potentially insoluble products are soluble, there will be no precipitate. Write NO REACTION next to </a:t>
            </a:r>
            <a:br>
              <a:rPr lang="en-US" sz="1400" dirty="0" smtClean="0"/>
            </a:br>
            <a:r>
              <a:rPr lang="en-US" sz="1400" dirty="0" smtClean="0"/>
              <a:t>the arrow. </a:t>
            </a:r>
          </a:p>
          <a:p>
            <a:pPr marL="228600" indent="-228600"/>
            <a:endParaRPr lang="en-US" sz="1400" dirty="0" smtClean="0"/>
          </a:p>
          <a:p>
            <a:pPr marL="228600" indent="-228600"/>
            <a:r>
              <a:rPr lang="en-US" sz="1400" dirty="0" smtClean="0"/>
              <a:t>	Because this example has an insoluble product, you proceed to the next step.</a:t>
            </a:r>
          </a:p>
          <a:p>
            <a:pPr marL="228600" indent="-228600"/>
            <a:endParaRPr lang="en-US" sz="1400" dirty="0" smtClean="0"/>
          </a:p>
          <a:p>
            <a:pPr marL="228600" indent="-228600"/>
            <a:r>
              <a:rPr lang="en-US" sz="1400" b="1" dirty="0" smtClean="0"/>
              <a:t>5.  </a:t>
            </a:r>
            <a:r>
              <a:rPr lang="en-US" sz="1400" dirty="0" smtClean="0"/>
              <a:t>If one or both of the potentially insoluble products are insoluble, write their formula(s) as the product(s) of the reaction, using (</a:t>
            </a:r>
            <a:r>
              <a:rPr lang="en-US" sz="1400" i="1" dirty="0" smtClean="0"/>
              <a:t>s</a:t>
            </a:r>
            <a:r>
              <a:rPr lang="en-US" sz="1400" dirty="0" smtClean="0"/>
              <a:t>) to indicate solid. Follow any soluble products with (</a:t>
            </a:r>
            <a:r>
              <a:rPr lang="en-US" sz="1400" i="1" dirty="0" smtClean="0"/>
              <a:t>aq</a:t>
            </a:r>
            <a:r>
              <a:rPr lang="en-US" sz="1400" dirty="0" smtClean="0"/>
              <a:t>) to indicate aqueous.</a:t>
            </a:r>
          </a:p>
          <a:p>
            <a:endParaRPr lang="en-US" sz="1400" dirty="0" smtClean="0"/>
          </a:p>
          <a:p>
            <a:pPr algn="ctr"/>
            <a:r>
              <a:rPr lang="en-US" sz="1400" dirty="0" smtClean="0"/>
              <a:t>Na</a:t>
            </a:r>
            <a:r>
              <a:rPr lang="en-US" sz="1400" baseline="-25000" dirty="0" smtClean="0"/>
              <a:t>2</a:t>
            </a:r>
            <a:r>
              <a:rPr lang="en-US" sz="1400" dirty="0" smtClean="0"/>
              <a:t>CO</a:t>
            </a:r>
            <a:r>
              <a:rPr lang="en-US" sz="1400" baseline="-25000" dirty="0" smtClean="0"/>
              <a:t>3</a:t>
            </a:r>
            <a:r>
              <a:rPr lang="en-US" sz="1400" dirty="0" smtClean="0"/>
              <a:t>(</a:t>
            </a:r>
            <a:r>
              <a:rPr lang="en-US" sz="1400" i="1" dirty="0" smtClean="0"/>
              <a:t>aq</a:t>
            </a:r>
            <a:r>
              <a:rPr lang="en-US" sz="1400" dirty="0" smtClean="0"/>
              <a:t>) + CuCl</a:t>
            </a:r>
            <a:r>
              <a:rPr lang="en-US" sz="1400" baseline="-25000" dirty="0" smtClean="0"/>
              <a:t>2</a:t>
            </a:r>
            <a:r>
              <a:rPr lang="en-US" sz="1400" dirty="0" smtClean="0"/>
              <a:t>(</a:t>
            </a:r>
            <a:r>
              <a:rPr lang="en-US" sz="1400" i="1" dirty="0" smtClean="0"/>
              <a:t>aq</a:t>
            </a:r>
            <a:r>
              <a:rPr lang="en-US" sz="1400" dirty="0" smtClean="0"/>
              <a:t>)	          CuCO</a:t>
            </a:r>
            <a:r>
              <a:rPr lang="en-US" sz="1400" baseline="-25000" dirty="0" smtClean="0"/>
              <a:t>3</a:t>
            </a:r>
            <a:r>
              <a:rPr lang="en-US" sz="1400" dirty="0" smtClean="0"/>
              <a:t>(</a:t>
            </a:r>
            <a:r>
              <a:rPr lang="en-US" sz="1400" i="1" dirty="0" smtClean="0"/>
              <a:t>s</a:t>
            </a:r>
            <a:r>
              <a:rPr lang="en-US" sz="1400" dirty="0" smtClean="0"/>
              <a:t>) + </a:t>
            </a:r>
            <a:r>
              <a:rPr lang="en-US" sz="1400" dirty="0" err="1" smtClean="0"/>
              <a:t>NaCl</a:t>
            </a:r>
            <a:r>
              <a:rPr lang="en-US" sz="1400" dirty="0" smtClean="0"/>
              <a:t>(</a:t>
            </a:r>
            <a:r>
              <a:rPr lang="en-US" sz="1400" i="1" dirty="0" smtClean="0"/>
              <a:t>aq</a:t>
            </a:r>
            <a:r>
              <a:rPr lang="en-US" sz="1400" dirty="0" smtClean="0"/>
              <a:t>)</a:t>
            </a:r>
          </a:p>
          <a:p>
            <a:endParaRPr lang="en-US" sz="1400" dirty="0" smtClean="0"/>
          </a:p>
          <a:p>
            <a:pPr indent="-228600"/>
            <a:r>
              <a:rPr lang="en-US" sz="1400" b="1" dirty="0" smtClean="0"/>
              <a:t>6.  </a:t>
            </a:r>
            <a:r>
              <a:rPr lang="en-US" sz="1400" dirty="0" smtClean="0"/>
              <a:t>Balance the equation. Remember to adjust only coefficients, not subscripts.</a:t>
            </a:r>
          </a:p>
          <a:p>
            <a:endParaRPr lang="en-US" sz="1400" dirty="0" smtClean="0"/>
          </a:p>
          <a:p>
            <a:pPr algn="ctr"/>
            <a:r>
              <a:rPr lang="en-US" sz="1400" dirty="0" smtClean="0"/>
              <a:t>Na</a:t>
            </a:r>
            <a:r>
              <a:rPr lang="en-US" sz="1400" baseline="-25000" dirty="0" smtClean="0"/>
              <a:t>2</a:t>
            </a:r>
            <a:r>
              <a:rPr lang="en-US" sz="1400" dirty="0" smtClean="0"/>
              <a:t>CO</a:t>
            </a:r>
            <a:r>
              <a:rPr lang="en-US" sz="1400" baseline="-25000" dirty="0" smtClean="0"/>
              <a:t>3</a:t>
            </a:r>
            <a:r>
              <a:rPr lang="en-US" sz="1400" dirty="0" smtClean="0"/>
              <a:t>(</a:t>
            </a:r>
            <a:r>
              <a:rPr lang="en-US" sz="1400" i="1" dirty="0" smtClean="0"/>
              <a:t>aq</a:t>
            </a:r>
            <a:r>
              <a:rPr lang="en-US" sz="1400" dirty="0" smtClean="0"/>
              <a:t>) + CuCl</a:t>
            </a:r>
            <a:r>
              <a:rPr lang="en-US" sz="1400" baseline="-25000" dirty="0" smtClean="0"/>
              <a:t>2</a:t>
            </a:r>
            <a:r>
              <a:rPr lang="en-US" sz="1400" dirty="0" smtClean="0"/>
              <a:t>(</a:t>
            </a:r>
            <a:r>
              <a:rPr lang="en-US" sz="1400" i="1" dirty="0" smtClean="0"/>
              <a:t>aq</a:t>
            </a:r>
            <a:r>
              <a:rPr lang="en-US" sz="1400" dirty="0" smtClean="0"/>
              <a:t>)	         CuCO</a:t>
            </a:r>
            <a:r>
              <a:rPr lang="en-US" sz="1400" baseline="-25000" dirty="0" smtClean="0"/>
              <a:t>3</a:t>
            </a:r>
            <a:r>
              <a:rPr lang="en-US" sz="1400" dirty="0" smtClean="0"/>
              <a:t>(</a:t>
            </a:r>
            <a:r>
              <a:rPr lang="en-US" sz="1400" i="1" dirty="0" smtClean="0"/>
              <a:t>s</a:t>
            </a:r>
            <a:r>
              <a:rPr lang="en-US" sz="1400" dirty="0" smtClean="0"/>
              <a:t>) + 2 </a:t>
            </a:r>
            <a:r>
              <a:rPr lang="en-US" sz="1400" dirty="0" err="1" smtClean="0"/>
              <a:t>NaCl</a:t>
            </a:r>
            <a:r>
              <a:rPr lang="en-US" sz="1400" dirty="0" smtClean="0"/>
              <a:t>(</a:t>
            </a:r>
            <a:r>
              <a:rPr lang="en-US" sz="1400" i="1" dirty="0" smtClean="0"/>
              <a:t>aq</a:t>
            </a:r>
            <a:r>
              <a:rPr lang="en-US" sz="1400" dirty="0" smtClean="0"/>
              <a:t>)</a:t>
            </a:r>
            <a:endParaRPr lang="en-US" b="1" dirty="0" smtClean="0">
              <a:solidFill>
                <a:srgbClr val="3366FF"/>
              </a:solidFill>
              <a:latin typeface="Arial" pitchFamily="34" charset="0"/>
              <a:cs typeface="Arial" pitchFamily="34" charset="0"/>
            </a:endParaRPr>
          </a:p>
          <a:p>
            <a:pPr marL="0" indent="0">
              <a:spcAft>
                <a:spcPts val="0"/>
              </a:spcAft>
            </a:pPr>
            <a:endParaRPr lang="en-US" b="1" dirty="0" smtClean="0">
              <a:solidFill>
                <a:srgbClr val="3366FF"/>
              </a:solidFill>
              <a:latin typeface="Arial" pitchFamily="34" charset="0"/>
              <a:cs typeface="Arial" pitchFamily="34" charset="0"/>
            </a:endParaRPr>
          </a:p>
          <a:p>
            <a:pPr marL="0" indent="0">
              <a:spcAft>
                <a:spcPts val="0"/>
              </a:spcAft>
            </a:pPr>
            <a:r>
              <a:rPr lang="en-US" b="1" dirty="0" err="1" smtClean="0">
                <a:solidFill>
                  <a:srgbClr val="3366FF"/>
                </a:solidFill>
                <a:latin typeface="Arial" pitchFamily="34" charset="0"/>
                <a:cs typeface="Arial" pitchFamily="34" charset="0"/>
              </a:rPr>
              <a:t>Skillbuilder</a:t>
            </a:r>
            <a:r>
              <a:rPr lang="en-US" b="1" dirty="0" smtClean="0">
                <a:solidFill>
                  <a:srgbClr val="3366FF"/>
                </a:solidFill>
                <a:latin typeface="Arial" pitchFamily="34" charset="0"/>
                <a:cs typeface="Arial" pitchFamily="34" charset="0"/>
              </a:rPr>
              <a:t> 7.7</a:t>
            </a:r>
            <a:r>
              <a:rPr lang="en-US" b="1" dirty="0" smtClean="0">
                <a:latin typeface="Arial" pitchFamily="34" charset="0"/>
                <a:cs typeface="Arial" pitchFamily="34" charset="0"/>
              </a:rPr>
              <a:t> | </a:t>
            </a:r>
            <a:r>
              <a:rPr lang="en-US" b="1" dirty="0" smtClean="0">
                <a:solidFill>
                  <a:srgbClr val="3366FF"/>
                </a:solidFill>
                <a:latin typeface="Arial" pitchFamily="34" charset="0"/>
                <a:cs typeface="Arial" pitchFamily="34" charset="0"/>
              </a:rPr>
              <a:t>Writing Equations for Precipitation Reactions</a:t>
            </a:r>
          </a:p>
          <a:p>
            <a:r>
              <a:rPr lang="en-US" sz="1400" dirty="0" smtClean="0"/>
              <a:t>Write an equation for the precipitation reaction that occurs (if any) when solutions of potassium hydroxide and</a:t>
            </a:r>
          </a:p>
          <a:p>
            <a:r>
              <a:rPr lang="en-US" sz="1400" dirty="0" smtClean="0"/>
              <a:t>nickel(II) bromide are mixed.</a:t>
            </a:r>
            <a:endParaRPr lang="en-US" sz="1400" dirty="0"/>
          </a:p>
        </p:txBody>
      </p:sp>
      <p:sp>
        <p:nvSpPr>
          <p:cNvPr id="2054" name="Line 7"/>
          <p:cNvSpPr>
            <a:spLocks noChangeShapeType="1"/>
          </p:cNvSpPr>
          <p:nvPr/>
        </p:nvSpPr>
        <p:spPr bwMode="auto">
          <a:xfrm>
            <a:off x="304800" y="285750"/>
            <a:ext cx="0" cy="4862276"/>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055" name="Text Box 8"/>
          <p:cNvSpPr txBox="1">
            <a:spLocks noChangeArrowheads="1"/>
          </p:cNvSpPr>
          <p:nvPr/>
        </p:nvSpPr>
        <p:spPr bwMode="auto">
          <a:xfrm>
            <a:off x="323850" y="728915"/>
            <a:ext cx="8458200" cy="438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pPr>
              <a:defRPr/>
            </a:pPr>
            <a:r>
              <a:rPr lang="en-US" sz="1400" dirty="0" smtClean="0"/>
              <a:t>Continued</a:t>
            </a:r>
            <a:endParaRPr lang="en-US" sz="1400" baseline="-25000" dirty="0" smtClean="0"/>
          </a:p>
        </p:txBody>
      </p:sp>
      <p:sp>
        <p:nvSpPr>
          <p:cNvPr id="2056" name="Line 9"/>
          <p:cNvSpPr>
            <a:spLocks noChangeShapeType="1"/>
          </p:cNvSpPr>
          <p:nvPr/>
        </p:nvSpPr>
        <p:spPr bwMode="auto">
          <a:xfrm>
            <a:off x="304800" y="304800"/>
            <a:ext cx="449263"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057" name="Line 10"/>
          <p:cNvSpPr>
            <a:spLocks noChangeShapeType="1"/>
          </p:cNvSpPr>
          <p:nvPr/>
        </p:nvSpPr>
        <p:spPr bwMode="auto">
          <a:xfrm>
            <a:off x="294482" y="5148026"/>
            <a:ext cx="462756"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42527" t="9157" r="47802" b="80332"/>
          <a:stretch/>
        </p:blipFill>
        <p:spPr>
          <a:xfrm>
            <a:off x="4592702" y="2972106"/>
            <a:ext cx="419100" cy="104775"/>
          </a:xfrm>
          <a:prstGeom prst="rect">
            <a:avLst/>
          </a:prstGeom>
        </p:spPr>
      </p:pic>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42527" t="9157" r="47802" b="80332"/>
          <a:stretch/>
        </p:blipFill>
        <p:spPr>
          <a:xfrm>
            <a:off x="4522325" y="3841943"/>
            <a:ext cx="419100" cy="104775"/>
          </a:xfrm>
          <a:prstGeom prst="rect">
            <a:avLst/>
          </a:prstGeom>
        </p:spPr>
      </p:pic>
    </p:spTree>
    <p:extLst>
      <p:ext uri="{BB962C8B-B14F-4D97-AF65-F5344CB8AC3E}">
        <p14:creationId xmlns:p14="http://schemas.microsoft.com/office/powerpoint/2010/main" val="377455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136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136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136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136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1365">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1365">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71365">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1365">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136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56966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tabLst>
                <a:tab pos="4576763" algn="l"/>
              </a:tabLst>
            </a:pPr>
            <a:r>
              <a:rPr lang="en-US" altLang="en-US" dirty="0">
                <a:solidFill>
                  <a:srgbClr val="ED6B06"/>
                </a:solidFill>
                <a:ea typeface="ヒラギノ角ゴ Pro W3" pitchFamily="32" charset="-128"/>
              </a:rPr>
              <a:t>Writing Chemical Equations for Reactions </a:t>
            </a:r>
            <a:r>
              <a:rPr lang="en-US" altLang="en-US" dirty="0" smtClean="0">
                <a:solidFill>
                  <a:srgbClr val="ED6B06"/>
                </a:solidFill>
                <a:ea typeface="ヒラギノ角ゴ Pro W3" pitchFamily="32" charset="-128"/>
              </a:rPr>
              <a:t/>
            </a:r>
            <a:br>
              <a:rPr lang="en-US" altLang="en-US" dirty="0" smtClean="0">
                <a:solidFill>
                  <a:srgbClr val="ED6B06"/>
                </a:solidFill>
                <a:ea typeface="ヒラギノ角ゴ Pro W3" pitchFamily="32" charset="-128"/>
              </a:rPr>
            </a:br>
            <a:r>
              <a:rPr lang="en-US" altLang="en-US" dirty="0" smtClean="0">
                <a:solidFill>
                  <a:srgbClr val="ED6B06"/>
                </a:solidFill>
                <a:ea typeface="ヒラギノ角ゴ Pro W3" pitchFamily="32" charset="-128"/>
              </a:rPr>
              <a:t>in </a:t>
            </a:r>
            <a:r>
              <a:rPr lang="en-US" altLang="en-US" dirty="0">
                <a:solidFill>
                  <a:srgbClr val="ED6B06"/>
                </a:solidFill>
                <a:ea typeface="ヒラギノ角ゴ Pro W3" pitchFamily="32" charset="-128"/>
              </a:rPr>
              <a:t>Solution: Molecular and Complete Ionic Equations</a:t>
            </a:r>
            <a:endParaRPr lang="en-US" altLang="en-US" dirty="0">
              <a:solidFill>
                <a:srgbClr val="ED6B06"/>
              </a:solidFill>
            </a:endParaRPr>
          </a:p>
        </p:txBody>
      </p:sp>
      <p:sp>
        <p:nvSpPr>
          <p:cNvPr id="4099" name="Content Placeholder 2"/>
          <p:cNvSpPr>
            <a:spLocks noGrp="1"/>
          </p:cNvSpPr>
          <p:nvPr>
            <p:ph sz="half" idx="1"/>
          </p:nvPr>
        </p:nvSpPr>
        <p:spPr>
          <a:xfrm>
            <a:off x="382583" y="1615644"/>
            <a:ext cx="8467089" cy="4662815"/>
          </a:xfrm>
        </p:spPr>
        <p:txBody>
          <a:bodyPr/>
          <a:lstStyle/>
          <a:p>
            <a:pPr eaLnBrk="1" hangingPunct="1">
              <a:spcBef>
                <a:spcPts val="600"/>
              </a:spcBef>
            </a:pPr>
            <a:r>
              <a:rPr lang="en-US" altLang="en-US" sz="1800" dirty="0">
                <a:ea typeface="ヒラギノ角ゴ Pro W3" pitchFamily="32" charset="-128"/>
              </a:rPr>
              <a:t>A </a:t>
            </a:r>
            <a:r>
              <a:rPr lang="en-US" altLang="en-US" sz="1800" b="1" dirty="0">
                <a:ea typeface="ヒラギノ角ゴ Pro W3" pitchFamily="32" charset="-128"/>
              </a:rPr>
              <a:t>molecular equation </a:t>
            </a:r>
            <a:r>
              <a:rPr lang="en-US" altLang="en-US" sz="1800" dirty="0">
                <a:ea typeface="ヒラギノ角ゴ Pro W3" pitchFamily="32" charset="-128"/>
              </a:rPr>
              <a:t>is an equation showing the complete neutral formulas for every compound in the reaction. </a:t>
            </a:r>
          </a:p>
          <a:p>
            <a:pPr eaLnBrk="1" hangingPunct="1">
              <a:spcBef>
                <a:spcPts val="600"/>
              </a:spcBef>
            </a:pPr>
            <a:endParaRPr lang="en-US" altLang="en-US" sz="1800" dirty="0">
              <a:ea typeface="ヒラギノ角ゴ Pro W3" pitchFamily="32" charset="-128"/>
            </a:endParaRPr>
          </a:p>
          <a:p>
            <a:pPr marL="0" indent="0" algn="ctr" eaLnBrk="1" hangingPunct="1">
              <a:spcBef>
                <a:spcPts val="600"/>
              </a:spcBef>
              <a:buNone/>
            </a:pPr>
            <a:r>
              <a:rPr lang="en-US" sz="1800" dirty="0"/>
              <a:t>AgNO</a:t>
            </a:r>
            <a:r>
              <a:rPr lang="en-US" sz="1800" baseline="-25000" dirty="0"/>
              <a:t>3</a:t>
            </a:r>
            <a:r>
              <a:rPr lang="en-US" sz="1800" dirty="0"/>
              <a:t>(</a:t>
            </a:r>
            <a:r>
              <a:rPr lang="en-US" sz="1800" i="1" dirty="0" err="1"/>
              <a:t>aq</a:t>
            </a:r>
            <a:r>
              <a:rPr lang="en-US" sz="1800" dirty="0"/>
              <a:t>) + </a:t>
            </a:r>
            <a:r>
              <a:rPr lang="en-US" sz="1800" dirty="0" err="1"/>
              <a:t>NaCl</a:t>
            </a:r>
            <a:r>
              <a:rPr lang="en-US" sz="1800" dirty="0"/>
              <a:t>(</a:t>
            </a:r>
            <a:r>
              <a:rPr lang="en-US" sz="1800" i="1" dirty="0" err="1"/>
              <a:t>aq</a:t>
            </a:r>
            <a:r>
              <a:rPr lang="en-US" sz="1800" dirty="0"/>
              <a:t>) </a:t>
            </a:r>
            <a:r>
              <a:rPr lang="en-US" sz="1800" dirty="0">
                <a:solidFill>
                  <a:srgbClr val="000000"/>
                </a:solidFill>
                <a:ea typeface="ＭＳ Ｐゴシック" pitchFamily="48" charset="-128"/>
                <a:cs typeface="Arial"/>
              </a:rPr>
              <a:t>→</a:t>
            </a:r>
            <a:r>
              <a:rPr lang="en-US" sz="1800" dirty="0"/>
              <a:t> </a:t>
            </a:r>
            <a:r>
              <a:rPr lang="en-US" sz="1800" dirty="0" err="1"/>
              <a:t>AgCl</a:t>
            </a:r>
            <a:r>
              <a:rPr lang="en-US" sz="1800" dirty="0"/>
              <a:t>(</a:t>
            </a:r>
            <a:r>
              <a:rPr lang="en-US" sz="1800" i="1" dirty="0"/>
              <a:t>s</a:t>
            </a:r>
            <a:r>
              <a:rPr lang="en-US" sz="1800" dirty="0"/>
              <a:t>) + NaNO</a:t>
            </a:r>
            <a:r>
              <a:rPr lang="en-US" sz="1800" baseline="-25000" dirty="0"/>
              <a:t>3</a:t>
            </a:r>
            <a:r>
              <a:rPr lang="en-US" sz="1800" dirty="0"/>
              <a:t>(</a:t>
            </a:r>
            <a:r>
              <a:rPr lang="en-US" sz="1800" i="1" dirty="0" err="1"/>
              <a:t>aq</a:t>
            </a:r>
            <a:r>
              <a:rPr lang="en-US" sz="1800" dirty="0"/>
              <a:t>)</a:t>
            </a:r>
          </a:p>
          <a:p>
            <a:pPr marL="0" indent="0" algn="ctr" eaLnBrk="1" hangingPunct="1">
              <a:spcBef>
                <a:spcPts val="600"/>
              </a:spcBef>
              <a:buNone/>
            </a:pPr>
            <a:endParaRPr lang="en-US" altLang="en-US" sz="1800" b="1" dirty="0">
              <a:ea typeface="ヒラギノ角ゴ Pro W3" pitchFamily="32" charset="-128"/>
            </a:endParaRPr>
          </a:p>
          <a:p>
            <a:pPr eaLnBrk="1" hangingPunct="1">
              <a:spcBef>
                <a:spcPts val="600"/>
              </a:spcBef>
            </a:pPr>
            <a:r>
              <a:rPr lang="en-US" altLang="en-US" sz="1800" b="1" dirty="0">
                <a:ea typeface="ヒラギノ角ゴ Pro W3" pitchFamily="32" charset="-128"/>
              </a:rPr>
              <a:t>Complete ionic equations</a:t>
            </a:r>
            <a:r>
              <a:rPr lang="en-US" altLang="en-US" sz="1800" dirty="0">
                <a:ea typeface="ヒラギノ角ゴ Pro W3" pitchFamily="32" charset="-128"/>
              </a:rPr>
              <a:t> show aqueous ionic compounds that normally dissociate in solution as they are actually present in solution.</a:t>
            </a:r>
          </a:p>
          <a:p>
            <a:pPr eaLnBrk="1" hangingPunct="1">
              <a:spcBef>
                <a:spcPts val="600"/>
              </a:spcBef>
            </a:pPr>
            <a:endParaRPr lang="en-US" altLang="en-US" sz="1800" dirty="0">
              <a:ea typeface="ヒラギノ角ゴ Pro W3" pitchFamily="32" charset="-128"/>
            </a:endParaRPr>
          </a:p>
          <a:p>
            <a:pPr marL="0" indent="0">
              <a:spcBef>
                <a:spcPts val="600"/>
              </a:spcBef>
              <a:buNone/>
              <a:tabLst>
                <a:tab pos="796925" algn="l"/>
              </a:tabLst>
            </a:pPr>
            <a:r>
              <a:rPr lang="en-US" sz="1800" dirty="0"/>
              <a:t>	Ag</a:t>
            </a:r>
            <a:r>
              <a:rPr lang="en-US" sz="1800" baseline="30000" dirty="0"/>
              <a:t>+</a:t>
            </a:r>
            <a:r>
              <a:rPr lang="en-US" sz="1800" dirty="0"/>
              <a:t>(</a:t>
            </a:r>
            <a:r>
              <a:rPr lang="en-US" sz="1800" i="1" dirty="0" err="1"/>
              <a:t>aq</a:t>
            </a:r>
            <a:r>
              <a:rPr lang="en-US" sz="1800" dirty="0"/>
              <a:t>) + NO</a:t>
            </a:r>
            <a:r>
              <a:rPr lang="en-US" sz="1800" baseline="-25000" dirty="0"/>
              <a:t>3</a:t>
            </a:r>
            <a:r>
              <a:rPr lang="en-US" sz="1800" baseline="30000" dirty="0"/>
              <a:t>−</a:t>
            </a:r>
            <a:r>
              <a:rPr lang="en-US" sz="1800" dirty="0"/>
              <a:t>(</a:t>
            </a:r>
            <a:r>
              <a:rPr lang="en-US" sz="1800" i="1" dirty="0" err="1"/>
              <a:t>aq</a:t>
            </a:r>
            <a:r>
              <a:rPr lang="en-US" sz="1800" dirty="0"/>
              <a:t>) + Na+(</a:t>
            </a:r>
            <a:r>
              <a:rPr lang="en-US" sz="1800" i="1" dirty="0" err="1"/>
              <a:t>aq</a:t>
            </a:r>
            <a:r>
              <a:rPr lang="en-US" sz="1800" dirty="0"/>
              <a:t>) + </a:t>
            </a:r>
            <a:r>
              <a:rPr lang="en-US" sz="1800" dirty="0" err="1"/>
              <a:t>Cl</a:t>
            </a:r>
            <a:r>
              <a:rPr lang="en-US" sz="1800" baseline="30000" dirty="0"/>
              <a:t>−</a:t>
            </a:r>
            <a:r>
              <a:rPr lang="en-US" sz="1800" dirty="0"/>
              <a:t>(</a:t>
            </a:r>
            <a:r>
              <a:rPr lang="en-US" sz="1800" i="1" dirty="0" err="1"/>
              <a:t>aq</a:t>
            </a:r>
            <a:r>
              <a:rPr lang="en-US" sz="1800" dirty="0"/>
              <a:t>) </a:t>
            </a:r>
            <a:r>
              <a:rPr lang="en-US" sz="1800" dirty="0">
                <a:solidFill>
                  <a:srgbClr val="000000"/>
                </a:solidFill>
                <a:ea typeface="ＭＳ Ｐゴシック" pitchFamily="48" charset="-128"/>
                <a:cs typeface="Arial"/>
              </a:rPr>
              <a:t>→ </a:t>
            </a:r>
            <a:r>
              <a:rPr lang="en-US" sz="1800" dirty="0" err="1"/>
              <a:t>AgCl</a:t>
            </a:r>
            <a:r>
              <a:rPr lang="en-US" sz="1800" dirty="0"/>
              <a:t>(</a:t>
            </a:r>
            <a:r>
              <a:rPr lang="en-US" sz="1800" i="1" dirty="0"/>
              <a:t>s</a:t>
            </a:r>
            <a:r>
              <a:rPr lang="en-US" sz="1800" dirty="0"/>
              <a:t>) + </a:t>
            </a:r>
            <a:br>
              <a:rPr lang="en-US" sz="1800" dirty="0"/>
            </a:br>
            <a:r>
              <a:rPr lang="en-US" sz="1800" dirty="0"/>
              <a:t>	Na</a:t>
            </a:r>
            <a:r>
              <a:rPr lang="en-US" sz="1800" baseline="30000" dirty="0"/>
              <a:t>+</a:t>
            </a:r>
            <a:r>
              <a:rPr lang="en-US" sz="1800" dirty="0"/>
              <a:t>(</a:t>
            </a:r>
            <a:r>
              <a:rPr lang="en-US" sz="1800" i="1" dirty="0" err="1"/>
              <a:t>aq</a:t>
            </a:r>
            <a:r>
              <a:rPr lang="en-US" sz="1800" dirty="0"/>
              <a:t>) + NO</a:t>
            </a:r>
            <a:r>
              <a:rPr lang="en-US" sz="1800" baseline="-25000" dirty="0"/>
              <a:t>3</a:t>
            </a:r>
            <a:r>
              <a:rPr lang="en-US" sz="1800" baseline="30000" dirty="0"/>
              <a:t>–</a:t>
            </a:r>
            <a:r>
              <a:rPr lang="en-US" sz="1800" dirty="0"/>
              <a:t>(</a:t>
            </a:r>
            <a:r>
              <a:rPr lang="en-US" sz="1800" i="1" dirty="0" err="1"/>
              <a:t>aq</a:t>
            </a:r>
            <a:r>
              <a:rPr lang="en-US" sz="1800" dirty="0"/>
              <a:t>)</a:t>
            </a:r>
          </a:p>
          <a:p>
            <a:pPr marL="0" indent="0">
              <a:spcBef>
                <a:spcPts val="600"/>
              </a:spcBef>
              <a:buNone/>
            </a:pPr>
            <a:endParaRPr lang="en-US" altLang="en-US" sz="1800" dirty="0">
              <a:ea typeface="ヒラギノ角ゴ Pro W3" pitchFamily="32" charset="-128"/>
            </a:endParaRPr>
          </a:p>
          <a:p>
            <a:pPr eaLnBrk="1" hangingPunct="1">
              <a:spcBef>
                <a:spcPts val="600"/>
              </a:spcBef>
            </a:pPr>
            <a:r>
              <a:rPr lang="en-US" altLang="en-US" sz="1800" dirty="0">
                <a:ea typeface="ヒラギノ角ゴ Pro W3" pitchFamily="32" charset="-128"/>
              </a:rPr>
              <a:t>When writing complete ionic equations, separate only aqueous ionic compounds into their constituent ions. </a:t>
            </a:r>
          </a:p>
          <a:p>
            <a:pPr eaLnBrk="1" hangingPunct="1">
              <a:spcBef>
                <a:spcPts val="600"/>
              </a:spcBef>
            </a:pPr>
            <a:r>
              <a:rPr lang="en-US" altLang="en-US" sz="1800" dirty="0">
                <a:ea typeface="ヒラギノ角ゴ Pro W3" pitchFamily="32" charset="-128"/>
              </a:rPr>
              <a:t>Do NOT separate solid, liquid, or gaseous compounds</a:t>
            </a:r>
            <a:r>
              <a:rPr lang="en-US" altLang="en-US" sz="1800" dirty="0" smtClean="0">
                <a:ea typeface="ヒラギノ角ゴ Pro W3" pitchFamily="32" charset="-128"/>
              </a:rPr>
              <a:t>.</a:t>
            </a:r>
            <a:endParaRPr lang="en-US" altLang="en-US" sz="1800" dirty="0">
              <a:ea typeface="ヒラギノ角ゴ Pro W3" pitchFamily="32" charset="-128"/>
            </a:endParaRPr>
          </a:p>
        </p:txBody>
      </p:sp>
    </p:spTree>
    <p:extLst>
      <p:ext uri="{BB962C8B-B14F-4D97-AF65-F5344CB8AC3E}">
        <p14:creationId xmlns:p14="http://schemas.microsoft.com/office/powerpoint/2010/main" val="15284407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56966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tabLst>
                <a:tab pos="4576763" algn="l"/>
              </a:tabLst>
            </a:pPr>
            <a:r>
              <a:rPr lang="en-US" altLang="en-US" dirty="0">
                <a:solidFill>
                  <a:srgbClr val="ED6B06"/>
                </a:solidFill>
                <a:ea typeface="ヒラギノ角ゴ Pro W3" pitchFamily="32" charset="-128"/>
              </a:rPr>
              <a:t>Writing Chemical Equations for Reactions </a:t>
            </a:r>
            <a:r>
              <a:rPr lang="en-US" altLang="en-US" dirty="0" smtClean="0">
                <a:solidFill>
                  <a:srgbClr val="ED6B06"/>
                </a:solidFill>
                <a:ea typeface="ヒラギノ角ゴ Pro W3" pitchFamily="32" charset="-128"/>
              </a:rPr>
              <a:t/>
            </a:r>
            <a:br>
              <a:rPr lang="en-US" altLang="en-US" dirty="0" smtClean="0">
                <a:solidFill>
                  <a:srgbClr val="ED6B06"/>
                </a:solidFill>
                <a:ea typeface="ヒラギノ角ゴ Pro W3" pitchFamily="32" charset="-128"/>
              </a:rPr>
            </a:br>
            <a:r>
              <a:rPr lang="en-US" altLang="en-US" dirty="0" smtClean="0">
                <a:solidFill>
                  <a:srgbClr val="ED6B06"/>
                </a:solidFill>
                <a:ea typeface="ヒラギノ角ゴ Pro W3" pitchFamily="32" charset="-128"/>
              </a:rPr>
              <a:t>in </a:t>
            </a:r>
            <a:r>
              <a:rPr lang="en-US" altLang="en-US" dirty="0">
                <a:solidFill>
                  <a:srgbClr val="ED6B06"/>
                </a:solidFill>
                <a:ea typeface="ヒラギノ角ゴ Pro W3" pitchFamily="32" charset="-128"/>
              </a:rPr>
              <a:t>Solution: Complete Ionic and Net Ionic Equations</a:t>
            </a:r>
            <a:endParaRPr lang="en-US" altLang="en-US" dirty="0">
              <a:solidFill>
                <a:srgbClr val="ED6B06"/>
              </a:solidFill>
            </a:endParaRPr>
          </a:p>
        </p:txBody>
      </p:sp>
      <p:sp>
        <p:nvSpPr>
          <p:cNvPr id="4099" name="Content Placeholder 2"/>
          <p:cNvSpPr>
            <a:spLocks noGrp="1"/>
          </p:cNvSpPr>
          <p:nvPr>
            <p:ph sz="half" idx="1"/>
          </p:nvPr>
        </p:nvSpPr>
        <p:spPr>
          <a:xfrm>
            <a:off x="382583" y="1615644"/>
            <a:ext cx="8467089" cy="3693318"/>
          </a:xfrm>
        </p:spPr>
        <p:txBody>
          <a:bodyPr/>
          <a:lstStyle/>
          <a:p>
            <a:pPr eaLnBrk="1" hangingPunct="1">
              <a:spcBef>
                <a:spcPts val="600"/>
              </a:spcBef>
            </a:pPr>
            <a:r>
              <a:rPr lang="en-US" altLang="en-US" sz="3200" dirty="0">
                <a:ea typeface="ヒラギノ角ゴ Pro W3" pitchFamily="32" charset="-128"/>
              </a:rPr>
              <a:t>In the complete ionic equation, some of the ions in solution appear unchanged on both sides of the equation. </a:t>
            </a:r>
          </a:p>
          <a:p>
            <a:pPr eaLnBrk="1" hangingPunct="1">
              <a:spcBef>
                <a:spcPts val="600"/>
              </a:spcBef>
            </a:pPr>
            <a:r>
              <a:rPr lang="en-US" altLang="en-US" sz="3200" dirty="0">
                <a:ea typeface="ヒラギノ角ゴ Pro W3" pitchFamily="32" charset="-128"/>
              </a:rPr>
              <a:t>These ions are called </a:t>
            </a:r>
            <a:r>
              <a:rPr lang="en-US" altLang="en-US" sz="3200" b="1" dirty="0">
                <a:ea typeface="ヒラギノ角ゴ Pro W3" pitchFamily="32" charset="-128"/>
              </a:rPr>
              <a:t>spectator ions </a:t>
            </a:r>
            <a:r>
              <a:rPr lang="en-US" altLang="en-US" sz="3200" dirty="0">
                <a:ea typeface="ヒラギノ角ゴ Pro W3" pitchFamily="32" charset="-128"/>
              </a:rPr>
              <a:t>because they do not participate in the reaction. </a:t>
            </a:r>
          </a:p>
          <a:p>
            <a:pPr eaLnBrk="1" hangingPunct="1">
              <a:spcBef>
                <a:spcPts val="600"/>
              </a:spcBef>
              <a:buFont typeface="Arial" pitchFamily="34" charset="0"/>
              <a:buNone/>
            </a:pPr>
            <a:endParaRPr lang="en-US" altLang="en-US" sz="3200" dirty="0">
              <a:ea typeface="ヒラギノ角ゴ Pro W3" pitchFamily="32" charset="-128"/>
            </a:endParaRPr>
          </a:p>
        </p:txBody>
      </p:sp>
      <p:pic>
        <p:nvPicPr>
          <p:cNvPr id="2" name="Picture 1" descr="07_Pg224_UnFigure_1.jpg"/>
          <p:cNvPicPr>
            <a:picLocks noChangeAspect="1"/>
          </p:cNvPicPr>
          <p:nvPr/>
        </p:nvPicPr>
        <p:blipFill rotWithShape="1">
          <a:blip r:embed="rId3">
            <a:extLst>
              <a:ext uri="{28A0092B-C50C-407E-A947-70E740481C1C}">
                <a14:useLocalDpi xmlns:a14="http://schemas.microsoft.com/office/drawing/2010/main" val="0"/>
              </a:ext>
            </a:extLst>
          </a:blip>
          <a:srcRect b="8642"/>
          <a:stretch/>
        </p:blipFill>
        <p:spPr>
          <a:xfrm>
            <a:off x="91440" y="4795520"/>
            <a:ext cx="8961120" cy="1578864"/>
          </a:xfrm>
          <a:prstGeom prst="rect">
            <a:avLst/>
          </a:prstGeom>
        </p:spPr>
      </p:pic>
    </p:spTree>
    <p:extLst>
      <p:ext uri="{BB962C8B-B14F-4D97-AF65-F5344CB8AC3E}">
        <p14:creationId xmlns:p14="http://schemas.microsoft.com/office/powerpoint/2010/main" val="9331543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56966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tabLst>
                <a:tab pos="4576763" algn="l"/>
              </a:tabLst>
            </a:pPr>
            <a:r>
              <a:rPr lang="en-US" altLang="en-US" dirty="0">
                <a:solidFill>
                  <a:srgbClr val="ED6B06"/>
                </a:solidFill>
                <a:ea typeface="ヒラギノ角ゴ Pro W3" pitchFamily="32" charset="-128"/>
              </a:rPr>
              <a:t>Writing Chemical Equations for Reactions </a:t>
            </a:r>
            <a:r>
              <a:rPr lang="en-US" altLang="en-US" dirty="0" smtClean="0">
                <a:solidFill>
                  <a:srgbClr val="ED6B06"/>
                </a:solidFill>
                <a:ea typeface="ヒラギノ角ゴ Pro W3" pitchFamily="32" charset="-128"/>
              </a:rPr>
              <a:t/>
            </a:r>
            <a:br>
              <a:rPr lang="en-US" altLang="en-US" dirty="0" smtClean="0">
                <a:solidFill>
                  <a:srgbClr val="ED6B06"/>
                </a:solidFill>
                <a:ea typeface="ヒラギノ角ゴ Pro W3" pitchFamily="32" charset="-128"/>
              </a:rPr>
            </a:br>
            <a:r>
              <a:rPr lang="en-US" altLang="en-US" dirty="0" smtClean="0">
                <a:solidFill>
                  <a:srgbClr val="ED6B06"/>
                </a:solidFill>
                <a:ea typeface="ヒラギノ角ゴ Pro W3" pitchFamily="32" charset="-128"/>
              </a:rPr>
              <a:t>in </a:t>
            </a:r>
            <a:r>
              <a:rPr lang="en-US" altLang="en-US" dirty="0">
                <a:solidFill>
                  <a:srgbClr val="ED6B06"/>
                </a:solidFill>
                <a:ea typeface="ヒラギノ角ゴ Pro W3" pitchFamily="32" charset="-128"/>
              </a:rPr>
              <a:t>Solution: Complete Ionic and Net Ionic Equations</a:t>
            </a:r>
            <a:endParaRPr lang="en-US" altLang="en-US" dirty="0">
              <a:solidFill>
                <a:srgbClr val="ED6B06"/>
              </a:solidFill>
            </a:endParaRPr>
          </a:p>
        </p:txBody>
      </p:sp>
      <p:sp>
        <p:nvSpPr>
          <p:cNvPr id="4099" name="Content Placeholder 2"/>
          <p:cNvSpPr>
            <a:spLocks noGrp="1"/>
          </p:cNvSpPr>
          <p:nvPr>
            <p:ph sz="half" idx="1"/>
          </p:nvPr>
        </p:nvSpPr>
        <p:spPr>
          <a:xfrm>
            <a:off x="382583" y="1615644"/>
            <a:ext cx="8467089" cy="4228849"/>
          </a:xfrm>
        </p:spPr>
        <p:txBody>
          <a:bodyPr/>
          <a:lstStyle/>
          <a:p>
            <a:pPr eaLnBrk="1" hangingPunct="1">
              <a:spcBef>
                <a:spcPts val="600"/>
              </a:spcBef>
            </a:pPr>
            <a:r>
              <a:rPr lang="en-US" altLang="en-US" sz="3200" dirty="0">
                <a:ea typeface="ヒラギノ角ゴ Pro W3" pitchFamily="32" charset="-128"/>
              </a:rPr>
              <a:t>To simplify the equation, and to more clearly show what is happening, spectator ions can be omitted.  </a:t>
            </a:r>
          </a:p>
          <a:p>
            <a:pPr eaLnBrk="1" hangingPunct="1">
              <a:spcBef>
                <a:spcPts val="600"/>
              </a:spcBef>
            </a:pPr>
            <a:r>
              <a:rPr lang="en-US" altLang="en-US" sz="3200" dirty="0">
                <a:ea typeface="ヒラギノ角ゴ Pro W3" pitchFamily="32" charset="-128"/>
              </a:rPr>
              <a:t>Equations such as this one, which show only the </a:t>
            </a:r>
            <a:r>
              <a:rPr lang="en-US" altLang="en-US" sz="3200" i="1" dirty="0">
                <a:ea typeface="ヒラギノ角ゴ Pro W3" pitchFamily="32" charset="-128"/>
              </a:rPr>
              <a:t>species</a:t>
            </a:r>
            <a:r>
              <a:rPr lang="en-US" altLang="en-US" sz="3200" dirty="0">
                <a:ea typeface="ヒラギノ角ゴ Pro W3" pitchFamily="32" charset="-128"/>
              </a:rPr>
              <a:t> that actually participate in the reaction, are called </a:t>
            </a:r>
            <a:r>
              <a:rPr lang="en-US" altLang="en-US" sz="3200" b="1" dirty="0">
                <a:ea typeface="ヒラギノ角ゴ Pro W3" pitchFamily="32" charset="-128"/>
              </a:rPr>
              <a:t>net ionic equations.</a:t>
            </a:r>
          </a:p>
          <a:p>
            <a:pPr algn="ctr" eaLnBrk="1" hangingPunct="1">
              <a:spcBef>
                <a:spcPts val="600"/>
              </a:spcBef>
              <a:buNone/>
            </a:pPr>
            <a:r>
              <a:rPr lang="en-US" altLang="en-US" sz="3200" dirty="0">
                <a:ea typeface="ヒラギノ角ゴ Pro W3" pitchFamily="32" charset="-128"/>
              </a:rPr>
              <a:t>Ag</a:t>
            </a:r>
            <a:r>
              <a:rPr lang="en-US" altLang="en-US" sz="3200" baseline="30000" dirty="0">
                <a:ea typeface="ヒラギノ角ゴ Pro W3" pitchFamily="32" charset="-128"/>
              </a:rPr>
              <a:t>+</a:t>
            </a:r>
            <a:r>
              <a:rPr lang="en-US" altLang="en-US" sz="3200" dirty="0">
                <a:ea typeface="ヒラギノ角ゴ Pro W3" pitchFamily="32" charset="-128"/>
              </a:rPr>
              <a:t>(</a:t>
            </a:r>
            <a:r>
              <a:rPr lang="en-US" altLang="en-US" sz="3200" i="1" dirty="0" err="1">
                <a:ea typeface="ヒラギノ角ゴ Pro W3" pitchFamily="32" charset="-128"/>
              </a:rPr>
              <a:t>aq</a:t>
            </a:r>
            <a:r>
              <a:rPr lang="en-US" altLang="en-US" sz="3200" dirty="0">
                <a:ea typeface="ヒラギノ角ゴ Pro W3" pitchFamily="32" charset="-128"/>
              </a:rPr>
              <a:t>) + </a:t>
            </a:r>
            <a:r>
              <a:rPr lang="en-US" altLang="en-US" sz="3200" dirty="0" err="1">
                <a:ea typeface="ヒラギノ角ゴ Pro W3" pitchFamily="32" charset="-128"/>
              </a:rPr>
              <a:t>Cl</a:t>
            </a:r>
            <a:r>
              <a:rPr lang="en-US" altLang="en-US" sz="3200" baseline="30000" dirty="0">
                <a:ea typeface="ヒラギノ角ゴ Pro W3" pitchFamily="32" charset="-128"/>
              </a:rPr>
              <a:t>− </a:t>
            </a:r>
            <a:r>
              <a:rPr lang="en-US" altLang="en-US" sz="3200" dirty="0">
                <a:ea typeface="ヒラギノ角ゴ Pro W3" pitchFamily="32" charset="-128"/>
              </a:rPr>
              <a:t>(</a:t>
            </a:r>
            <a:r>
              <a:rPr lang="en-US" altLang="en-US" sz="3200" i="1" dirty="0" err="1">
                <a:ea typeface="ヒラギノ角ゴ Pro W3" pitchFamily="32" charset="-128"/>
              </a:rPr>
              <a:t>aq</a:t>
            </a:r>
            <a:r>
              <a:rPr lang="en-US" altLang="en-US" sz="3200" dirty="0">
                <a:ea typeface="ヒラギノ角ゴ Pro W3" pitchFamily="32" charset="-128"/>
              </a:rPr>
              <a:t>) </a:t>
            </a:r>
            <a:r>
              <a:rPr lang="en-US" sz="3200" dirty="0">
                <a:solidFill>
                  <a:srgbClr val="000000"/>
                </a:solidFill>
                <a:ea typeface="ＭＳ Ｐゴシック" pitchFamily="48" charset="-128"/>
                <a:cs typeface="Arial"/>
              </a:rPr>
              <a:t>→</a:t>
            </a:r>
            <a:r>
              <a:rPr lang="en-US" altLang="en-US" sz="3200" dirty="0">
                <a:ea typeface="ヒラギノ角ゴ Pro W3" pitchFamily="32" charset="-128"/>
                <a:sym typeface="Wingdings" pitchFamily="2" charset="2"/>
              </a:rPr>
              <a:t>  </a:t>
            </a:r>
            <a:r>
              <a:rPr lang="en-US" altLang="en-US" sz="3200" dirty="0" err="1">
                <a:ea typeface="ヒラギノ角ゴ Pro W3" pitchFamily="32" charset="-128"/>
                <a:sym typeface="Wingdings" pitchFamily="2" charset="2"/>
              </a:rPr>
              <a:t>AgCl</a:t>
            </a:r>
            <a:r>
              <a:rPr lang="en-US" altLang="en-US" sz="3200" dirty="0">
                <a:ea typeface="ヒラギノ角ゴ Pro W3" pitchFamily="32" charset="-128"/>
                <a:sym typeface="Wingdings" pitchFamily="2" charset="2"/>
              </a:rPr>
              <a:t>(</a:t>
            </a:r>
            <a:r>
              <a:rPr lang="en-US" altLang="en-US" sz="3200" i="1" dirty="0">
                <a:ea typeface="ヒラギノ角ゴ Pro W3" pitchFamily="32" charset="-128"/>
                <a:sym typeface="Wingdings" pitchFamily="2" charset="2"/>
              </a:rPr>
              <a:t>s</a:t>
            </a:r>
            <a:r>
              <a:rPr lang="en-US" altLang="en-US" sz="3200" dirty="0">
                <a:ea typeface="ヒラギノ角ゴ Pro W3" pitchFamily="32" charset="-128"/>
                <a:sym typeface="Wingdings" pitchFamily="2" charset="2"/>
              </a:rPr>
              <a:t>)</a:t>
            </a:r>
            <a:r>
              <a:rPr lang="en-US" altLang="en-US" sz="3200" dirty="0">
                <a:ea typeface="ヒラギノ角ゴ Pro W3" pitchFamily="32" charset="-128"/>
              </a:rPr>
              <a:t> </a:t>
            </a:r>
          </a:p>
        </p:txBody>
      </p:sp>
    </p:spTree>
    <p:extLst>
      <p:ext uri="{BB962C8B-B14F-4D97-AF65-F5344CB8AC3E}">
        <p14:creationId xmlns:p14="http://schemas.microsoft.com/office/powerpoint/2010/main" val="32797194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tabLst>
                <a:tab pos="4576763" algn="l"/>
              </a:tabLst>
            </a:pPr>
            <a:r>
              <a:rPr lang="en-US" altLang="en-US" dirty="0">
                <a:solidFill>
                  <a:srgbClr val="ED6B06"/>
                </a:solidFill>
                <a:ea typeface="ヒラギノ角ゴ Pro W3" pitchFamily="32" charset="-128"/>
              </a:rPr>
              <a:t>Molecular, Complete Ionic, and Net Ionic Equations</a:t>
            </a:r>
            <a:endParaRPr lang="en-US" altLang="en-US" dirty="0">
              <a:solidFill>
                <a:srgbClr val="ED6B06"/>
              </a:solidFill>
            </a:endParaRPr>
          </a:p>
        </p:txBody>
      </p:sp>
      <p:sp>
        <p:nvSpPr>
          <p:cNvPr id="4099" name="Content Placeholder 2"/>
          <p:cNvSpPr>
            <a:spLocks noGrp="1"/>
          </p:cNvSpPr>
          <p:nvPr>
            <p:ph sz="half" idx="1"/>
          </p:nvPr>
        </p:nvSpPr>
        <p:spPr>
          <a:xfrm>
            <a:off x="382583" y="1270204"/>
            <a:ext cx="8467089" cy="5247590"/>
          </a:xfrm>
        </p:spPr>
        <p:txBody>
          <a:bodyPr/>
          <a:lstStyle/>
          <a:p>
            <a:pPr eaLnBrk="1" hangingPunct="1">
              <a:spcBef>
                <a:spcPts val="600"/>
              </a:spcBef>
              <a:buFont typeface="Arial" pitchFamily="34" charset="0"/>
              <a:buNone/>
            </a:pPr>
            <a:r>
              <a:rPr lang="en-US" altLang="en-US" sz="3200" dirty="0">
                <a:ea typeface="ヒラギノ角ゴ Pro W3" pitchFamily="32" charset="-128"/>
              </a:rPr>
              <a:t>To summarize:</a:t>
            </a:r>
          </a:p>
          <a:p>
            <a:pPr marL="0" indent="0" eaLnBrk="1" hangingPunct="1">
              <a:spcBef>
                <a:spcPts val="600"/>
              </a:spcBef>
              <a:buFont typeface="Arial" pitchFamily="34" charset="0"/>
              <a:buNone/>
            </a:pPr>
            <a:r>
              <a:rPr lang="en-US" altLang="en-US" sz="3200" dirty="0">
                <a:ea typeface="ヒラギノ角ゴ Pro W3" pitchFamily="32" charset="-128"/>
              </a:rPr>
              <a:t>A </a:t>
            </a:r>
            <a:r>
              <a:rPr lang="en-US" altLang="en-US" sz="3200" b="1" i="1" dirty="0">
                <a:ea typeface="ヒラギノ角ゴ Pro W3" pitchFamily="32" charset="-128"/>
              </a:rPr>
              <a:t>molecular equation</a:t>
            </a:r>
            <a:r>
              <a:rPr lang="en-US" altLang="en-US" sz="3200" dirty="0">
                <a:ea typeface="ヒラギノ角ゴ Pro W3" pitchFamily="32" charset="-128"/>
              </a:rPr>
              <a:t> is a chemical equation showing the complete, neutral formulas for every compound in a reaction.</a:t>
            </a:r>
            <a:r>
              <a:rPr lang="en-US" altLang="en-US" sz="3200" b="1" dirty="0">
                <a:ea typeface="ヒラギノ角ゴ Pro W3" pitchFamily="32" charset="-128"/>
              </a:rPr>
              <a:t> </a:t>
            </a:r>
          </a:p>
          <a:p>
            <a:pPr marL="0" indent="0" eaLnBrk="1" hangingPunct="1">
              <a:spcBef>
                <a:spcPts val="600"/>
              </a:spcBef>
              <a:buFont typeface="Arial" pitchFamily="34" charset="0"/>
              <a:buNone/>
            </a:pPr>
            <a:r>
              <a:rPr lang="en-US" altLang="en-US" sz="3200" dirty="0">
                <a:ea typeface="ヒラギノ角ゴ Pro W3" pitchFamily="32" charset="-128"/>
              </a:rPr>
              <a:t>A </a:t>
            </a:r>
            <a:r>
              <a:rPr lang="en-US" altLang="en-US" sz="3200" b="1" i="1" dirty="0">
                <a:ea typeface="ヒラギノ角ゴ Pro W3" pitchFamily="32" charset="-128"/>
              </a:rPr>
              <a:t>complete ionic equation</a:t>
            </a:r>
            <a:r>
              <a:rPr lang="en-US" altLang="en-US" sz="3200" dirty="0">
                <a:ea typeface="ヒラギノ角ゴ Pro W3" pitchFamily="32" charset="-128"/>
              </a:rPr>
              <a:t> is a chemical equation showing all of the species as they are actually present in solution.	</a:t>
            </a:r>
          </a:p>
          <a:p>
            <a:pPr marL="0" indent="0" eaLnBrk="1" hangingPunct="1">
              <a:spcBef>
                <a:spcPts val="600"/>
              </a:spcBef>
              <a:buFont typeface="Arial" pitchFamily="34" charset="0"/>
              <a:buNone/>
            </a:pPr>
            <a:r>
              <a:rPr lang="en-US" altLang="en-US" sz="3200" dirty="0">
                <a:ea typeface="ヒラギノ角ゴ Pro W3" pitchFamily="32" charset="-128"/>
              </a:rPr>
              <a:t>A </a:t>
            </a:r>
            <a:r>
              <a:rPr lang="en-US" altLang="en-US" sz="3200" b="1" i="1" dirty="0">
                <a:ea typeface="ヒラギノ角ゴ Pro W3" pitchFamily="32" charset="-128"/>
              </a:rPr>
              <a:t>net ionic equation</a:t>
            </a:r>
            <a:r>
              <a:rPr lang="en-US" altLang="en-US" sz="3200" dirty="0">
                <a:ea typeface="ヒラギノ角ゴ Pro W3" pitchFamily="32" charset="-128"/>
              </a:rPr>
              <a:t> is an equation showing only the species that actually participate in the reaction. </a:t>
            </a:r>
          </a:p>
        </p:txBody>
      </p:sp>
    </p:spTree>
    <p:extLst>
      <p:ext uri="{BB962C8B-B14F-4D97-AF65-F5344CB8AC3E}">
        <p14:creationId xmlns:p14="http://schemas.microsoft.com/office/powerpoint/2010/main" val="5724009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6"/>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tabLst>
                <a:tab pos="4576763" algn="l"/>
              </a:tabLst>
            </a:pPr>
            <a:r>
              <a:rPr lang="en-US" altLang="en-US" dirty="0">
                <a:solidFill>
                  <a:srgbClr val="ED6B06"/>
                </a:solidFill>
                <a:ea typeface="ヒラギノ角ゴ Pro W3" pitchFamily="32" charset="-128"/>
              </a:rPr>
              <a:t>Acid–Base Reactions </a:t>
            </a:r>
            <a:endParaRPr lang="en-US" altLang="en-US" dirty="0">
              <a:solidFill>
                <a:srgbClr val="ED6B06"/>
              </a:solidFill>
            </a:endParaRPr>
          </a:p>
        </p:txBody>
      </p:sp>
      <p:sp>
        <p:nvSpPr>
          <p:cNvPr id="4099" name="Content Placeholder 2"/>
          <p:cNvSpPr>
            <a:spLocks noGrp="1"/>
          </p:cNvSpPr>
          <p:nvPr>
            <p:ph sz="half" idx="1"/>
          </p:nvPr>
        </p:nvSpPr>
        <p:spPr>
          <a:xfrm>
            <a:off x="382583" y="863804"/>
            <a:ext cx="8467089" cy="1569660"/>
          </a:xfrm>
        </p:spPr>
        <p:txBody>
          <a:bodyPr/>
          <a:lstStyle/>
          <a:p>
            <a:pPr eaLnBrk="1" hangingPunct="1">
              <a:spcBef>
                <a:spcPts val="600"/>
              </a:spcBef>
            </a:pPr>
            <a:r>
              <a:rPr lang="en-US" altLang="en-US" sz="3200" b="1" dirty="0">
                <a:ea typeface="ヒラギノ角ゴ Pro W3" pitchFamily="32" charset="-128"/>
              </a:rPr>
              <a:t>Acid–base reactions</a:t>
            </a:r>
            <a:r>
              <a:rPr lang="en-US" altLang="en-US" sz="3200" dirty="0">
                <a:ea typeface="ヒラギノ角ゴ Pro W3" pitchFamily="32" charset="-128"/>
              </a:rPr>
              <a:t> are reactions that form water upon mixing of an acid and </a:t>
            </a:r>
            <a:r>
              <a:rPr lang="en-US" altLang="en-US" sz="3200" dirty="0" smtClean="0">
                <a:ea typeface="ヒラギノ角ゴ Pro W3" pitchFamily="32" charset="-128"/>
              </a:rPr>
              <a:t/>
            </a:r>
            <a:br>
              <a:rPr lang="en-US" altLang="en-US" sz="3200" dirty="0" smtClean="0">
                <a:ea typeface="ヒラギノ角ゴ Pro W3" pitchFamily="32" charset="-128"/>
              </a:rPr>
            </a:br>
            <a:r>
              <a:rPr lang="en-US" altLang="en-US" sz="3200" dirty="0" smtClean="0">
                <a:ea typeface="ヒラギノ角ゴ Pro W3" pitchFamily="32" charset="-128"/>
              </a:rPr>
              <a:t>a </a:t>
            </a:r>
            <a:r>
              <a:rPr lang="en-US" altLang="en-US" sz="3200" dirty="0">
                <a:ea typeface="ヒラギノ角ゴ Pro W3" pitchFamily="32" charset="-128"/>
              </a:rPr>
              <a:t>base. </a:t>
            </a:r>
          </a:p>
        </p:txBody>
      </p:sp>
      <p:pic>
        <p:nvPicPr>
          <p:cNvPr id="2" name="Picture 1" descr="07_Pg225_UnFigure_1.jpg"/>
          <p:cNvPicPr>
            <a:picLocks noChangeAspect="1"/>
          </p:cNvPicPr>
          <p:nvPr/>
        </p:nvPicPr>
        <p:blipFill rotWithShape="1">
          <a:blip r:embed="rId3">
            <a:extLst>
              <a:ext uri="{28A0092B-C50C-407E-A947-70E740481C1C}">
                <a14:useLocalDpi xmlns:a14="http://schemas.microsoft.com/office/drawing/2010/main" val="0"/>
              </a:ext>
            </a:extLst>
          </a:blip>
          <a:srcRect b="8816"/>
          <a:stretch/>
        </p:blipFill>
        <p:spPr>
          <a:xfrm>
            <a:off x="304800" y="2925064"/>
            <a:ext cx="8534400" cy="1439672"/>
          </a:xfrm>
          <a:prstGeom prst="rect">
            <a:avLst/>
          </a:prstGeom>
        </p:spPr>
      </p:pic>
    </p:spTree>
    <p:extLst>
      <p:ext uri="{BB962C8B-B14F-4D97-AF65-F5344CB8AC3E}">
        <p14:creationId xmlns:p14="http://schemas.microsoft.com/office/powerpoint/2010/main" val="41953476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6"/>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Chemical Reactions in Laundry </a:t>
            </a:r>
            <a:r>
              <a:rPr lang="en-US" altLang="en-US" dirty="0" smtClean="0">
                <a:solidFill>
                  <a:srgbClr val="ED6B06"/>
                </a:solidFill>
              </a:rPr>
              <a:t>Detergents</a:t>
            </a:r>
            <a:endParaRPr lang="en-US" altLang="en-US" dirty="0">
              <a:solidFill>
                <a:srgbClr val="ED6B06"/>
              </a:solidFill>
            </a:endParaRPr>
          </a:p>
        </p:txBody>
      </p:sp>
      <p:sp>
        <p:nvSpPr>
          <p:cNvPr id="4099" name="Content Placeholder 2"/>
          <p:cNvSpPr>
            <a:spLocks noGrp="1"/>
          </p:cNvSpPr>
          <p:nvPr>
            <p:ph sz="half" idx="1"/>
          </p:nvPr>
        </p:nvSpPr>
        <p:spPr>
          <a:xfrm>
            <a:off x="342899" y="793924"/>
            <a:ext cx="8546457" cy="5401479"/>
          </a:xfrm>
        </p:spPr>
        <p:txBody>
          <a:bodyPr/>
          <a:lstStyle/>
          <a:p>
            <a:pPr eaLnBrk="1" hangingPunct="1">
              <a:spcBef>
                <a:spcPts val="600"/>
              </a:spcBef>
            </a:pPr>
            <a:r>
              <a:rPr lang="en-US" altLang="en-US" sz="2500" dirty="0">
                <a:ea typeface="ヒラギノ角ゴ Pro W3" pitchFamily="32" charset="-128"/>
              </a:rPr>
              <a:t>Laundry detergents contain substances such as sodium carbonate (Na</a:t>
            </a:r>
            <a:r>
              <a:rPr lang="en-US" altLang="en-US" sz="2500" baseline="-25000" dirty="0">
                <a:ea typeface="ヒラギノ角ゴ Pro W3" pitchFamily="32" charset="-128"/>
              </a:rPr>
              <a:t>2</a:t>
            </a:r>
            <a:r>
              <a:rPr lang="en-US" altLang="en-US" sz="2500" dirty="0">
                <a:ea typeface="ヒラギノ角ゴ Pro W3" pitchFamily="32" charset="-128"/>
              </a:rPr>
              <a:t>CO</a:t>
            </a:r>
            <a:r>
              <a:rPr lang="en-US" altLang="en-US" sz="2500" baseline="-25000" dirty="0">
                <a:ea typeface="ヒラギノ角ゴ Pro W3" pitchFamily="32" charset="-128"/>
              </a:rPr>
              <a:t>3</a:t>
            </a:r>
            <a:r>
              <a:rPr lang="en-US" altLang="en-US" sz="2500" dirty="0">
                <a:ea typeface="ヒラギノ角ゴ Pro W3" pitchFamily="32" charset="-128"/>
              </a:rPr>
              <a:t>) that remove calcium and magnesium ions from the water. </a:t>
            </a:r>
          </a:p>
          <a:p>
            <a:pPr eaLnBrk="1" hangingPunct="1">
              <a:spcBef>
                <a:spcPts val="600"/>
              </a:spcBef>
            </a:pPr>
            <a:r>
              <a:rPr lang="en-US" altLang="en-US" sz="2500" dirty="0">
                <a:ea typeface="ヒラギノ角ゴ Pro W3" pitchFamily="32" charset="-128"/>
              </a:rPr>
              <a:t>The dissolved carbonate ions react with calcium and magnesium ions in the hard water to form solid </a:t>
            </a:r>
            <a:r>
              <a:rPr lang="en-US" altLang="en-US" sz="2500" dirty="0" smtClean="0">
                <a:ea typeface="ヒラギノ角ゴ Pro W3" pitchFamily="32" charset="-128"/>
              </a:rPr>
              <a:t/>
            </a:r>
            <a:br>
              <a:rPr lang="en-US" altLang="en-US" sz="2500" dirty="0" smtClean="0">
                <a:ea typeface="ヒラギノ角ゴ Pro W3" pitchFamily="32" charset="-128"/>
              </a:rPr>
            </a:br>
            <a:r>
              <a:rPr lang="en-US" altLang="en-US" sz="2500" dirty="0" smtClean="0">
                <a:ea typeface="ヒラギノ角ゴ Pro W3" pitchFamily="32" charset="-128"/>
              </a:rPr>
              <a:t>calcium </a:t>
            </a:r>
            <a:r>
              <a:rPr lang="en-US" altLang="en-US" sz="2500" dirty="0">
                <a:ea typeface="ヒラギノ角ゴ Pro W3" pitchFamily="32" charset="-128"/>
              </a:rPr>
              <a:t>carbonate (CaCO</a:t>
            </a:r>
            <a:r>
              <a:rPr lang="en-US" altLang="en-US" sz="2500" baseline="-25000" dirty="0">
                <a:ea typeface="ヒラギノ角ゴ Pro W3" pitchFamily="32" charset="-128"/>
              </a:rPr>
              <a:t>3</a:t>
            </a:r>
            <a:r>
              <a:rPr lang="en-US" altLang="en-US" sz="2500" dirty="0">
                <a:ea typeface="ヒラギノ角ゴ Pro W3" pitchFamily="32" charset="-128"/>
              </a:rPr>
              <a:t>) and solid magnesium carbonate (MgCO</a:t>
            </a:r>
            <a:r>
              <a:rPr lang="en-US" altLang="en-US" sz="2500" baseline="-25000" dirty="0">
                <a:ea typeface="ヒラギノ角ゴ Pro W3" pitchFamily="32" charset="-128"/>
              </a:rPr>
              <a:t>3</a:t>
            </a:r>
            <a:r>
              <a:rPr lang="en-US" altLang="en-US" sz="2500" dirty="0">
                <a:ea typeface="ヒラギノ角ゴ Pro W3" pitchFamily="32" charset="-128"/>
              </a:rPr>
              <a:t>).</a:t>
            </a:r>
          </a:p>
          <a:p>
            <a:pPr eaLnBrk="1" hangingPunct="1">
              <a:spcBef>
                <a:spcPts val="600"/>
              </a:spcBef>
            </a:pPr>
            <a:r>
              <a:rPr lang="en-US" altLang="en-US" sz="2500" dirty="0">
                <a:ea typeface="ヒラギノ角ゴ Pro W3" pitchFamily="32" charset="-128"/>
              </a:rPr>
              <a:t>These solids settle to the bottom of the laundry mixture, resulting in the removal of the ions from the water. </a:t>
            </a:r>
          </a:p>
          <a:p>
            <a:pPr eaLnBrk="1" hangingPunct="1">
              <a:spcBef>
                <a:spcPts val="600"/>
              </a:spcBef>
            </a:pPr>
            <a:r>
              <a:rPr lang="en-US" altLang="en-US" sz="2500" dirty="0">
                <a:ea typeface="ヒラギノ角ゴ Pro W3" pitchFamily="32" charset="-128"/>
              </a:rPr>
              <a:t>Laundry detergents contain substances that react with the ions in hard water to immobilize them. </a:t>
            </a:r>
          </a:p>
          <a:p>
            <a:pPr eaLnBrk="1" hangingPunct="1">
              <a:spcBef>
                <a:spcPts val="600"/>
              </a:spcBef>
            </a:pPr>
            <a:r>
              <a:rPr lang="en-US" altLang="en-US" sz="2500" dirty="0">
                <a:ea typeface="ヒラギノ角ゴ Pro W3" pitchFamily="32" charset="-128"/>
              </a:rPr>
              <a:t>Reactions such as these—that form solid substances in water—are </a:t>
            </a:r>
            <a:r>
              <a:rPr lang="en-US" altLang="en-US" sz="2500" i="1" dirty="0">
                <a:ea typeface="ヒラギノ角ゴ Pro W3" pitchFamily="32" charset="-128"/>
              </a:rPr>
              <a:t>precipitation reactions.</a:t>
            </a:r>
            <a:r>
              <a:rPr lang="en-US" altLang="en-US" sz="2500" dirty="0">
                <a:ea typeface="ヒラギノ角ゴ Pro W3" pitchFamily="32" charset="-128"/>
              </a:rPr>
              <a:t> </a:t>
            </a:r>
          </a:p>
        </p:txBody>
      </p:sp>
    </p:spTree>
    <p:extLst>
      <p:ext uri="{BB962C8B-B14F-4D97-AF65-F5344CB8AC3E}">
        <p14:creationId xmlns:p14="http://schemas.microsoft.com/office/powerpoint/2010/main" val="38304787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6"/>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tabLst>
                <a:tab pos="4576763" algn="l"/>
              </a:tabLst>
            </a:pPr>
            <a:r>
              <a:rPr lang="en-US" altLang="en-US" dirty="0">
                <a:solidFill>
                  <a:srgbClr val="ED6B06"/>
                </a:solidFill>
                <a:ea typeface="ヒラギノ角ゴ Pro W3" pitchFamily="32" charset="-128"/>
              </a:rPr>
              <a:t>Acid–Base Reactions </a:t>
            </a:r>
            <a:endParaRPr lang="en-US" altLang="en-US" dirty="0">
              <a:solidFill>
                <a:srgbClr val="ED6B06"/>
              </a:solidFill>
            </a:endParaRPr>
          </a:p>
        </p:txBody>
      </p:sp>
      <p:sp>
        <p:nvSpPr>
          <p:cNvPr id="4099" name="Content Placeholder 2"/>
          <p:cNvSpPr>
            <a:spLocks noGrp="1"/>
          </p:cNvSpPr>
          <p:nvPr>
            <p:ph sz="half" idx="1"/>
          </p:nvPr>
        </p:nvSpPr>
        <p:spPr>
          <a:xfrm>
            <a:off x="382583" y="863804"/>
            <a:ext cx="8467089" cy="5410711"/>
          </a:xfrm>
        </p:spPr>
        <p:txBody>
          <a:bodyPr/>
          <a:lstStyle/>
          <a:p>
            <a:pPr eaLnBrk="1" hangingPunct="1">
              <a:spcBef>
                <a:spcPts val="600"/>
              </a:spcBef>
              <a:defRPr/>
            </a:pPr>
            <a:r>
              <a:rPr lang="en-US" altLang="en-US" sz="3200" dirty="0">
                <a:ea typeface="ヒラギノ角ゴ Pro W3" pitchFamily="32" charset="-128"/>
              </a:rPr>
              <a:t>Acid–base </a:t>
            </a:r>
            <a:r>
              <a:rPr lang="en-US" altLang="en-US" sz="3200">
                <a:ea typeface="ヒラギノ角ゴ Pro W3" pitchFamily="32" charset="-128"/>
              </a:rPr>
              <a:t>reactions </a:t>
            </a:r>
            <a:r>
              <a:rPr lang="en-US" altLang="en-US" sz="3200" smtClean="0">
                <a:ea typeface="ヒラギノ角ゴ Pro W3" pitchFamily="32" charset="-128"/>
              </a:rPr>
              <a:t>(</a:t>
            </a:r>
            <a:r>
              <a:rPr lang="en-US" altLang="en-US" sz="3200" dirty="0">
                <a:ea typeface="ヒラギノ角ゴ Pro W3" pitchFamily="32" charset="-128"/>
              </a:rPr>
              <a:t>also called </a:t>
            </a:r>
            <a:r>
              <a:rPr lang="en-US" altLang="en-US" sz="3200" b="1" dirty="0">
                <a:ea typeface="ヒラギノ角ゴ Pro W3" pitchFamily="32" charset="-128"/>
              </a:rPr>
              <a:t>neutralization reactions</a:t>
            </a:r>
            <a:r>
              <a:rPr lang="en-US" altLang="en-US" sz="3200" dirty="0">
                <a:ea typeface="ヒラギノ角ゴ Pro W3" pitchFamily="32" charset="-128"/>
              </a:rPr>
              <a:t>) generally form water and an ionic compound—called a </a:t>
            </a:r>
            <a:r>
              <a:rPr lang="en-US" altLang="en-US" sz="3200" b="1" dirty="0">
                <a:ea typeface="ヒラギノ角ゴ Pro W3" pitchFamily="32" charset="-128"/>
              </a:rPr>
              <a:t>salt</a:t>
            </a:r>
            <a:r>
              <a:rPr lang="en-US" altLang="en-US" sz="3200" dirty="0">
                <a:ea typeface="ヒラギノ角ゴ Pro W3" pitchFamily="32" charset="-128"/>
              </a:rPr>
              <a:t>—that usually remains dissolved in the solution. </a:t>
            </a:r>
          </a:p>
          <a:p>
            <a:pPr marL="0" indent="0" eaLnBrk="1" hangingPunct="1">
              <a:spcBef>
                <a:spcPts val="600"/>
              </a:spcBef>
              <a:buFont typeface="Arial" pitchFamily="34" charset="0"/>
              <a:buNone/>
              <a:defRPr/>
            </a:pPr>
            <a:r>
              <a:rPr lang="en-US" altLang="en-US" sz="3200" dirty="0">
                <a:ea typeface="ヒラギノ角ゴ Pro W3" pitchFamily="32" charset="-128"/>
              </a:rPr>
              <a:t>The net ionic equation for many acid–base reactions is as follows:</a:t>
            </a:r>
          </a:p>
          <a:p>
            <a:pPr algn="ctr" eaLnBrk="1" hangingPunct="1">
              <a:spcBef>
                <a:spcPts val="600"/>
              </a:spcBef>
              <a:buNone/>
              <a:defRPr/>
            </a:pPr>
            <a:r>
              <a:rPr lang="en-US" altLang="en-US" sz="3200" dirty="0">
                <a:ea typeface="ヒラギノ角ゴ Pro W3" pitchFamily="32" charset="-128"/>
              </a:rPr>
              <a:t>H</a:t>
            </a:r>
            <a:r>
              <a:rPr lang="en-US" altLang="en-US" sz="3200" baseline="30000" dirty="0">
                <a:ea typeface="ヒラギノ角ゴ Pro W3" pitchFamily="32" charset="-128"/>
              </a:rPr>
              <a:t>+</a:t>
            </a:r>
            <a:r>
              <a:rPr lang="en-US" altLang="en-US" sz="3200" dirty="0">
                <a:ea typeface="ヒラギノ角ゴ Pro W3" pitchFamily="32" charset="-128"/>
              </a:rPr>
              <a:t>(</a:t>
            </a:r>
            <a:r>
              <a:rPr lang="en-US" altLang="en-US" sz="3200" i="1" dirty="0" err="1">
                <a:ea typeface="ヒラギノ角ゴ Pro W3" pitchFamily="32" charset="-128"/>
              </a:rPr>
              <a:t>aq</a:t>
            </a:r>
            <a:r>
              <a:rPr lang="en-US" altLang="en-US" sz="3200" dirty="0">
                <a:ea typeface="ヒラギノ角ゴ Pro W3" pitchFamily="32" charset="-128"/>
              </a:rPr>
              <a:t>) + OH</a:t>
            </a:r>
            <a:r>
              <a:rPr lang="en-US" altLang="en-US" sz="3200" baseline="30000" dirty="0">
                <a:ea typeface="ヒラギノ角ゴ Pro W3" pitchFamily="32" charset="-128"/>
              </a:rPr>
              <a:t>− </a:t>
            </a:r>
            <a:r>
              <a:rPr lang="en-US" altLang="en-US" sz="3200" dirty="0">
                <a:ea typeface="ヒラギノ角ゴ Pro W3" pitchFamily="32" charset="-128"/>
              </a:rPr>
              <a:t>(</a:t>
            </a:r>
            <a:r>
              <a:rPr lang="en-US" altLang="en-US" sz="3200" i="1" dirty="0" err="1">
                <a:ea typeface="ヒラギノ角ゴ Pro W3" pitchFamily="32" charset="-128"/>
              </a:rPr>
              <a:t>aq</a:t>
            </a:r>
            <a:r>
              <a:rPr lang="en-US" altLang="en-US" sz="3200" dirty="0">
                <a:ea typeface="ヒラギノ角ゴ Pro W3" pitchFamily="32" charset="-128"/>
              </a:rPr>
              <a:t>) </a:t>
            </a:r>
            <a:r>
              <a:rPr lang="en-US" sz="3200" dirty="0">
                <a:solidFill>
                  <a:srgbClr val="000000"/>
                </a:solidFill>
                <a:ea typeface="ＭＳ Ｐゴシック" pitchFamily="48" charset="-128"/>
                <a:cs typeface="Arial"/>
              </a:rPr>
              <a:t>→</a:t>
            </a:r>
            <a:r>
              <a:rPr lang="en-US" altLang="en-US" sz="3200" dirty="0">
                <a:ea typeface="ヒラギノ角ゴ Pro W3" pitchFamily="32" charset="-128"/>
                <a:sym typeface="Wingdings" pitchFamily="2" charset="2"/>
              </a:rPr>
              <a:t>  H</a:t>
            </a:r>
            <a:r>
              <a:rPr lang="en-US" altLang="en-US" sz="3200" baseline="-25000" dirty="0">
                <a:ea typeface="ヒラギノ角ゴ Pro W3" pitchFamily="32" charset="-128"/>
                <a:sym typeface="Wingdings" pitchFamily="2" charset="2"/>
              </a:rPr>
              <a:t>2</a:t>
            </a:r>
            <a:r>
              <a:rPr lang="en-US" altLang="en-US" sz="3200" dirty="0">
                <a:ea typeface="ヒラギノ角ゴ Pro W3" pitchFamily="32" charset="-128"/>
                <a:sym typeface="Wingdings" pitchFamily="2" charset="2"/>
              </a:rPr>
              <a:t>O(</a:t>
            </a:r>
            <a:r>
              <a:rPr lang="en-US" altLang="en-US" sz="3200" i="1" dirty="0">
                <a:ea typeface="ヒラギノ角ゴ Pro W3" pitchFamily="32" charset="-128"/>
                <a:sym typeface="Wingdings" pitchFamily="2" charset="2"/>
              </a:rPr>
              <a:t>l</a:t>
            </a:r>
            <a:r>
              <a:rPr lang="en-US" altLang="en-US" sz="3200" dirty="0">
                <a:ea typeface="ヒラギノ角ゴ Pro W3" pitchFamily="32" charset="-128"/>
                <a:sym typeface="Wingdings" pitchFamily="2" charset="2"/>
              </a:rPr>
              <a:t>)</a:t>
            </a:r>
            <a:r>
              <a:rPr lang="en-US" altLang="en-US" sz="3200" dirty="0">
                <a:ea typeface="ヒラギノ角ゴ Pro W3" pitchFamily="32" charset="-128"/>
              </a:rPr>
              <a:t> </a:t>
            </a:r>
          </a:p>
          <a:p>
            <a:pPr eaLnBrk="1" hangingPunct="1">
              <a:spcBef>
                <a:spcPts val="600"/>
              </a:spcBef>
              <a:buFont typeface="Arial" pitchFamily="34" charset="0"/>
              <a:buNone/>
              <a:defRPr/>
            </a:pPr>
            <a:endParaRPr lang="en-US" altLang="en-US" sz="3200" dirty="0">
              <a:ea typeface="ヒラギノ角ゴ Pro W3" pitchFamily="32" charset="-128"/>
            </a:endParaRPr>
          </a:p>
          <a:p>
            <a:pPr eaLnBrk="1" hangingPunct="1">
              <a:spcBef>
                <a:spcPts val="600"/>
              </a:spcBef>
              <a:buFont typeface="Arial" pitchFamily="34" charset="0"/>
              <a:buNone/>
              <a:defRPr/>
            </a:pPr>
            <a:endParaRPr lang="en-US" altLang="en-US" sz="3200" dirty="0">
              <a:ea typeface="ヒラギノ角ゴ Pro W3" pitchFamily="32" charset="-128"/>
            </a:endParaRPr>
          </a:p>
        </p:txBody>
      </p:sp>
    </p:spTree>
    <p:extLst>
      <p:ext uri="{BB962C8B-B14F-4D97-AF65-F5344CB8AC3E}">
        <p14:creationId xmlns:p14="http://schemas.microsoft.com/office/powerpoint/2010/main" val="42212987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6"/>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tabLst>
                <a:tab pos="4576763" algn="l"/>
              </a:tabLst>
            </a:pPr>
            <a:r>
              <a:rPr lang="en-US" altLang="en-US" dirty="0">
                <a:solidFill>
                  <a:srgbClr val="ED6B06"/>
                </a:solidFill>
                <a:ea typeface="ヒラギノ角ゴ Pro W3" pitchFamily="32" charset="-128"/>
              </a:rPr>
              <a:t>Some Common Acids and Bases </a:t>
            </a:r>
            <a:endParaRPr lang="en-US" altLang="en-US" dirty="0">
              <a:solidFill>
                <a:srgbClr val="ED6B06"/>
              </a:solidFill>
            </a:endParaRPr>
          </a:p>
        </p:txBody>
      </p:sp>
      <p:pic>
        <p:nvPicPr>
          <p:cNvPr id="3" name="Picture 2" descr="07_03_Table.jpg"/>
          <p:cNvPicPr>
            <a:picLocks noChangeAspect="1"/>
          </p:cNvPicPr>
          <p:nvPr/>
        </p:nvPicPr>
        <p:blipFill rotWithShape="1">
          <a:blip r:embed="rId3">
            <a:extLst>
              <a:ext uri="{28A0092B-C50C-407E-A947-70E740481C1C}">
                <a14:useLocalDpi xmlns:a14="http://schemas.microsoft.com/office/drawing/2010/main" val="0"/>
              </a:ext>
            </a:extLst>
          </a:blip>
          <a:srcRect t="-1" b="4607"/>
          <a:stretch/>
        </p:blipFill>
        <p:spPr>
          <a:xfrm>
            <a:off x="304800" y="2046224"/>
            <a:ext cx="8534400" cy="2861056"/>
          </a:xfrm>
          <a:prstGeom prst="rect">
            <a:avLst/>
          </a:prstGeom>
        </p:spPr>
      </p:pic>
    </p:spTree>
    <p:extLst>
      <p:ext uri="{BB962C8B-B14F-4D97-AF65-F5344CB8AC3E}">
        <p14:creationId xmlns:p14="http://schemas.microsoft.com/office/powerpoint/2010/main" val="423832735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6"/>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tabLst>
                <a:tab pos="4576763" algn="l"/>
              </a:tabLst>
            </a:pPr>
            <a:r>
              <a:rPr lang="en-US" altLang="en-US" dirty="0">
                <a:solidFill>
                  <a:srgbClr val="ED6B06"/>
                </a:solidFill>
                <a:ea typeface="ヒラギノ角ゴ Pro W3" pitchFamily="32" charset="-128"/>
              </a:rPr>
              <a:t>Gas Evolution Reactions</a:t>
            </a:r>
            <a:endParaRPr lang="en-US" altLang="en-US" dirty="0">
              <a:solidFill>
                <a:srgbClr val="ED6B06"/>
              </a:solidFill>
            </a:endParaRPr>
          </a:p>
        </p:txBody>
      </p:sp>
      <p:grpSp>
        <p:nvGrpSpPr>
          <p:cNvPr id="5" name="Group 4"/>
          <p:cNvGrpSpPr/>
          <p:nvPr/>
        </p:nvGrpSpPr>
        <p:grpSpPr>
          <a:xfrm>
            <a:off x="310718" y="1959979"/>
            <a:ext cx="8495931" cy="2854509"/>
            <a:chOff x="412388" y="2570480"/>
            <a:chExt cx="5541372" cy="1861820"/>
          </a:xfrm>
        </p:grpSpPr>
        <p:pic>
          <p:nvPicPr>
            <p:cNvPr id="2" name="Picture 1" descr="07_04_Table.jpg"/>
            <p:cNvPicPr>
              <a:picLocks noChangeAspect="1"/>
            </p:cNvPicPr>
            <p:nvPr/>
          </p:nvPicPr>
          <p:blipFill rotWithShape="1">
            <a:blip r:embed="rId3">
              <a:extLst>
                <a:ext uri="{28A0092B-C50C-407E-A947-70E740481C1C}">
                  <a14:useLocalDpi xmlns:a14="http://schemas.microsoft.com/office/drawing/2010/main" val="0"/>
                </a:ext>
              </a:extLst>
            </a:blip>
            <a:srcRect t="2764" r="38884" b="79642"/>
            <a:stretch/>
          </p:blipFill>
          <p:spPr>
            <a:xfrm>
              <a:off x="412388" y="2570480"/>
              <a:ext cx="5541372" cy="365760"/>
            </a:xfrm>
            <a:prstGeom prst="rect">
              <a:avLst/>
            </a:prstGeom>
          </p:spPr>
        </p:pic>
        <p:pic>
          <p:nvPicPr>
            <p:cNvPr id="4" name="Picture 3" descr="07_04_Table.jpg"/>
            <p:cNvPicPr>
              <a:picLocks noChangeAspect="1"/>
            </p:cNvPicPr>
            <p:nvPr/>
          </p:nvPicPr>
          <p:blipFill rotWithShape="1">
            <a:blip r:embed="rId3">
              <a:extLst>
                <a:ext uri="{28A0092B-C50C-407E-A947-70E740481C1C}">
                  <a14:useLocalDpi xmlns:a14="http://schemas.microsoft.com/office/drawing/2010/main" val="0"/>
                </a:ext>
              </a:extLst>
            </a:blip>
            <a:srcRect t="20229" r="48450" b="8746"/>
            <a:stretch/>
          </p:blipFill>
          <p:spPr>
            <a:xfrm>
              <a:off x="416560" y="2959100"/>
              <a:ext cx="4663440" cy="1473200"/>
            </a:xfrm>
            <a:prstGeom prst="rect">
              <a:avLst/>
            </a:prstGeom>
          </p:spPr>
        </p:pic>
      </p:grpSp>
    </p:spTree>
    <p:extLst>
      <p:ext uri="{BB962C8B-B14F-4D97-AF65-F5344CB8AC3E}">
        <p14:creationId xmlns:p14="http://schemas.microsoft.com/office/powerpoint/2010/main" val="36864424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6"/>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tabLst>
                <a:tab pos="4576763" algn="l"/>
              </a:tabLst>
            </a:pPr>
            <a:r>
              <a:rPr lang="en-US" altLang="en-US" dirty="0">
                <a:solidFill>
                  <a:srgbClr val="ED6B06"/>
                </a:solidFill>
                <a:ea typeface="ヒラギノ角ゴ Pro W3" pitchFamily="32" charset="-128"/>
              </a:rPr>
              <a:t>Gas Evolution Reactions</a:t>
            </a:r>
            <a:endParaRPr lang="en-US" altLang="en-US" dirty="0">
              <a:solidFill>
                <a:srgbClr val="ED6B06"/>
              </a:solidFill>
            </a:endParaRPr>
          </a:p>
        </p:txBody>
      </p:sp>
      <p:grpSp>
        <p:nvGrpSpPr>
          <p:cNvPr id="3" name="Group 2"/>
          <p:cNvGrpSpPr/>
          <p:nvPr/>
        </p:nvGrpSpPr>
        <p:grpSpPr>
          <a:xfrm>
            <a:off x="298402" y="2024111"/>
            <a:ext cx="8508244" cy="2902998"/>
            <a:chOff x="56788" y="2570480"/>
            <a:chExt cx="5541372" cy="1854930"/>
          </a:xfrm>
        </p:grpSpPr>
        <p:pic>
          <p:nvPicPr>
            <p:cNvPr id="4" name="Picture 3" descr="07_04_Table.jpg"/>
            <p:cNvPicPr>
              <a:picLocks noChangeAspect="1"/>
            </p:cNvPicPr>
            <p:nvPr/>
          </p:nvPicPr>
          <p:blipFill rotWithShape="1">
            <a:blip r:embed="rId3">
              <a:extLst>
                <a:ext uri="{28A0092B-C50C-407E-A947-70E740481C1C}">
                  <a14:useLocalDpi xmlns:a14="http://schemas.microsoft.com/office/drawing/2010/main" val="0"/>
                </a:ext>
              </a:extLst>
            </a:blip>
            <a:srcRect l="51322" t="21335" b="8463"/>
            <a:stretch/>
          </p:blipFill>
          <p:spPr>
            <a:xfrm>
              <a:off x="138068" y="2965989"/>
              <a:ext cx="4413612" cy="1459421"/>
            </a:xfrm>
            <a:prstGeom prst="rect">
              <a:avLst/>
            </a:prstGeom>
          </p:spPr>
        </p:pic>
        <p:pic>
          <p:nvPicPr>
            <p:cNvPr id="6" name="Picture 5" descr="07_04_Table.jpg"/>
            <p:cNvPicPr>
              <a:picLocks noChangeAspect="1"/>
            </p:cNvPicPr>
            <p:nvPr/>
          </p:nvPicPr>
          <p:blipFill rotWithShape="1">
            <a:blip r:embed="rId3">
              <a:extLst>
                <a:ext uri="{28A0092B-C50C-407E-A947-70E740481C1C}">
                  <a14:useLocalDpi xmlns:a14="http://schemas.microsoft.com/office/drawing/2010/main" val="0"/>
                </a:ext>
              </a:extLst>
            </a:blip>
            <a:srcRect t="2764" r="38884" b="79642"/>
            <a:stretch/>
          </p:blipFill>
          <p:spPr>
            <a:xfrm>
              <a:off x="56788" y="2570480"/>
              <a:ext cx="5541372" cy="365760"/>
            </a:xfrm>
            <a:prstGeom prst="rect">
              <a:avLst/>
            </a:prstGeom>
          </p:spPr>
        </p:pic>
      </p:grpSp>
    </p:spTree>
    <p:extLst>
      <p:ext uri="{BB962C8B-B14F-4D97-AF65-F5344CB8AC3E}">
        <p14:creationId xmlns:p14="http://schemas.microsoft.com/office/powerpoint/2010/main" val="108258206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6"/>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tabLst>
                <a:tab pos="4576763" algn="l"/>
              </a:tabLst>
            </a:pPr>
            <a:r>
              <a:rPr lang="en-US" altLang="en-US" dirty="0">
                <a:solidFill>
                  <a:srgbClr val="ED6B06"/>
                </a:solidFill>
                <a:ea typeface="ヒラギノ角ゴ Pro W3" pitchFamily="32" charset="-128"/>
              </a:rPr>
              <a:t>Gas Evolution Reactions: CO</a:t>
            </a:r>
            <a:r>
              <a:rPr lang="en-US" altLang="en-US" baseline="-25000" dirty="0">
                <a:solidFill>
                  <a:srgbClr val="ED6B06"/>
                </a:solidFill>
                <a:ea typeface="ヒラギノ角ゴ Pro W3" pitchFamily="32" charset="-128"/>
              </a:rPr>
              <a:t>3</a:t>
            </a:r>
            <a:r>
              <a:rPr lang="en-US" altLang="en-US" baseline="30000" dirty="0">
                <a:solidFill>
                  <a:srgbClr val="ED6B06"/>
                </a:solidFill>
                <a:ea typeface="ヒラギノ角ゴ Pro W3" pitchFamily="32" charset="-128"/>
              </a:rPr>
              <a:t>2−</a:t>
            </a:r>
            <a:r>
              <a:rPr lang="en-US" altLang="en-US" dirty="0">
                <a:solidFill>
                  <a:srgbClr val="ED6B06"/>
                </a:solidFill>
                <a:ea typeface="ヒラギノ角ゴ Pro W3" pitchFamily="32" charset="-128"/>
              </a:rPr>
              <a:t> </a:t>
            </a:r>
            <a:endParaRPr lang="en-US" altLang="en-US" dirty="0">
              <a:solidFill>
                <a:srgbClr val="ED6B06"/>
              </a:solidFill>
            </a:endParaRPr>
          </a:p>
        </p:txBody>
      </p:sp>
      <p:sp>
        <p:nvSpPr>
          <p:cNvPr id="4099" name="Content Placeholder 2"/>
          <p:cNvSpPr>
            <a:spLocks noGrp="1"/>
          </p:cNvSpPr>
          <p:nvPr>
            <p:ph sz="half" idx="1"/>
          </p:nvPr>
        </p:nvSpPr>
        <p:spPr>
          <a:xfrm>
            <a:off x="382583" y="863804"/>
            <a:ext cx="8467089" cy="5062924"/>
          </a:xfrm>
        </p:spPr>
        <p:txBody>
          <a:bodyPr/>
          <a:lstStyle/>
          <a:p>
            <a:pPr marL="0" indent="0" eaLnBrk="1" hangingPunct="1">
              <a:spcBef>
                <a:spcPts val="600"/>
              </a:spcBef>
              <a:buFont typeface="Arial" pitchFamily="34" charset="0"/>
              <a:buNone/>
              <a:defRPr/>
            </a:pPr>
            <a:r>
              <a:rPr lang="en-US" altLang="en-US" sz="2400" dirty="0">
                <a:ea typeface="ヒラギノ角ゴ Pro W3" pitchFamily="32" charset="-128"/>
              </a:rPr>
              <a:t>Begin by writing a skeletal equation that includes the reactants and products that form when the </a:t>
            </a:r>
            <a:r>
              <a:rPr lang="en-US" altLang="en-US" sz="2400" dirty="0" err="1">
                <a:ea typeface="ヒラギノ角ゴ Pro W3" pitchFamily="32" charset="-128"/>
              </a:rPr>
              <a:t>cation</a:t>
            </a:r>
            <a:r>
              <a:rPr lang="en-US" altLang="en-US" sz="2400" dirty="0">
                <a:ea typeface="ヒラギノ角ゴ Pro W3" pitchFamily="32" charset="-128"/>
              </a:rPr>
              <a:t> of each reactant combines with the anion of the other. </a:t>
            </a:r>
          </a:p>
          <a:p>
            <a:pPr eaLnBrk="1" hangingPunct="1">
              <a:spcBef>
                <a:spcPts val="600"/>
              </a:spcBef>
              <a:buNone/>
              <a:defRPr/>
            </a:pPr>
            <a:r>
              <a:rPr lang="en-US" altLang="en-US" sz="2400" dirty="0">
                <a:ea typeface="ヒラギノ角ゴ Pro W3" pitchFamily="32" charset="-128"/>
              </a:rPr>
              <a:t>HNO</a:t>
            </a:r>
            <a:r>
              <a:rPr lang="en-US" altLang="en-US" sz="2400" baseline="-25000" dirty="0">
                <a:ea typeface="ヒラギノ角ゴ Pro W3" pitchFamily="32" charset="-128"/>
              </a:rPr>
              <a:t>3</a:t>
            </a:r>
            <a:r>
              <a:rPr lang="en-US" altLang="en-US" sz="2400" dirty="0">
                <a:ea typeface="ヒラギノ角ゴ Pro W3" pitchFamily="32" charset="-128"/>
              </a:rPr>
              <a:t>(</a:t>
            </a:r>
            <a:r>
              <a:rPr lang="en-US" altLang="en-US" sz="2400" i="1" dirty="0" err="1">
                <a:ea typeface="ヒラギノ角ゴ Pro W3" pitchFamily="32" charset="-128"/>
              </a:rPr>
              <a:t>aq</a:t>
            </a:r>
            <a:r>
              <a:rPr lang="en-US" altLang="en-US" sz="2400" dirty="0">
                <a:ea typeface="ヒラギノ角ゴ Pro W3" pitchFamily="32" charset="-128"/>
              </a:rPr>
              <a:t>) + Na</a:t>
            </a:r>
            <a:r>
              <a:rPr lang="en-US" altLang="en-US" sz="2400" baseline="-25000" dirty="0">
                <a:ea typeface="ヒラギノ角ゴ Pro W3" pitchFamily="32" charset="-128"/>
              </a:rPr>
              <a:t>2</a:t>
            </a:r>
            <a:r>
              <a:rPr lang="en-US" altLang="en-US" sz="2400" dirty="0">
                <a:ea typeface="ヒラギノ角ゴ Pro W3" pitchFamily="32" charset="-128"/>
              </a:rPr>
              <a:t>CO</a:t>
            </a:r>
            <a:r>
              <a:rPr lang="en-US" altLang="en-US" sz="2400" baseline="-25000" dirty="0">
                <a:ea typeface="ヒラギノ角ゴ Pro W3" pitchFamily="32" charset="-128"/>
              </a:rPr>
              <a:t>3</a:t>
            </a:r>
            <a:r>
              <a:rPr lang="en-US" altLang="en-US" sz="2400" dirty="0">
                <a:ea typeface="ヒラギノ角ゴ Pro W3" pitchFamily="32" charset="-128"/>
              </a:rPr>
              <a:t>(</a:t>
            </a:r>
            <a:r>
              <a:rPr lang="en-US" altLang="en-US" sz="2400" i="1" dirty="0" err="1">
                <a:ea typeface="ヒラギノ角ゴ Pro W3" pitchFamily="32" charset="-128"/>
              </a:rPr>
              <a:t>aq</a:t>
            </a:r>
            <a:r>
              <a:rPr lang="en-US" altLang="en-US" sz="2400" dirty="0">
                <a:ea typeface="ヒラギノ角ゴ Pro W3" pitchFamily="32" charset="-128"/>
              </a:rPr>
              <a:t>) </a:t>
            </a:r>
            <a:r>
              <a:rPr lang="en-US" sz="2400" dirty="0">
                <a:solidFill>
                  <a:srgbClr val="000000"/>
                </a:solidFill>
                <a:ea typeface="ＭＳ Ｐゴシック" pitchFamily="48" charset="-128"/>
                <a:cs typeface="Arial"/>
              </a:rPr>
              <a:t>→</a:t>
            </a:r>
            <a:r>
              <a:rPr lang="en-US" altLang="en-US" sz="2400" dirty="0">
                <a:ea typeface="ヒラギノ角ゴ Pro W3" pitchFamily="32" charset="-128"/>
              </a:rPr>
              <a:t>  H</a:t>
            </a:r>
            <a:r>
              <a:rPr lang="en-US" altLang="en-US" sz="2400" baseline="-25000" dirty="0">
                <a:ea typeface="ヒラギノ角ゴ Pro W3" pitchFamily="32" charset="-128"/>
              </a:rPr>
              <a:t>2</a:t>
            </a:r>
            <a:r>
              <a:rPr lang="en-US" altLang="en-US" sz="2400" dirty="0">
                <a:ea typeface="ヒラギノ角ゴ Pro W3" pitchFamily="32" charset="-128"/>
              </a:rPr>
              <a:t>CO</a:t>
            </a:r>
            <a:r>
              <a:rPr lang="en-US" altLang="en-US" sz="2400" baseline="-25000" dirty="0">
                <a:ea typeface="ヒラギノ角ゴ Pro W3" pitchFamily="32" charset="-128"/>
              </a:rPr>
              <a:t>3</a:t>
            </a:r>
            <a:r>
              <a:rPr lang="en-US" altLang="en-US" sz="2400" dirty="0">
                <a:ea typeface="ヒラギノ角ゴ Pro W3" pitchFamily="32" charset="-128"/>
              </a:rPr>
              <a:t>(</a:t>
            </a:r>
            <a:r>
              <a:rPr lang="en-US" altLang="en-US" sz="2400" i="1" dirty="0" err="1">
                <a:ea typeface="ヒラギノ角ゴ Pro W3" pitchFamily="32" charset="-128"/>
              </a:rPr>
              <a:t>aq</a:t>
            </a:r>
            <a:r>
              <a:rPr lang="en-US" altLang="en-US" sz="2400" dirty="0">
                <a:ea typeface="ヒラギノ角ゴ Pro W3" pitchFamily="32" charset="-128"/>
              </a:rPr>
              <a:t>) + NaNO</a:t>
            </a:r>
            <a:r>
              <a:rPr lang="en-US" altLang="en-US" sz="2400" baseline="-25000" dirty="0">
                <a:ea typeface="ヒラギノ角ゴ Pro W3" pitchFamily="32" charset="-128"/>
              </a:rPr>
              <a:t>3</a:t>
            </a:r>
            <a:r>
              <a:rPr lang="en-US" altLang="en-US" sz="2400" dirty="0">
                <a:ea typeface="ヒラギノ角ゴ Pro W3" pitchFamily="32" charset="-128"/>
              </a:rPr>
              <a:t>(</a:t>
            </a:r>
            <a:r>
              <a:rPr lang="en-US" altLang="en-US" sz="2400" i="1" dirty="0" err="1">
                <a:ea typeface="ヒラギノ角ゴ Pro W3" pitchFamily="32" charset="-128"/>
              </a:rPr>
              <a:t>aq</a:t>
            </a:r>
            <a:r>
              <a:rPr lang="en-US" altLang="en-US" sz="2400" dirty="0">
                <a:ea typeface="ヒラギノ角ゴ Pro W3" pitchFamily="32" charset="-128"/>
              </a:rPr>
              <a:t>)</a:t>
            </a:r>
          </a:p>
          <a:p>
            <a:pPr eaLnBrk="1" hangingPunct="1">
              <a:spcBef>
                <a:spcPts val="600"/>
              </a:spcBef>
              <a:buFont typeface="Arial" pitchFamily="34" charset="0"/>
              <a:buNone/>
              <a:defRPr/>
            </a:pPr>
            <a:endParaRPr lang="en-US" altLang="en-US" sz="2400" dirty="0">
              <a:ea typeface="ヒラギノ角ゴ Pro W3" pitchFamily="32" charset="-128"/>
            </a:endParaRPr>
          </a:p>
          <a:p>
            <a:pPr marL="0" indent="0" eaLnBrk="1" hangingPunct="1">
              <a:spcBef>
                <a:spcPts val="600"/>
              </a:spcBef>
              <a:buFont typeface="Arial" pitchFamily="34" charset="0"/>
              <a:buNone/>
              <a:defRPr/>
            </a:pPr>
            <a:r>
              <a:rPr lang="en-US" altLang="en-US" sz="2400" b="1" i="1" dirty="0">
                <a:ea typeface="ヒラギノ角ゴ Pro W3" pitchFamily="32" charset="-128"/>
              </a:rPr>
              <a:t>You must recognize</a:t>
            </a:r>
            <a:r>
              <a:rPr lang="en-US" altLang="en-US" sz="2400" dirty="0">
                <a:ea typeface="ヒラギノ角ゴ Pro W3" pitchFamily="32" charset="-128"/>
              </a:rPr>
              <a:t> that H</a:t>
            </a:r>
            <a:r>
              <a:rPr lang="en-US" altLang="en-US" sz="2400" baseline="-25000" dirty="0">
                <a:ea typeface="ヒラギノ角ゴ Pro W3" pitchFamily="32" charset="-128"/>
              </a:rPr>
              <a:t>2</a:t>
            </a:r>
            <a:r>
              <a:rPr lang="en-US" altLang="en-US" sz="2400" dirty="0">
                <a:ea typeface="ヒラギノ角ゴ Pro W3" pitchFamily="32" charset="-128"/>
              </a:rPr>
              <a:t>CO</a:t>
            </a:r>
            <a:r>
              <a:rPr lang="en-US" altLang="en-US" sz="2400" baseline="-25000" dirty="0">
                <a:ea typeface="ヒラギノ角ゴ Pro W3" pitchFamily="32" charset="-128"/>
              </a:rPr>
              <a:t>3</a:t>
            </a:r>
            <a:r>
              <a:rPr lang="en-US" altLang="en-US" sz="2400" dirty="0">
                <a:ea typeface="ヒラギノ角ゴ Pro W3" pitchFamily="32" charset="-128"/>
              </a:rPr>
              <a:t>(</a:t>
            </a:r>
            <a:r>
              <a:rPr lang="en-US" altLang="en-US" sz="2400" i="1" dirty="0" err="1">
                <a:ea typeface="ヒラギノ角ゴ Pro W3" pitchFamily="32" charset="-128"/>
              </a:rPr>
              <a:t>aq</a:t>
            </a:r>
            <a:r>
              <a:rPr lang="en-US" altLang="en-US" sz="2400" dirty="0">
                <a:ea typeface="ヒラギノ角ゴ Pro W3" pitchFamily="32" charset="-128"/>
              </a:rPr>
              <a:t>) decomposes into H</a:t>
            </a:r>
            <a:r>
              <a:rPr lang="en-US" altLang="en-US" sz="2400" baseline="-25000" dirty="0">
                <a:ea typeface="ヒラギノ角ゴ Pro W3" pitchFamily="32" charset="-128"/>
              </a:rPr>
              <a:t>2</a:t>
            </a:r>
            <a:r>
              <a:rPr lang="en-US" altLang="en-US" sz="2400" dirty="0">
                <a:ea typeface="ヒラギノ角ゴ Pro W3" pitchFamily="32" charset="-128"/>
              </a:rPr>
              <a:t>O(</a:t>
            </a:r>
            <a:r>
              <a:rPr lang="en-US" altLang="en-US" sz="2400" i="1" dirty="0">
                <a:ea typeface="ヒラギノ角ゴ Pro W3" pitchFamily="32" charset="-128"/>
              </a:rPr>
              <a:t>l</a:t>
            </a:r>
            <a:r>
              <a:rPr lang="en-US" altLang="en-US" sz="2400" dirty="0">
                <a:ea typeface="ヒラギノ角ゴ Pro W3" pitchFamily="32" charset="-128"/>
              </a:rPr>
              <a:t>) and CO</a:t>
            </a:r>
            <a:r>
              <a:rPr lang="en-US" altLang="en-US" sz="2400" baseline="-25000" dirty="0">
                <a:ea typeface="ヒラギノ角ゴ Pro W3" pitchFamily="32" charset="-128"/>
              </a:rPr>
              <a:t>2</a:t>
            </a:r>
            <a:r>
              <a:rPr lang="en-US" altLang="en-US" sz="2400" dirty="0">
                <a:ea typeface="ヒラギノ角ゴ Pro W3" pitchFamily="32" charset="-128"/>
              </a:rPr>
              <a:t>(</a:t>
            </a:r>
            <a:r>
              <a:rPr lang="en-US" altLang="en-US" sz="2400" i="1" dirty="0">
                <a:ea typeface="ヒラギノ角ゴ Pro W3" pitchFamily="32" charset="-128"/>
              </a:rPr>
              <a:t>g</a:t>
            </a:r>
            <a:r>
              <a:rPr lang="en-US" altLang="en-US" sz="2400" dirty="0">
                <a:ea typeface="ヒラギノ角ゴ Pro W3" pitchFamily="32" charset="-128"/>
              </a:rPr>
              <a:t>) and write the corresponding equation. </a:t>
            </a:r>
          </a:p>
          <a:p>
            <a:pPr marL="0" indent="0" eaLnBrk="1" hangingPunct="1">
              <a:spcBef>
                <a:spcPts val="600"/>
              </a:spcBef>
              <a:buNone/>
              <a:defRPr/>
            </a:pPr>
            <a:r>
              <a:rPr lang="en-US" altLang="en-US" sz="2400" dirty="0">
                <a:ea typeface="ヒラギノ角ゴ Pro W3" pitchFamily="32" charset="-128"/>
              </a:rPr>
              <a:t>HNO</a:t>
            </a:r>
            <a:r>
              <a:rPr lang="en-US" altLang="en-US" sz="2400" baseline="-25000" dirty="0">
                <a:ea typeface="ヒラギノ角ゴ Pro W3" pitchFamily="32" charset="-128"/>
              </a:rPr>
              <a:t>3</a:t>
            </a:r>
            <a:r>
              <a:rPr lang="en-US" altLang="en-US" sz="2400" dirty="0">
                <a:ea typeface="ヒラギノ角ゴ Pro W3" pitchFamily="32" charset="-128"/>
              </a:rPr>
              <a:t>(</a:t>
            </a:r>
            <a:r>
              <a:rPr lang="en-US" altLang="en-US" sz="2400" i="1" dirty="0" err="1">
                <a:ea typeface="ヒラギノ角ゴ Pro W3" pitchFamily="32" charset="-128"/>
              </a:rPr>
              <a:t>aq</a:t>
            </a:r>
            <a:r>
              <a:rPr lang="en-US" altLang="en-US" sz="2400" dirty="0">
                <a:ea typeface="ヒラギノ角ゴ Pro W3" pitchFamily="32" charset="-128"/>
              </a:rPr>
              <a:t>) + Na</a:t>
            </a:r>
            <a:r>
              <a:rPr lang="en-US" altLang="en-US" sz="2400" baseline="-25000" dirty="0">
                <a:ea typeface="ヒラギノ角ゴ Pro W3" pitchFamily="32" charset="-128"/>
              </a:rPr>
              <a:t>2</a:t>
            </a:r>
            <a:r>
              <a:rPr lang="en-US" altLang="en-US" sz="2400" dirty="0">
                <a:ea typeface="ヒラギノ角ゴ Pro W3" pitchFamily="32" charset="-128"/>
              </a:rPr>
              <a:t>CO</a:t>
            </a:r>
            <a:r>
              <a:rPr lang="en-US" altLang="en-US" sz="2400" baseline="-25000" dirty="0">
                <a:ea typeface="ヒラギノ角ゴ Pro W3" pitchFamily="32" charset="-128"/>
              </a:rPr>
              <a:t>3</a:t>
            </a:r>
            <a:r>
              <a:rPr lang="en-US" altLang="en-US" sz="2400" dirty="0">
                <a:ea typeface="ヒラギノ角ゴ Pro W3" pitchFamily="32" charset="-128"/>
              </a:rPr>
              <a:t>(</a:t>
            </a:r>
            <a:r>
              <a:rPr lang="en-US" altLang="en-US" sz="2400" i="1" dirty="0" err="1">
                <a:ea typeface="ヒラギノ角ゴ Pro W3" pitchFamily="32" charset="-128"/>
              </a:rPr>
              <a:t>aq</a:t>
            </a:r>
            <a:r>
              <a:rPr lang="en-US" altLang="en-US" sz="2400" dirty="0">
                <a:ea typeface="ヒラギノ角ゴ Pro W3" pitchFamily="32" charset="-128"/>
              </a:rPr>
              <a:t>) </a:t>
            </a:r>
            <a:r>
              <a:rPr lang="en-US" sz="2400" dirty="0">
                <a:solidFill>
                  <a:srgbClr val="000000"/>
                </a:solidFill>
                <a:ea typeface="ＭＳ Ｐゴシック" pitchFamily="48" charset="-128"/>
                <a:cs typeface="Arial"/>
              </a:rPr>
              <a:t>→</a:t>
            </a:r>
            <a:r>
              <a:rPr lang="en-US" altLang="en-US" sz="2400" dirty="0">
                <a:ea typeface="ヒラギノ角ゴ Pro W3" pitchFamily="32" charset="-128"/>
              </a:rPr>
              <a:t>  H</a:t>
            </a:r>
            <a:r>
              <a:rPr lang="en-US" altLang="en-US" sz="2400" baseline="-25000" dirty="0">
                <a:ea typeface="ヒラギノ角ゴ Pro W3" pitchFamily="32" charset="-128"/>
              </a:rPr>
              <a:t>2</a:t>
            </a:r>
            <a:r>
              <a:rPr lang="en-US" altLang="en-US" sz="2400" dirty="0">
                <a:ea typeface="ヒラギノ角ゴ Pro W3" pitchFamily="32" charset="-128"/>
              </a:rPr>
              <a:t>O(</a:t>
            </a:r>
            <a:r>
              <a:rPr lang="en-US" altLang="en-US" sz="2400" i="1" dirty="0">
                <a:ea typeface="ヒラギノ角ゴ Pro W3" pitchFamily="32" charset="-128"/>
              </a:rPr>
              <a:t>l</a:t>
            </a:r>
            <a:r>
              <a:rPr lang="en-US" altLang="en-US" sz="2400" dirty="0">
                <a:ea typeface="ヒラギノ角ゴ Pro W3" pitchFamily="32" charset="-128"/>
              </a:rPr>
              <a:t>) + CO</a:t>
            </a:r>
            <a:r>
              <a:rPr lang="en-US" altLang="en-US" sz="2400" baseline="-25000" dirty="0">
                <a:ea typeface="ヒラギノ角ゴ Pro W3" pitchFamily="32" charset="-128"/>
              </a:rPr>
              <a:t>2</a:t>
            </a:r>
            <a:r>
              <a:rPr lang="en-US" altLang="en-US" sz="2400" dirty="0">
                <a:ea typeface="ヒラギノ角ゴ Pro W3" pitchFamily="32" charset="-128"/>
              </a:rPr>
              <a:t>(</a:t>
            </a:r>
            <a:r>
              <a:rPr lang="en-US" altLang="en-US" sz="2400" i="1" dirty="0">
                <a:ea typeface="ヒラギノ角ゴ Pro W3" pitchFamily="32" charset="-128"/>
              </a:rPr>
              <a:t>g</a:t>
            </a:r>
            <a:r>
              <a:rPr lang="en-US" altLang="en-US" sz="2400" dirty="0">
                <a:ea typeface="ヒラギノ角ゴ Pro W3" pitchFamily="32" charset="-128"/>
              </a:rPr>
              <a:t>) + NaNO</a:t>
            </a:r>
            <a:r>
              <a:rPr lang="en-US" altLang="en-US" sz="2400" baseline="-25000" dirty="0">
                <a:ea typeface="ヒラギノ角ゴ Pro W3" pitchFamily="32" charset="-128"/>
              </a:rPr>
              <a:t>3</a:t>
            </a:r>
            <a:r>
              <a:rPr lang="en-US" altLang="en-US" sz="2400" dirty="0">
                <a:ea typeface="ヒラギノ角ゴ Pro W3" pitchFamily="32" charset="-128"/>
              </a:rPr>
              <a:t>(</a:t>
            </a:r>
            <a:r>
              <a:rPr lang="en-US" altLang="en-US" sz="2400" i="1" dirty="0" err="1">
                <a:ea typeface="ヒラギノ角ゴ Pro W3" pitchFamily="32" charset="-128"/>
              </a:rPr>
              <a:t>aq</a:t>
            </a:r>
            <a:r>
              <a:rPr lang="en-US" altLang="en-US" sz="2400" dirty="0">
                <a:ea typeface="ヒラギノ角ゴ Pro W3" pitchFamily="32" charset="-128"/>
              </a:rPr>
              <a:t>)</a:t>
            </a:r>
          </a:p>
          <a:p>
            <a:pPr eaLnBrk="1" hangingPunct="1">
              <a:spcBef>
                <a:spcPts val="600"/>
              </a:spcBef>
              <a:buFont typeface="Arial" pitchFamily="34" charset="0"/>
              <a:buNone/>
              <a:defRPr/>
            </a:pPr>
            <a:endParaRPr lang="en-US" altLang="en-US" sz="2400" dirty="0">
              <a:ea typeface="ヒラギノ角ゴ Pro W3" pitchFamily="32" charset="-128"/>
            </a:endParaRPr>
          </a:p>
          <a:p>
            <a:pPr eaLnBrk="1" hangingPunct="1">
              <a:spcBef>
                <a:spcPts val="600"/>
              </a:spcBef>
              <a:buFont typeface="Arial" pitchFamily="34" charset="0"/>
              <a:buNone/>
              <a:defRPr/>
            </a:pPr>
            <a:r>
              <a:rPr lang="en-US" altLang="en-US" sz="2400" dirty="0">
                <a:ea typeface="ヒラギノ角ゴ Pro W3" pitchFamily="32" charset="-128"/>
              </a:rPr>
              <a:t>Finally, balance the equation.</a:t>
            </a:r>
          </a:p>
          <a:p>
            <a:pPr marL="0" indent="0" eaLnBrk="1" hangingPunct="1">
              <a:spcBef>
                <a:spcPts val="600"/>
              </a:spcBef>
              <a:buNone/>
              <a:defRPr/>
            </a:pPr>
            <a:r>
              <a:rPr lang="en-US" altLang="en-US" sz="2400" b="1" dirty="0">
                <a:ea typeface="ヒラギノ角ゴ Pro W3" pitchFamily="32" charset="-128"/>
              </a:rPr>
              <a:t>2 </a:t>
            </a:r>
            <a:r>
              <a:rPr lang="en-US" altLang="en-US" sz="2400" dirty="0">
                <a:ea typeface="ヒラギノ角ゴ Pro W3" pitchFamily="32" charset="-128"/>
              </a:rPr>
              <a:t>HNO</a:t>
            </a:r>
            <a:r>
              <a:rPr lang="en-US" altLang="en-US" sz="2400" baseline="-25000" dirty="0">
                <a:ea typeface="ヒラギノ角ゴ Pro W3" pitchFamily="32" charset="-128"/>
              </a:rPr>
              <a:t>3</a:t>
            </a:r>
            <a:r>
              <a:rPr lang="en-US" altLang="en-US" sz="2400" dirty="0">
                <a:ea typeface="ヒラギノ角ゴ Pro W3" pitchFamily="32" charset="-128"/>
              </a:rPr>
              <a:t>(</a:t>
            </a:r>
            <a:r>
              <a:rPr lang="en-US" altLang="en-US" sz="2400" i="1" dirty="0" err="1">
                <a:ea typeface="ヒラギノ角ゴ Pro W3" pitchFamily="32" charset="-128"/>
              </a:rPr>
              <a:t>aq</a:t>
            </a:r>
            <a:r>
              <a:rPr lang="en-US" altLang="en-US" sz="2400" dirty="0">
                <a:ea typeface="ヒラギノ角ゴ Pro W3" pitchFamily="32" charset="-128"/>
              </a:rPr>
              <a:t>) + Na</a:t>
            </a:r>
            <a:r>
              <a:rPr lang="en-US" altLang="en-US" sz="2400" baseline="-25000" dirty="0">
                <a:ea typeface="ヒラギノ角ゴ Pro W3" pitchFamily="32" charset="-128"/>
              </a:rPr>
              <a:t>2</a:t>
            </a:r>
            <a:r>
              <a:rPr lang="en-US" altLang="en-US" sz="2400" dirty="0">
                <a:ea typeface="ヒラギノ角ゴ Pro W3" pitchFamily="32" charset="-128"/>
              </a:rPr>
              <a:t>CO</a:t>
            </a:r>
            <a:r>
              <a:rPr lang="en-US" altLang="en-US" sz="2400" baseline="-25000" dirty="0">
                <a:ea typeface="ヒラギノ角ゴ Pro W3" pitchFamily="32" charset="-128"/>
              </a:rPr>
              <a:t>3</a:t>
            </a:r>
            <a:r>
              <a:rPr lang="en-US" altLang="en-US" sz="2400" dirty="0">
                <a:ea typeface="ヒラギノ角ゴ Pro W3" pitchFamily="32" charset="-128"/>
              </a:rPr>
              <a:t>(</a:t>
            </a:r>
            <a:r>
              <a:rPr lang="en-US" altLang="en-US" sz="2400" i="1" dirty="0" err="1">
                <a:ea typeface="ヒラギノ角ゴ Pro W3" pitchFamily="32" charset="-128"/>
              </a:rPr>
              <a:t>aq</a:t>
            </a:r>
            <a:r>
              <a:rPr lang="en-US" altLang="en-US" sz="2400" dirty="0">
                <a:ea typeface="ヒラギノ角ゴ Pro W3" pitchFamily="32" charset="-128"/>
              </a:rPr>
              <a:t>) </a:t>
            </a:r>
            <a:r>
              <a:rPr lang="en-US" sz="2400" dirty="0">
                <a:solidFill>
                  <a:srgbClr val="000000"/>
                </a:solidFill>
                <a:ea typeface="ＭＳ Ｐゴシック" pitchFamily="48" charset="-128"/>
                <a:cs typeface="Arial"/>
              </a:rPr>
              <a:t>→</a:t>
            </a:r>
            <a:r>
              <a:rPr lang="en-US" altLang="en-US" sz="2400" dirty="0">
                <a:ea typeface="ヒラギノ角ゴ Pro W3" pitchFamily="32" charset="-128"/>
              </a:rPr>
              <a:t> H</a:t>
            </a:r>
            <a:r>
              <a:rPr lang="en-US" altLang="en-US" sz="2400" baseline="-25000" dirty="0">
                <a:ea typeface="ヒラギノ角ゴ Pro W3" pitchFamily="32" charset="-128"/>
              </a:rPr>
              <a:t>2</a:t>
            </a:r>
            <a:r>
              <a:rPr lang="en-US" altLang="en-US" sz="2400" dirty="0">
                <a:ea typeface="ヒラギノ角ゴ Pro W3" pitchFamily="32" charset="-128"/>
              </a:rPr>
              <a:t>O(</a:t>
            </a:r>
            <a:r>
              <a:rPr lang="en-US" altLang="en-US" sz="2400" i="1" dirty="0">
                <a:ea typeface="ヒラギノ角ゴ Pro W3" pitchFamily="32" charset="-128"/>
              </a:rPr>
              <a:t>l</a:t>
            </a:r>
            <a:r>
              <a:rPr lang="en-US" altLang="en-US" sz="2400" dirty="0">
                <a:ea typeface="ヒラギノ角ゴ Pro W3" pitchFamily="32" charset="-128"/>
              </a:rPr>
              <a:t>) + CO</a:t>
            </a:r>
            <a:r>
              <a:rPr lang="en-US" altLang="en-US" sz="2400" baseline="-25000" dirty="0">
                <a:ea typeface="ヒラギノ角ゴ Pro W3" pitchFamily="32" charset="-128"/>
              </a:rPr>
              <a:t>2</a:t>
            </a:r>
            <a:r>
              <a:rPr lang="en-US" altLang="en-US" sz="2400" dirty="0">
                <a:ea typeface="ヒラギノ角ゴ Pro W3" pitchFamily="32" charset="-128"/>
              </a:rPr>
              <a:t>(</a:t>
            </a:r>
            <a:r>
              <a:rPr lang="en-US" altLang="en-US" sz="2400" i="1" dirty="0">
                <a:ea typeface="ヒラギノ角ゴ Pro W3" pitchFamily="32" charset="-128"/>
              </a:rPr>
              <a:t>g</a:t>
            </a:r>
            <a:r>
              <a:rPr lang="en-US" altLang="en-US" sz="2400" dirty="0">
                <a:ea typeface="ヒラギノ角ゴ Pro W3" pitchFamily="32" charset="-128"/>
              </a:rPr>
              <a:t>) + </a:t>
            </a:r>
            <a:br>
              <a:rPr lang="en-US" altLang="en-US" sz="2400" dirty="0">
                <a:ea typeface="ヒラギノ角ゴ Pro W3" pitchFamily="32" charset="-128"/>
              </a:rPr>
            </a:br>
            <a:r>
              <a:rPr lang="en-US" altLang="en-US" sz="2400" b="1" dirty="0">
                <a:ea typeface="ヒラギノ角ゴ Pro W3" pitchFamily="32" charset="-128"/>
              </a:rPr>
              <a:t>2 </a:t>
            </a:r>
            <a:r>
              <a:rPr lang="en-US" altLang="en-US" sz="2400" dirty="0">
                <a:ea typeface="ヒラギノ角ゴ Pro W3" pitchFamily="32" charset="-128"/>
              </a:rPr>
              <a:t>NaNO</a:t>
            </a:r>
            <a:r>
              <a:rPr lang="en-US" altLang="en-US" sz="2400" baseline="-25000" dirty="0">
                <a:ea typeface="ヒラギノ角ゴ Pro W3" pitchFamily="32" charset="-128"/>
              </a:rPr>
              <a:t>3</a:t>
            </a:r>
            <a:r>
              <a:rPr lang="en-US" altLang="en-US" sz="2400" dirty="0">
                <a:ea typeface="ヒラギノ角ゴ Pro W3" pitchFamily="32" charset="-128"/>
              </a:rPr>
              <a:t>(</a:t>
            </a:r>
            <a:r>
              <a:rPr lang="en-US" altLang="en-US" sz="2400" i="1" dirty="0" err="1">
                <a:ea typeface="ヒラギノ角ゴ Pro W3" pitchFamily="32" charset="-128"/>
              </a:rPr>
              <a:t>aq</a:t>
            </a:r>
            <a:r>
              <a:rPr lang="en-US" altLang="en-US" sz="2400" dirty="0">
                <a:ea typeface="ヒラギノ角ゴ Pro W3" pitchFamily="32" charset="-128"/>
              </a:rPr>
              <a:t>)</a:t>
            </a:r>
          </a:p>
        </p:txBody>
      </p:sp>
    </p:spTree>
    <p:extLst>
      <p:ext uri="{BB962C8B-B14F-4D97-AF65-F5344CB8AC3E}">
        <p14:creationId xmlns:p14="http://schemas.microsoft.com/office/powerpoint/2010/main" val="318299039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tabLst>
                <a:tab pos="4576763" algn="l"/>
              </a:tabLst>
            </a:pPr>
            <a:r>
              <a:rPr lang="en-US" altLang="en-US" dirty="0">
                <a:solidFill>
                  <a:srgbClr val="ED6B06"/>
                </a:solidFill>
                <a:ea typeface="ヒラギノ角ゴ Pro W3" pitchFamily="32" charset="-128"/>
              </a:rPr>
              <a:t>Chemistry and Health:</a:t>
            </a:r>
            <a:br>
              <a:rPr lang="en-US" altLang="en-US" dirty="0">
                <a:solidFill>
                  <a:srgbClr val="ED6B06"/>
                </a:solidFill>
                <a:ea typeface="ヒラギノ角ゴ Pro W3" pitchFamily="32" charset="-128"/>
              </a:rPr>
            </a:br>
            <a:r>
              <a:rPr lang="en-US" altLang="en-US" dirty="0">
                <a:solidFill>
                  <a:srgbClr val="ED6B06"/>
                </a:solidFill>
                <a:ea typeface="ヒラギノ角ゴ Pro W3" pitchFamily="32" charset="-128"/>
              </a:rPr>
              <a:t>Neutralizing Excess Stomach Acid </a:t>
            </a:r>
            <a:endParaRPr lang="en-US" altLang="en-US" dirty="0">
              <a:solidFill>
                <a:srgbClr val="ED6B06"/>
              </a:solidFill>
            </a:endParaRPr>
          </a:p>
        </p:txBody>
      </p:sp>
      <p:sp>
        <p:nvSpPr>
          <p:cNvPr id="4099" name="Content Placeholder 2"/>
          <p:cNvSpPr>
            <a:spLocks noGrp="1"/>
          </p:cNvSpPr>
          <p:nvPr>
            <p:ph sz="half" idx="1"/>
          </p:nvPr>
        </p:nvSpPr>
        <p:spPr>
          <a:xfrm>
            <a:off x="382583" y="1381964"/>
            <a:ext cx="4118297" cy="5062924"/>
          </a:xfrm>
        </p:spPr>
        <p:txBody>
          <a:bodyPr/>
          <a:lstStyle/>
          <a:p>
            <a:pPr eaLnBrk="1" hangingPunct="1">
              <a:spcBef>
                <a:spcPts val="600"/>
              </a:spcBef>
              <a:buFont typeface="Arial" charset="0"/>
              <a:buChar char="•"/>
              <a:defRPr/>
            </a:pPr>
            <a:r>
              <a:rPr lang="en-US" sz="2200" dirty="0"/>
              <a:t>Your stomach normally contains acids that are involved in food digestion. </a:t>
            </a:r>
          </a:p>
          <a:p>
            <a:pPr eaLnBrk="1" hangingPunct="1">
              <a:spcBef>
                <a:spcPts val="600"/>
              </a:spcBef>
              <a:buFont typeface="Arial" charset="0"/>
              <a:buChar char="•"/>
              <a:defRPr/>
            </a:pPr>
            <a:r>
              <a:rPr lang="en-US" sz="2200" dirty="0"/>
              <a:t>Antacids are over-the-counter medicines that work by reacting with and neutralizing stomach acid. </a:t>
            </a:r>
          </a:p>
          <a:p>
            <a:pPr eaLnBrk="1" hangingPunct="1">
              <a:spcBef>
                <a:spcPts val="600"/>
              </a:spcBef>
              <a:buFont typeface="Arial" charset="0"/>
              <a:buChar char="•"/>
              <a:defRPr/>
            </a:pPr>
            <a:r>
              <a:rPr lang="en-US" sz="2200" dirty="0"/>
              <a:t>Antacids contain bases such as Mg(OH)</a:t>
            </a:r>
            <a:r>
              <a:rPr lang="en-US" sz="2200" baseline="-25000" dirty="0"/>
              <a:t>2</a:t>
            </a:r>
            <a:r>
              <a:rPr lang="en-US" sz="2200" dirty="0"/>
              <a:t>, Al(OH)</a:t>
            </a:r>
            <a:r>
              <a:rPr lang="en-US" sz="2200" baseline="-25000" dirty="0"/>
              <a:t>3</a:t>
            </a:r>
            <a:r>
              <a:rPr lang="en-US" sz="2200" dirty="0"/>
              <a:t>, </a:t>
            </a:r>
            <a:r>
              <a:rPr lang="en-US" sz="2200" dirty="0" smtClean="0"/>
              <a:t/>
            </a:r>
            <a:br>
              <a:rPr lang="en-US" sz="2200" dirty="0" smtClean="0"/>
            </a:br>
            <a:r>
              <a:rPr lang="en-US" sz="2200" dirty="0" smtClean="0"/>
              <a:t>and </a:t>
            </a:r>
            <a:r>
              <a:rPr lang="en-US" sz="2200" dirty="0"/>
              <a:t>NaHCO</a:t>
            </a:r>
            <a:r>
              <a:rPr lang="en-US" sz="2200" baseline="-25000" dirty="0"/>
              <a:t>3</a:t>
            </a:r>
            <a:r>
              <a:rPr lang="en-US" sz="2200" dirty="0"/>
              <a:t>.</a:t>
            </a:r>
          </a:p>
          <a:p>
            <a:pPr eaLnBrk="1" hangingPunct="1">
              <a:spcBef>
                <a:spcPts val="600"/>
              </a:spcBef>
              <a:buFont typeface="Arial" charset="0"/>
              <a:buChar char="•"/>
              <a:defRPr/>
            </a:pPr>
            <a:r>
              <a:rPr lang="en-US" sz="2200" dirty="0"/>
              <a:t>The base in an antacid neutralizes excess stomach acid, relieving heartburn and acid stomach.</a:t>
            </a:r>
          </a:p>
        </p:txBody>
      </p:sp>
      <p:pic>
        <p:nvPicPr>
          <p:cNvPr id="2" name="Picture 1" descr="07_Pg228_UnFigure_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0412" y="1490345"/>
            <a:ext cx="4513588" cy="3033776"/>
          </a:xfrm>
          <a:prstGeom prst="rect">
            <a:avLst/>
          </a:prstGeom>
        </p:spPr>
      </p:pic>
    </p:spTree>
    <p:extLst>
      <p:ext uri="{BB962C8B-B14F-4D97-AF65-F5344CB8AC3E}">
        <p14:creationId xmlns:p14="http://schemas.microsoft.com/office/powerpoint/2010/main" val="76300271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6"/>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tabLst>
                <a:tab pos="4576763" algn="l"/>
              </a:tabLst>
            </a:pPr>
            <a:r>
              <a:rPr lang="en-US" altLang="en-US" dirty="0">
                <a:solidFill>
                  <a:srgbClr val="ED6B06"/>
                </a:solidFill>
                <a:ea typeface="ヒラギノ角ゴ Pro W3" pitchFamily="32" charset="-128"/>
              </a:rPr>
              <a:t>Oxidation–Reduction Reactions </a:t>
            </a:r>
            <a:endParaRPr lang="en-US" altLang="en-US" dirty="0">
              <a:solidFill>
                <a:srgbClr val="ED6B06"/>
              </a:solidFill>
            </a:endParaRPr>
          </a:p>
        </p:txBody>
      </p:sp>
      <p:sp>
        <p:nvSpPr>
          <p:cNvPr id="4099" name="Content Placeholder 2"/>
          <p:cNvSpPr>
            <a:spLocks noGrp="1"/>
          </p:cNvSpPr>
          <p:nvPr>
            <p:ph sz="half" idx="1"/>
          </p:nvPr>
        </p:nvSpPr>
        <p:spPr>
          <a:xfrm>
            <a:off x="382583" y="863804"/>
            <a:ext cx="8609017" cy="4228849"/>
          </a:xfrm>
        </p:spPr>
        <p:txBody>
          <a:bodyPr/>
          <a:lstStyle/>
          <a:p>
            <a:pPr eaLnBrk="1" hangingPunct="1">
              <a:spcBef>
                <a:spcPts val="600"/>
              </a:spcBef>
            </a:pPr>
            <a:r>
              <a:rPr lang="en-US" altLang="en-US" sz="3200" dirty="0">
                <a:ea typeface="ヒラギノ角ゴ Pro W3" pitchFamily="32" charset="-128"/>
              </a:rPr>
              <a:t>Reactions involving the transfer of electrons are called </a:t>
            </a:r>
            <a:r>
              <a:rPr lang="en-US" altLang="en-US" sz="3200" b="1" dirty="0">
                <a:ea typeface="ヒラギノ角ゴ Pro W3" pitchFamily="32" charset="-128"/>
              </a:rPr>
              <a:t>oxidation–reduction reactions</a:t>
            </a:r>
            <a:r>
              <a:rPr lang="en-US" altLang="en-US" sz="3200" dirty="0">
                <a:ea typeface="ヒラギノ角ゴ Pro W3" pitchFamily="32" charset="-128"/>
              </a:rPr>
              <a:t> or </a:t>
            </a:r>
            <a:r>
              <a:rPr lang="en-US" altLang="en-US" sz="3200" b="1" dirty="0">
                <a:ea typeface="ヒラギノ角ゴ Pro W3" pitchFamily="32" charset="-128"/>
              </a:rPr>
              <a:t>redox reactions.</a:t>
            </a:r>
          </a:p>
          <a:p>
            <a:pPr eaLnBrk="1" hangingPunct="1">
              <a:spcBef>
                <a:spcPts val="600"/>
              </a:spcBef>
            </a:pPr>
            <a:r>
              <a:rPr lang="en-US" altLang="en-US" sz="3200" dirty="0">
                <a:ea typeface="ヒラギノ角ゴ Pro W3" pitchFamily="32" charset="-128"/>
              </a:rPr>
              <a:t>Redox reactions are responsible for the rusting of iron, the bleaching of hair, and the production of electricity in batteries. </a:t>
            </a:r>
          </a:p>
          <a:p>
            <a:pPr eaLnBrk="1" hangingPunct="1">
              <a:spcBef>
                <a:spcPts val="600"/>
              </a:spcBef>
            </a:pPr>
            <a:r>
              <a:rPr lang="en-US" altLang="en-US" sz="3200" dirty="0">
                <a:ea typeface="ヒラギノ角ゴ Pro W3" pitchFamily="32" charset="-128"/>
              </a:rPr>
              <a:t>Many redox reactions involve the reaction of a substance with oxygen.</a:t>
            </a:r>
          </a:p>
        </p:txBody>
      </p:sp>
    </p:spTree>
    <p:extLst>
      <p:ext uri="{BB962C8B-B14F-4D97-AF65-F5344CB8AC3E}">
        <p14:creationId xmlns:p14="http://schemas.microsoft.com/office/powerpoint/2010/main" val="118468317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6"/>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tabLst>
                <a:tab pos="4576763" algn="l"/>
              </a:tabLst>
            </a:pPr>
            <a:r>
              <a:rPr lang="en-US" altLang="en-US" dirty="0">
                <a:solidFill>
                  <a:srgbClr val="ED6B06"/>
                </a:solidFill>
                <a:ea typeface="ヒラギノ角ゴ Pro W3" pitchFamily="32" charset="-128"/>
              </a:rPr>
              <a:t>Oxidation–Reduction Reactions </a:t>
            </a:r>
            <a:endParaRPr lang="en-US" altLang="en-US" dirty="0">
              <a:solidFill>
                <a:srgbClr val="ED6B06"/>
              </a:solidFill>
            </a:endParaRPr>
          </a:p>
        </p:txBody>
      </p:sp>
      <p:sp>
        <p:nvSpPr>
          <p:cNvPr id="4099" name="Content Placeholder 2"/>
          <p:cNvSpPr>
            <a:spLocks noGrp="1"/>
          </p:cNvSpPr>
          <p:nvPr>
            <p:ph sz="half" idx="1"/>
          </p:nvPr>
        </p:nvSpPr>
        <p:spPr>
          <a:xfrm>
            <a:off x="382583" y="863804"/>
            <a:ext cx="8609017" cy="4918269"/>
          </a:xfrm>
        </p:spPr>
        <p:txBody>
          <a:bodyPr/>
          <a:lstStyle/>
          <a:p>
            <a:pPr eaLnBrk="1" hangingPunct="1">
              <a:spcBef>
                <a:spcPts val="600"/>
              </a:spcBef>
            </a:pPr>
            <a:r>
              <a:rPr lang="en-US" altLang="en-US" sz="3200" dirty="0">
                <a:ea typeface="ヒラギノ角ゴ Pro W3" pitchFamily="32" charset="-128"/>
              </a:rPr>
              <a:t>A fundamental definition of oxidation is </a:t>
            </a:r>
            <a:r>
              <a:rPr lang="en-US" altLang="en-US" sz="3200" i="1" dirty="0">
                <a:ea typeface="ヒラギノ角ゴ Pro W3" pitchFamily="32" charset="-128"/>
              </a:rPr>
              <a:t>the loss of electrons.</a:t>
            </a:r>
            <a:r>
              <a:rPr lang="en-US" altLang="en-US" sz="3200" dirty="0">
                <a:ea typeface="ヒラギノ角ゴ Pro W3" pitchFamily="32" charset="-128"/>
              </a:rPr>
              <a:t> </a:t>
            </a:r>
          </a:p>
          <a:p>
            <a:pPr eaLnBrk="1" hangingPunct="1">
              <a:spcBef>
                <a:spcPts val="600"/>
              </a:spcBef>
            </a:pPr>
            <a:r>
              <a:rPr lang="en-US" altLang="en-US" sz="3200" dirty="0">
                <a:ea typeface="ヒラギノ角ゴ Pro W3" pitchFamily="32" charset="-128"/>
              </a:rPr>
              <a:t>A fundamental definition of reduction is </a:t>
            </a:r>
            <a:r>
              <a:rPr lang="en-US" altLang="en-US" sz="3200" i="1" dirty="0">
                <a:ea typeface="ヒラギノ角ゴ Pro W3" pitchFamily="32" charset="-128"/>
              </a:rPr>
              <a:t>the gain of electrons.</a:t>
            </a:r>
          </a:p>
          <a:p>
            <a:pPr eaLnBrk="1" hangingPunct="1">
              <a:spcBef>
                <a:spcPts val="600"/>
              </a:spcBef>
            </a:pPr>
            <a:r>
              <a:rPr lang="en-US" altLang="en-US" sz="3200" dirty="0">
                <a:ea typeface="ヒラギノ角ゴ Pro W3" pitchFamily="32" charset="-128"/>
              </a:rPr>
              <a:t>Helpful mnemonics: </a:t>
            </a:r>
          </a:p>
          <a:p>
            <a:pPr eaLnBrk="1" hangingPunct="1">
              <a:spcBef>
                <a:spcPts val="600"/>
              </a:spcBef>
              <a:buFont typeface="Arial" pitchFamily="34" charset="0"/>
              <a:buNone/>
            </a:pPr>
            <a:r>
              <a:rPr lang="en-US" altLang="en-US" sz="3200" dirty="0">
                <a:ea typeface="ヒラギノ角ゴ Pro W3" pitchFamily="32" charset="-128"/>
              </a:rPr>
              <a:t>	OIL RIG—</a:t>
            </a:r>
            <a:r>
              <a:rPr lang="en-US" altLang="en-US" sz="3200" b="1" dirty="0">
                <a:ea typeface="ヒラギノ角ゴ Pro W3" pitchFamily="32" charset="-128"/>
              </a:rPr>
              <a:t>O</a:t>
            </a:r>
            <a:r>
              <a:rPr lang="en-US" altLang="en-US" sz="3200" dirty="0">
                <a:ea typeface="ヒラギノ角ゴ Pro W3" pitchFamily="32" charset="-128"/>
              </a:rPr>
              <a:t>xidation </a:t>
            </a:r>
            <a:r>
              <a:rPr lang="en-US" altLang="en-US" sz="3200" b="1" dirty="0">
                <a:ea typeface="ヒラギノ角ゴ Pro W3" pitchFamily="32" charset="-128"/>
              </a:rPr>
              <a:t>I</a:t>
            </a:r>
            <a:r>
              <a:rPr lang="en-US" altLang="en-US" sz="3200" dirty="0">
                <a:ea typeface="ヒラギノ角ゴ Pro W3" pitchFamily="32" charset="-128"/>
              </a:rPr>
              <a:t>s </a:t>
            </a:r>
            <a:r>
              <a:rPr lang="en-US" altLang="en-US" sz="3200" b="1" dirty="0">
                <a:ea typeface="ヒラギノ角ゴ Pro W3" pitchFamily="32" charset="-128"/>
              </a:rPr>
              <a:t>L</a:t>
            </a:r>
            <a:r>
              <a:rPr lang="en-US" altLang="en-US" sz="3200" dirty="0">
                <a:ea typeface="ヒラギノ角ゴ Pro W3" pitchFamily="32" charset="-128"/>
              </a:rPr>
              <a:t>oss; </a:t>
            </a:r>
            <a:r>
              <a:rPr lang="en-US" altLang="en-US" sz="3200" b="1" dirty="0">
                <a:ea typeface="ヒラギノ角ゴ Pro W3" pitchFamily="32" charset="-128"/>
              </a:rPr>
              <a:t>R</a:t>
            </a:r>
            <a:r>
              <a:rPr lang="en-US" altLang="en-US" sz="3200" dirty="0">
                <a:ea typeface="ヒラギノ角ゴ Pro W3" pitchFamily="32" charset="-128"/>
              </a:rPr>
              <a:t>eduction </a:t>
            </a:r>
            <a:br>
              <a:rPr lang="en-US" altLang="en-US" sz="3200" dirty="0">
                <a:ea typeface="ヒラギノ角ゴ Pro W3" pitchFamily="32" charset="-128"/>
              </a:rPr>
            </a:br>
            <a:r>
              <a:rPr lang="en-US" altLang="en-US" sz="3200" b="1" dirty="0">
                <a:ea typeface="ヒラギノ角ゴ Pro W3" pitchFamily="32" charset="-128"/>
              </a:rPr>
              <a:t>I</a:t>
            </a:r>
            <a:r>
              <a:rPr lang="en-US" altLang="en-US" sz="3200" dirty="0">
                <a:ea typeface="ヒラギノ角ゴ Pro W3" pitchFamily="32" charset="-128"/>
              </a:rPr>
              <a:t>s </a:t>
            </a:r>
            <a:r>
              <a:rPr lang="en-US" altLang="en-US" sz="3200" b="1" dirty="0">
                <a:ea typeface="ヒラギノ角ゴ Pro W3" pitchFamily="32" charset="-128"/>
              </a:rPr>
              <a:t>G</a:t>
            </a:r>
            <a:r>
              <a:rPr lang="en-US" altLang="en-US" sz="3200" dirty="0">
                <a:ea typeface="ヒラギノ角ゴ Pro W3" pitchFamily="32" charset="-128"/>
              </a:rPr>
              <a:t>ain. </a:t>
            </a:r>
          </a:p>
          <a:p>
            <a:pPr eaLnBrk="1" hangingPunct="1">
              <a:spcBef>
                <a:spcPts val="600"/>
              </a:spcBef>
              <a:buFont typeface="Arial" pitchFamily="34" charset="0"/>
              <a:buNone/>
            </a:pPr>
            <a:r>
              <a:rPr lang="en-US" altLang="en-US" sz="3200" dirty="0">
                <a:ea typeface="ヒラギノ角ゴ Pro W3" pitchFamily="32" charset="-128"/>
              </a:rPr>
              <a:t>	LEO GER—</a:t>
            </a:r>
            <a:r>
              <a:rPr lang="en-US" altLang="en-US" sz="3200" b="1" dirty="0">
                <a:ea typeface="ヒラギノ角ゴ Pro W3" pitchFamily="32" charset="-128"/>
              </a:rPr>
              <a:t>L</a:t>
            </a:r>
            <a:r>
              <a:rPr lang="en-US" altLang="en-US" sz="3200" dirty="0">
                <a:ea typeface="ヒラギノ角ゴ Pro W3" pitchFamily="32" charset="-128"/>
              </a:rPr>
              <a:t>ose </a:t>
            </a:r>
            <a:r>
              <a:rPr lang="en-US" altLang="en-US" sz="3200" b="1" dirty="0">
                <a:ea typeface="ヒラギノ角ゴ Pro W3" pitchFamily="32" charset="-128"/>
              </a:rPr>
              <a:t>E</a:t>
            </a:r>
            <a:r>
              <a:rPr lang="en-US" altLang="en-US" sz="3200" dirty="0">
                <a:ea typeface="ヒラギノ角ゴ Pro W3" pitchFamily="32" charset="-128"/>
              </a:rPr>
              <a:t>lectrons </a:t>
            </a:r>
            <a:r>
              <a:rPr lang="en-US" altLang="en-US" sz="3200" b="1" dirty="0">
                <a:ea typeface="ヒラギノ角ゴ Pro W3" pitchFamily="32" charset="-128"/>
              </a:rPr>
              <a:t>O</a:t>
            </a:r>
            <a:r>
              <a:rPr lang="en-US" altLang="en-US" sz="3200" dirty="0">
                <a:ea typeface="ヒラギノ角ゴ Pro W3" pitchFamily="32" charset="-128"/>
              </a:rPr>
              <a:t>xidation; </a:t>
            </a:r>
            <a:r>
              <a:rPr lang="en-US" altLang="en-US" sz="3200" b="1" dirty="0">
                <a:ea typeface="ヒラギノ角ゴ Pro W3" pitchFamily="32" charset="-128"/>
              </a:rPr>
              <a:t>G</a:t>
            </a:r>
            <a:r>
              <a:rPr lang="en-US" altLang="en-US" sz="3200" dirty="0">
                <a:ea typeface="ヒラギノ角ゴ Pro W3" pitchFamily="32" charset="-128"/>
              </a:rPr>
              <a:t>ain </a:t>
            </a:r>
            <a:r>
              <a:rPr lang="en-US" altLang="en-US" sz="3200" b="1" dirty="0">
                <a:ea typeface="ヒラギノ角ゴ Pro W3" pitchFamily="32" charset="-128"/>
              </a:rPr>
              <a:t>E</a:t>
            </a:r>
            <a:r>
              <a:rPr lang="en-US" altLang="en-US" sz="3200" dirty="0">
                <a:ea typeface="ヒラギノ角ゴ Pro W3" pitchFamily="32" charset="-128"/>
              </a:rPr>
              <a:t>lectrons </a:t>
            </a:r>
            <a:r>
              <a:rPr lang="en-US" altLang="en-US" sz="3200" b="1" dirty="0">
                <a:ea typeface="ヒラギノ角ゴ Pro W3" pitchFamily="32" charset="-128"/>
              </a:rPr>
              <a:t>R</a:t>
            </a:r>
            <a:r>
              <a:rPr lang="en-US" altLang="en-US" sz="3200" dirty="0">
                <a:ea typeface="ヒラギノ角ゴ Pro W3" pitchFamily="32" charset="-128"/>
              </a:rPr>
              <a:t>eduction. </a:t>
            </a:r>
          </a:p>
        </p:txBody>
      </p:sp>
    </p:spTree>
    <p:extLst>
      <p:ext uri="{BB962C8B-B14F-4D97-AF65-F5344CB8AC3E}">
        <p14:creationId xmlns:p14="http://schemas.microsoft.com/office/powerpoint/2010/main" val="306679998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6"/>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tabLst>
                <a:tab pos="4576763" algn="l"/>
              </a:tabLst>
            </a:pPr>
            <a:r>
              <a:rPr lang="en-US" altLang="en-US" dirty="0">
                <a:solidFill>
                  <a:srgbClr val="ED6B06"/>
                </a:solidFill>
                <a:ea typeface="ヒラギノ角ゴ Pro W3" pitchFamily="32" charset="-128"/>
              </a:rPr>
              <a:t>Oxidation–Reduction Reactions </a:t>
            </a:r>
            <a:endParaRPr lang="en-US" altLang="en-US" dirty="0">
              <a:solidFill>
                <a:srgbClr val="ED6B06"/>
              </a:solidFill>
            </a:endParaRPr>
          </a:p>
        </p:txBody>
      </p:sp>
      <p:sp>
        <p:nvSpPr>
          <p:cNvPr id="4099" name="Content Placeholder 2"/>
          <p:cNvSpPr>
            <a:spLocks noGrp="1"/>
          </p:cNvSpPr>
          <p:nvPr>
            <p:ph sz="half" idx="1"/>
          </p:nvPr>
        </p:nvSpPr>
        <p:spPr>
          <a:xfrm>
            <a:off x="382583" y="863804"/>
            <a:ext cx="8609017" cy="3736407"/>
          </a:xfrm>
        </p:spPr>
        <p:txBody>
          <a:bodyPr/>
          <a:lstStyle/>
          <a:p>
            <a:pPr eaLnBrk="1" hangingPunct="1">
              <a:spcBef>
                <a:spcPts val="600"/>
              </a:spcBef>
            </a:pPr>
            <a:r>
              <a:rPr lang="en-US" altLang="en-US" sz="3200" dirty="0">
                <a:ea typeface="ヒラギノ角ゴ Pro W3" pitchFamily="32" charset="-128"/>
              </a:rPr>
              <a:t>Notice that oxidation and reduction must occur together. </a:t>
            </a:r>
          </a:p>
          <a:p>
            <a:pPr eaLnBrk="1" hangingPunct="1">
              <a:spcBef>
                <a:spcPts val="600"/>
              </a:spcBef>
            </a:pPr>
            <a:r>
              <a:rPr lang="en-US" altLang="en-US" sz="3200" dirty="0">
                <a:ea typeface="ヒラギノ角ゴ Pro W3" pitchFamily="32" charset="-128"/>
              </a:rPr>
              <a:t>If one substance loses electrons (oxidation), then another substance must gain electrons (reduction). </a:t>
            </a:r>
          </a:p>
          <a:p>
            <a:pPr eaLnBrk="1" hangingPunct="1">
              <a:spcBef>
                <a:spcPts val="600"/>
              </a:spcBef>
            </a:pPr>
            <a:r>
              <a:rPr lang="en-US" altLang="en-US" sz="3200" dirty="0">
                <a:ea typeface="ヒラギノ角ゴ Pro W3" pitchFamily="32" charset="-128"/>
              </a:rPr>
              <a:t>For now, you simply need to be able to identify redox reactions.</a:t>
            </a:r>
          </a:p>
        </p:txBody>
      </p:sp>
    </p:spTree>
    <p:extLst>
      <p:ext uri="{BB962C8B-B14F-4D97-AF65-F5344CB8AC3E}">
        <p14:creationId xmlns:p14="http://schemas.microsoft.com/office/powerpoint/2010/main" val="416341337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6"/>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tabLst>
                <a:tab pos="4576763" algn="l"/>
              </a:tabLst>
            </a:pPr>
            <a:r>
              <a:rPr lang="en-US" altLang="en-US" dirty="0">
                <a:solidFill>
                  <a:srgbClr val="ED6B06"/>
                </a:solidFill>
                <a:ea typeface="ヒラギノ角ゴ Pro W3" pitchFamily="32" charset="-128"/>
              </a:rPr>
              <a:t>Oxidation–Reduction Reactions </a:t>
            </a:r>
            <a:endParaRPr lang="en-US" altLang="en-US" dirty="0">
              <a:solidFill>
                <a:srgbClr val="ED6B06"/>
              </a:solidFill>
            </a:endParaRPr>
          </a:p>
        </p:txBody>
      </p:sp>
      <p:sp>
        <p:nvSpPr>
          <p:cNvPr id="4099" name="Content Placeholder 2"/>
          <p:cNvSpPr>
            <a:spLocks noGrp="1"/>
          </p:cNvSpPr>
          <p:nvPr>
            <p:ph sz="half" idx="1"/>
          </p:nvPr>
        </p:nvSpPr>
        <p:spPr>
          <a:xfrm>
            <a:off x="382583" y="863804"/>
            <a:ext cx="8609017" cy="4918269"/>
          </a:xfrm>
        </p:spPr>
        <p:txBody>
          <a:bodyPr/>
          <a:lstStyle/>
          <a:p>
            <a:pPr eaLnBrk="1" hangingPunct="1">
              <a:spcBef>
                <a:spcPts val="600"/>
              </a:spcBef>
              <a:defRPr/>
            </a:pPr>
            <a:r>
              <a:rPr lang="en-US" altLang="en-US" sz="3200" dirty="0">
                <a:ea typeface="ヒラギノ角ゴ Pro W3" pitchFamily="32" charset="-128"/>
              </a:rPr>
              <a:t>A reaction can be classified as a redox reaction if it meets any one of these requirements.</a:t>
            </a:r>
            <a:endParaRPr lang="en-US" altLang="en-US" sz="3200" b="1" dirty="0">
              <a:ea typeface="ヒラギノ角ゴ Pro W3" pitchFamily="32" charset="-128"/>
            </a:endParaRPr>
          </a:p>
          <a:p>
            <a:pPr marL="0" indent="0" eaLnBrk="1" hangingPunct="1">
              <a:spcBef>
                <a:spcPts val="600"/>
              </a:spcBef>
              <a:buFont typeface="Arial" pitchFamily="34" charset="0"/>
              <a:buNone/>
              <a:defRPr/>
            </a:pPr>
            <a:r>
              <a:rPr lang="en-US" altLang="en-US" sz="3200" b="1" dirty="0">
                <a:ea typeface="ヒラギノ角ゴ Pro W3" pitchFamily="32" charset="-128"/>
              </a:rPr>
              <a:t>Redox reactions are those in which the following occurs:</a:t>
            </a:r>
          </a:p>
          <a:p>
            <a:pPr eaLnBrk="1" hangingPunct="1">
              <a:spcBef>
                <a:spcPts val="600"/>
              </a:spcBef>
              <a:buFont typeface="Arial" pitchFamily="34" charset="0"/>
              <a:buNone/>
              <a:defRPr/>
            </a:pPr>
            <a:r>
              <a:rPr lang="en-US" altLang="en-US" sz="3200" dirty="0">
                <a:ea typeface="ヒラギノ角ゴ Pro W3" pitchFamily="32" charset="-128"/>
              </a:rPr>
              <a:t>•	A substance reacts with elemental oxygen.</a:t>
            </a:r>
          </a:p>
          <a:p>
            <a:pPr eaLnBrk="1" hangingPunct="1">
              <a:spcBef>
                <a:spcPts val="600"/>
              </a:spcBef>
              <a:buFont typeface="Arial" pitchFamily="34" charset="0"/>
              <a:buNone/>
              <a:defRPr/>
            </a:pPr>
            <a:r>
              <a:rPr lang="en-US" altLang="en-US" sz="3200" dirty="0">
                <a:ea typeface="ヒラギノ角ゴ Pro W3" pitchFamily="32" charset="-128"/>
              </a:rPr>
              <a:t>•	A metal reacts with a nonmetal.</a:t>
            </a:r>
            <a:endParaRPr lang="en-US" altLang="en-US" sz="3200" b="1" dirty="0">
              <a:ea typeface="ヒラギノ角ゴ Pro W3" pitchFamily="32" charset="-128"/>
            </a:endParaRPr>
          </a:p>
          <a:p>
            <a:pPr eaLnBrk="1" hangingPunct="1">
              <a:spcBef>
                <a:spcPts val="600"/>
              </a:spcBef>
              <a:buFont typeface="Arial" pitchFamily="34" charset="0"/>
              <a:buNone/>
              <a:defRPr/>
            </a:pPr>
            <a:r>
              <a:rPr lang="en-US" altLang="en-US" sz="3200" dirty="0">
                <a:ea typeface="ヒラギノ角ゴ Pro W3" pitchFamily="32" charset="-128"/>
              </a:rPr>
              <a:t>•	More generally, one substance transfers electrons to another substance.</a:t>
            </a:r>
          </a:p>
        </p:txBody>
      </p:sp>
    </p:spTree>
    <p:extLst>
      <p:ext uri="{BB962C8B-B14F-4D97-AF65-F5344CB8AC3E}">
        <p14:creationId xmlns:p14="http://schemas.microsoft.com/office/powerpoint/2010/main" val="22630919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6"/>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Evidence of a Chemical Reaction</a:t>
            </a:r>
          </a:p>
        </p:txBody>
      </p:sp>
      <p:sp>
        <p:nvSpPr>
          <p:cNvPr id="4099" name="Content Placeholder 2"/>
          <p:cNvSpPr>
            <a:spLocks noGrp="1"/>
          </p:cNvSpPr>
          <p:nvPr>
            <p:ph sz="half" idx="1"/>
          </p:nvPr>
        </p:nvSpPr>
        <p:spPr>
          <a:xfrm>
            <a:off x="342899" y="793924"/>
            <a:ext cx="8546457" cy="5309146"/>
          </a:xfrm>
        </p:spPr>
        <p:txBody>
          <a:bodyPr/>
          <a:lstStyle/>
          <a:p>
            <a:pPr eaLnBrk="1" hangingPunct="1">
              <a:spcBef>
                <a:spcPts val="600"/>
              </a:spcBef>
              <a:buFont typeface="Arial" charset="0"/>
              <a:buChar char="•"/>
              <a:defRPr/>
            </a:pPr>
            <a:r>
              <a:rPr lang="en-US" sz="2300" b="1" i="1" dirty="0"/>
              <a:t>If</a:t>
            </a:r>
            <a:r>
              <a:rPr lang="en-US" sz="2300" dirty="0"/>
              <a:t> we could see the atoms and molecules that compose matter, we could easily identify a chemical reaction: </a:t>
            </a:r>
          </a:p>
          <a:p>
            <a:pPr eaLnBrk="1" hangingPunct="1">
              <a:spcBef>
                <a:spcPts val="600"/>
              </a:spcBef>
              <a:buFont typeface="Arial" charset="0"/>
              <a:buChar char="•"/>
              <a:defRPr/>
            </a:pPr>
            <a:endParaRPr lang="en-US" sz="2300" dirty="0"/>
          </a:p>
          <a:p>
            <a:pPr eaLnBrk="1" hangingPunct="1">
              <a:spcBef>
                <a:spcPts val="600"/>
              </a:spcBef>
              <a:buFont typeface="Arial" charset="0"/>
              <a:buChar char="•"/>
              <a:defRPr/>
            </a:pPr>
            <a:r>
              <a:rPr lang="en-US" sz="2300" dirty="0"/>
              <a:t>Atoms combine with other atoms to form compounds. </a:t>
            </a:r>
          </a:p>
          <a:p>
            <a:pPr eaLnBrk="1" hangingPunct="1">
              <a:spcBef>
                <a:spcPts val="600"/>
              </a:spcBef>
              <a:buFont typeface="Arial" charset="0"/>
              <a:buChar char="•"/>
              <a:defRPr/>
            </a:pPr>
            <a:r>
              <a:rPr lang="en-US" sz="2300" dirty="0"/>
              <a:t>New molecules form. </a:t>
            </a:r>
          </a:p>
          <a:p>
            <a:pPr eaLnBrk="1" hangingPunct="1">
              <a:spcBef>
                <a:spcPts val="600"/>
              </a:spcBef>
              <a:buFont typeface="Arial" charset="0"/>
              <a:buChar char="•"/>
              <a:defRPr/>
            </a:pPr>
            <a:r>
              <a:rPr lang="en-US" sz="2300" dirty="0"/>
              <a:t>The original molecules decompose. </a:t>
            </a:r>
          </a:p>
          <a:p>
            <a:pPr eaLnBrk="1" hangingPunct="1">
              <a:spcBef>
                <a:spcPts val="600"/>
              </a:spcBef>
              <a:buFont typeface="Arial" charset="0"/>
              <a:buChar char="•"/>
              <a:defRPr/>
            </a:pPr>
            <a:r>
              <a:rPr lang="en-US" sz="2300" dirty="0"/>
              <a:t>Atoms in one molecule change places with atoms in another.</a:t>
            </a:r>
          </a:p>
          <a:p>
            <a:pPr eaLnBrk="1" hangingPunct="1">
              <a:spcBef>
                <a:spcPts val="600"/>
              </a:spcBef>
              <a:buFont typeface="Arial" charset="0"/>
              <a:buChar char="•"/>
              <a:defRPr/>
            </a:pPr>
            <a:endParaRPr lang="en-US" sz="2300" dirty="0"/>
          </a:p>
          <a:p>
            <a:pPr eaLnBrk="1" hangingPunct="1">
              <a:spcBef>
                <a:spcPts val="600"/>
              </a:spcBef>
              <a:buFont typeface="Arial" charset="0"/>
              <a:buChar char="•"/>
              <a:defRPr/>
            </a:pPr>
            <a:r>
              <a:rPr lang="en-US" sz="2300" b="1" i="1" dirty="0"/>
              <a:t>If</a:t>
            </a:r>
            <a:r>
              <a:rPr lang="en-US" sz="2300" dirty="0"/>
              <a:t> we could see the atoms and molecules that compose matter, we could know a chemical reaction has occurred by observing these changes.</a:t>
            </a:r>
          </a:p>
          <a:p>
            <a:pPr eaLnBrk="1" hangingPunct="1">
              <a:spcBef>
                <a:spcPts val="600"/>
              </a:spcBef>
              <a:buFont typeface="Arial" charset="0"/>
              <a:buChar char="•"/>
              <a:defRPr/>
            </a:pPr>
            <a:r>
              <a:rPr lang="en-US" sz="2300" dirty="0"/>
              <a:t>Often, these molecular changes cause macroscopic changes that we can directly experience.</a:t>
            </a:r>
          </a:p>
        </p:txBody>
      </p:sp>
    </p:spTree>
    <p:extLst>
      <p:ext uri="{BB962C8B-B14F-4D97-AF65-F5344CB8AC3E}">
        <p14:creationId xmlns:p14="http://schemas.microsoft.com/office/powerpoint/2010/main" val="194903839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6"/>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tabLst>
                <a:tab pos="4576763" algn="l"/>
              </a:tabLst>
            </a:pPr>
            <a:r>
              <a:rPr lang="en-US" altLang="en-US" dirty="0">
                <a:solidFill>
                  <a:srgbClr val="ED6B06"/>
                </a:solidFill>
                <a:ea typeface="ヒラギノ角ゴ Pro W3" pitchFamily="32" charset="-128"/>
              </a:rPr>
              <a:t>Combustion Reactions</a:t>
            </a:r>
            <a:endParaRPr lang="en-US" altLang="en-US" dirty="0">
              <a:solidFill>
                <a:srgbClr val="ED6B06"/>
              </a:solidFill>
            </a:endParaRPr>
          </a:p>
        </p:txBody>
      </p:sp>
      <p:sp>
        <p:nvSpPr>
          <p:cNvPr id="4099" name="Content Placeholder 2"/>
          <p:cNvSpPr>
            <a:spLocks noGrp="1"/>
          </p:cNvSpPr>
          <p:nvPr>
            <p:ph sz="half" idx="1"/>
          </p:nvPr>
        </p:nvSpPr>
        <p:spPr>
          <a:xfrm>
            <a:off x="382583" y="863804"/>
            <a:ext cx="8609017" cy="5139869"/>
          </a:xfrm>
        </p:spPr>
        <p:txBody>
          <a:bodyPr/>
          <a:lstStyle/>
          <a:p>
            <a:pPr eaLnBrk="1" hangingPunct="1">
              <a:spcBef>
                <a:spcPts val="600"/>
              </a:spcBef>
              <a:buFont typeface="Arial" pitchFamily="34" charset="0"/>
              <a:buNone/>
            </a:pPr>
            <a:r>
              <a:rPr lang="en-US" altLang="en-US" b="1" dirty="0">
                <a:ea typeface="ヒラギノ角ゴ Pro W3" pitchFamily="32" charset="-128"/>
              </a:rPr>
              <a:t>Combustion reactions </a:t>
            </a:r>
            <a:r>
              <a:rPr lang="en-US" altLang="en-US" dirty="0">
                <a:ea typeface="ヒラギノ角ゴ Pro W3" pitchFamily="32" charset="-128"/>
              </a:rPr>
              <a:t>are a type of redox reaction.</a:t>
            </a:r>
          </a:p>
          <a:p>
            <a:pPr marL="0" indent="0" eaLnBrk="1" hangingPunct="1">
              <a:spcBef>
                <a:spcPts val="600"/>
              </a:spcBef>
              <a:buFont typeface="Arial" pitchFamily="34" charset="0"/>
              <a:buNone/>
            </a:pPr>
            <a:r>
              <a:rPr lang="en-US" altLang="en-US" dirty="0">
                <a:ea typeface="ヒラギノ角ゴ Pro W3" pitchFamily="32" charset="-128"/>
              </a:rPr>
              <a:t>Combustion reactions are characterized by the reaction of a substance with O</a:t>
            </a:r>
            <a:r>
              <a:rPr lang="en-US" altLang="en-US" baseline="-25000" dirty="0">
                <a:ea typeface="ヒラギノ角ゴ Pro W3" pitchFamily="32" charset="-128"/>
              </a:rPr>
              <a:t>2</a:t>
            </a:r>
            <a:r>
              <a:rPr lang="en-US" altLang="en-US" dirty="0">
                <a:ea typeface="ヒラギノ角ゴ Pro W3" pitchFamily="32" charset="-128"/>
              </a:rPr>
              <a:t> to form one or more oxygen-containing compounds, often including water.</a:t>
            </a:r>
          </a:p>
          <a:p>
            <a:pPr marL="0" indent="0" eaLnBrk="1" hangingPunct="1">
              <a:spcBef>
                <a:spcPts val="600"/>
              </a:spcBef>
              <a:buFont typeface="Arial" pitchFamily="34" charset="0"/>
              <a:buNone/>
            </a:pPr>
            <a:r>
              <a:rPr lang="en-US" altLang="en-US" dirty="0">
                <a:ea typeface="ヒラギノ角ゴ Pro W3" pitchFamily="32" charset="-128"/>
              </a:rPr>
              <a:t>Combustion reactions are exothermic (they emit heat).  </a:t>
            </a:r>
          </a:p>
          <a:p>
            <a:pPr marL="0" indent="0" eaLnBrk="1" hangingPunct="1">
              <a:spcBef>
                <a:spcPts val="600"/>
              </a:spcBef>
              <a:buFont typeface="Arial" pitchFamily="34" charset="0"/>
              <a:buNone/>
            </a:pPr>
            <a:r>
              <a:rPr lang="en-US" altLang="en-US" dirty="0">
                <a:ea typeface="ヒラギノ角ゴ Pro W3" pitchFamily="32" charset="-128"/>
              </a:rPr>
              <a:t>Compounds containing carbon and hydrogen—or carbon, hydrogen, and oxygen—always form carbon dioxide and water upon combustion. </a:t>
            </a:r>
          </a:p>
          <a:p>
            <a:pPr marL="0" indent="0" eaLnBrk="1" hangingPunct="1">
              <a:spcBef>
                <a:spcPts val="600"/>
              </a:spcBef>
              <a:buFont typeface="Arial" pitchFamily="34" charset="0"/>
              <a:buNone/>
            </a:pPr>
            <a:r>
              <a:rPr lang="en-US" altLang="en-US" dirty="0">
                <a:ea typeface="ヒラギノ角ゴ Pro W3" pitchFamily="32" charset="-128"/>
              </a:rPr>
              <a:t>Other combustion reactions include the reaction of carbon with oxygen to form carbon dioxide. </a:t>
            </a:r>
          </a:p>
        </p:txBody>
      </p:sp>
    </p:spTree>
    <p:extLst>
      <p:ext uri="{BB962C8B-B14F-4D97-AF65-F5344CB8AC3E}">
        <p14:creationId xmlns:p14="http://schemas.microsoft.com/office/powerpoint/2010/main" val="311473963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6"/>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tabLst>
                <a:tab pos="4576763" algn="l"/>
              </a:tabLst>
            </a:pPr>
            <a:r>
              <a:rPr lang="en-US" altLang="en-US" dirty="0">
                <a:solidFill>
                  <a:srgbClr val="ED6B06"/>
                </a:solidFill>
                <a:ea typeface="ヒラギノ角ゴ Pro W3" pitchFamily="32" charset="-128"/>
              </a:rPr>
              <a:t>Classifying Chemical Reactions </a:t>
            </a:r>
            <a:endParaRPr lang="en-US" altLang="en-US" dirty="0">
              <a:solidFill>
                <a:srgbClr val="ED6B06"/>
              </a:solidFill>
            </a:endParaRPr>
          </a:p>
        </p:txBody>
      </p:sp>
      <p:pic>
        <p:nvPicPr>
          <p:cNvPr id="3" name="Picture 2" descr="07_Pg230_UnFigure_2.jpg"/>
          <p:cNvPicPr>
            <a:picLocks noChangeAspect="1"/>
          </p:cNvPicPr>
          <p:nvPr/>
        </p:nvPicPr>
        <p:blipFill rotWithShape="1">
          <a:blip r:embed="rId3">
            <a:extLst>
              <a:ext uri="{28A0092B-C50C-407E-A947-70E740481C1C}">
                <a14:useLocalDpi xmlns:a14="http://schemas.microsoft.com/office/drawing/2010/main" val="0"/>
              </a:ext>
            </a:extLst>
          </a:blip>
          <a:srcRect b="3709"/>
          <a:stretch/>
        </p:blipFill>
        <p:spPr>
          <a:xfrm>
            <a:off x="304800" y="1317625"/>
            <a:ext cx="8534400" cy="3956304"/>
          </a:xfrm>
          <a:prstGeom prst="rect">
            <a:avLst/>
          </a:prstGeom>
        </p:spPr>
      </p:pic>
    </p:spTree>
    <p:extLst>
      <p:ext uri="{BB962C8B-B14F-4D97-AF65-F5344CB8AC3E}">
        <p14:creationId xmlns:p14="http://schemas.microsoft.com/office/powerpoint/2010/main" val="266815391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tabLst>
                <a:tab pos="4576763" algn="l"/>
              </a:tabLst>
            </a:pPr>
            <a:r>
              <a:rPr lang="en-US" altLang="en-US" dirty="0">
                <a:solidFill>
                  <a:srgbClr val="ED6B06"/>
                </a:solidFill>
                <a:ea typeface="ヒラギノ角ゴ Pro W3" pitchFamily="32" charset="-128"/>
              </a:rPr>
              <a:t>Classifying Chemical Reactions by What Atoms Do </a:t>
            </a:r>
            <a:endParaRPr lang="en-US" altLang="en-US" dirty="0">
              <a:solidFill>
                <a:srgbClr val="ED6B06"/>
              </a:solidFill>
            </a:endParaRPr>
          </a:p>
        </p:txBody>
      </p:sp>
      <p:pic>
        <p:nvPicPr>
          <p:cNvPr id="2" name="Picture 1" descr="07_Pg231_UnTable.jpg"/>
          <p:cNvPicPr>
            <a:picLocks noChangeAspect="1"/>
          </p:cNvPicPr>
          <p:nvPr/>
        </p:nvPicPr>
        <p:blipFill rotWithShape="1">
          <a:blip r:embed="rId3">
            <a:extLst>
              <a:ext uri="{28A0092B-C50C-407E-A947-70E740481C1C}">
                <a14:useLocalDpi xmlns:a14="http://schemas.microsoft.com/office/drawing/2010/main" val="0"/>
              </a:ext>
            </a:extLst>
          </a:blip>
          <a:srcRect b="6321"/>
          <a:stretch/>
        </p:blipFill>
        <p:spPr>
          <a:xfrm>
            <a:off x="304800" y="2208213"/>
            <a:ext cx="8534400" cy="2484120"/>
          </a:xfrm>
          <a:prstGeom prst="rect">
            <a:avLst/>
          </a:prstGeom>
        </p:spPr>
      </p:pic>
    </p:spTree>
    <p:extLst>
      <p:ext uri="{BB962C8B-B14F-4D97-AF65-F5344CB8AC3E}">
        <p14:creationId xmlns:p14="http://schemas.microsoft.com/office/powerpoint/2010/main" val="69769865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6"/>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tabLst>
                <a:tab pos="4576763" algn="l"/>
              </a:tabLst>
            </a:pPr>
            <a:r>
              <a:rPr lang="en-US" altLang="en-US" dirty="0">
                <a:solidFill>
                  <a:srgbClr val="ED6B06"/>
                </a:solidFill>
                <a:ea typeface="ヒラギノ角ゴ Pro W3" pitchFamily="32" charset="-128"/>
              </a:rPr>
              <a:t>Synthesis Reactions</a:t>
            </a:r>
          </a:p>
        </p:txBody>
      </p:sp>
      <p:sp>
        <p:nvSpPr>
          <p:cNvPr id="4099" name="Content Placeholder 2"/>
          <p:cNvSpPr>
            <a:spLocks noGrp="1"/>
          </p:cNvSpPr>
          <p:nvPr>
            <p:ph sz="half" idx="1"/>
          </p:nvPr>
        </p:nvSpPr>
        <p:spPr>
          <a:xfrm>
            <a:off x="382583" y="863804"/>
            <a:ext cx="8609017" cy="1938992"/>
          </a:xfrm>
        </p:spPr>
        <p:txBody>
          <a:bodyPr/>
          <a:lstStyle/>
          <a:p>
            <a:pPr marL="0" indent="0" eaLnBrk="1" hangingPunct="1">
              <a:spcBef>
                <a:spcPts val="600"/>
              </a:spcBef>
              <a:buFont typeface="Arial" pitchFamily="34" charset="0"/>
              <a:buNone/>
            </a:pPr>
            <a:r>
              <a:rPr lang="en-US" altLang="en-US" sz="2400" dirty="0">
                <a:ea typeface="ヒラギノ角ゴ Pro W3" pitchFamily="32" charset="-128"/>
              </a:rPr>
              <a:t>In a </a:t>
            </a:r>
            <a:r>
              <a:rPr lang="en-US" altLang="en-US" sz="2400" i="1" dirty="0">
                <a:ea typeface="ヒラギノ角ゴ Pro W3" pitchFamily="32" charset="-128"/>
              </a:rPr>
              <a:t>synthesis</a:t>
            </a:r>
            <a:r>
              <a:rPr lang="en-US" altLang="en-US" sz="2400" dirty="0">
                <a:ea typeface="ヒラギノ角ゴ Pro W3" pitchFamily="32" charset="-128"/>
              </a:rPr>
              <a:t> reaction, two simpler substances combine </a:t>
            </a:r>
            <a:r>
              <a:rPr lang="en-US" altLang="en-US" sz="2400" dirty="0" smtClean="0">
                <a:ea typeface="ヒラギノ角ゴ Pro W3" pitchFamily="32" charset="-128"/>
              </a:rPr>
              <a:t/>
            </a:r>
            <a:br>
              <a:rPr lang="en-US" altLang="en-US" sz="2400" dirty="0" smtClean="0">
                <a:ea typeface="ヒラギノ角ゴ Pro W3" pitchFamily="32" charset="-128"/>
              </a:rPr>
            </a:br>
            <a:r>
              <a:rPr lang="en-US" altLang="en-US" sz="2400" dirty="0" smtClean="0">
                <a:ea typeface="ヒラギノ角ゴ Pro W3" pitchFamily="32" charset="-128"/>
              </a:rPr>
              <a:t>to </a:t>
            </a:r>
            <a:r>
              <a:rPr lang="en-US" altLang="en-US" sz="2400" dirty="0">
                <a:ea typeface="ヒラギノ角ゴ Pro W3" pitchFamily="32" charset="-128"/>
              </a:rPr>
              <a:t>make a more complex substance. In this series </a:t>
            </a:r>
            <a:r>
              <a:rPr lang="en-US" altLang="en-US" sz="2400" dirty="0" smtClean="0">
                <a:ea typeface="ヒラギノ角ゴ Pro W3" pitchFamily="32" charset="-128"/>
              </a:rPr>
              <a:t>of photographs </a:t>
            </a:r>
            <a:r>
              <a:rPr lang="en-US" altLang="en-US" sz="2400" dirty="0">
                <a:ea typeface="ヒラギノ角ゴ Pro W3" pitchFamily="32" charset="-128"/>
              </a:rPr>
              <a:t>we see sodium metal and chlorine gas. </a:t>
            </a:r>
            <a:r>
              <a:rPr lang="en-US" altLang="en-US" sz="2400" dirty="0" smtClean="0">
                <a:ea typeface="ヒラギノ角ゴ Pro W3" pitchFamily="32" charset="-128"/>
              </a:rPr>
              <a:t> </a:t>
            </a:r>
            <a:br>
              <a:rPr lang="en-US" altLang="en-US" sz="2400" dirty="0" smtClean="0">
                <a:ea typeface="ヒラギノ角ゴ Pro W3" pitchFamily="32" charset="-128"/>
              </a:rPr>
            </a:br>
            <a:r>
              <a:rPr lang="en-US" altLang="en-US" sz="2400" dirty="0" smtClean="0">
                <a:ea typeface="ヒラギノ角ゴ Pro W3" pitchFamily="32" charset="-128"/>
              </a:rPr>
              <a:t>When </a:t>
            </a:r>
            <a:r>
              <a:rPr lang="en-US" altLang="en-US" sz="2400" dirty="0">
                <a:ea typeface="ヒラギノ角ゴ Pro W3" pitchFamily="32" charset="-128"/>
              </a:rPr>
              <a:t>they combine, a chemical reaction occurs that forms sodium chloride. </a:t>
            </a:r>
          </a:p>
        </p:txBody>
      </p:sp>
      <p:pic>
        <p:nvPicPr>
          <p:cNvPr id="2" name="Picture 1" descr="07_Pg231_UnFigure.jpg"/>
          <p:cNvPicPr>
            <a:picLocks noChangeAspect="1"/>
          </p:cNvPicPr>
          <p:nvPr/>
        </p:nvPicPr>
        <p:blipFill rotWithShape="1">
          <a:blip r:embed="rId3">
            <a:extLst>
              <a:ext uri="{28A0092B-C50C-407E-A947-70E740481C1C}">
                <a14:useLocalDpi xmlns:a14="http://schemas.microsoft.com/office/drawing/2010/main" val="0"/>
              </a:ext>
            </a:extLst>
          </a:blip>
          <a:srcRect b="3855"/>
          <a:stretch/>
        </p:blipFill>
        <p:spPr>
          <a:xfrm>
            <a:off x="1615440" y="2834641"/>
            <a:ext cx="5892800" cy="3674582"/>
          </a:xfrm>
          <a:prstGeom prst="rect">
            <a:avLst/>
          </a:prstGeom>
        </p:spPr>
      </p:pic>
    </p:spTree>
    <p:extLst>
      <p:ext uri="{BB962C8B-B14F-4D97-AF65-F5344CB8AC3E}">
        <p14:creationId xmlns:p14="http://schemas.microsoft.com/office/powerpoint/2010/main" val="310952294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6"/>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tabLst>
                <a:tab pos="4576763" algn="l"/>
              </a:tabLst>
            </a:pPr>
            <a:r>
              <a:rPr lang="en-US" altLang="en-US" dirty="0">
                <a:solidFill>
                  <a:srgbClr val="ED6B06"/>
                </a:solidFill>
                <a:ea typeface="ヒラギノ角ゴ Pro W3" pitchFamily="32" charset="-128"/>
              </a:rPr>
              <a:t>Synthesis Reactions</a:t>
            </a:r>
          </a:p>
        </p:txBody>
      </p:sp>
      <p:sp>
        <p:nvSpPr>
          <p:cNvPr id="4099" name="Content Placeholder 2"/>
          <p:cNvSpPr>
            <a:spLocks noGrp="1"/>
          </p:cNvSpPr>
          <p:nvPr>
            <p:ph sz="half" idx="1"/>
          </p:nvPr>
        </p:nvSpPr>
        <p:spPr>
          <a:xfrm>
            <a:off x="382583" y="863804"/>
            <a:ext cx="4677097" cy="5401479"/>
          </a:xfrm>
        </p:spPr>
        <p:txBody>
          <a:bodyPr/>
          <a:lstStyle/>
          <a:p>
            <a:pPr eaLnBrk="1" hangingPunct="1">
              <a:spcBef>
                <a:spcPts val="600"/>
              </a:spcBef>
            </a:pPr>
            <a:r>
              <a:rPr lang="en-US" altLang="en-US" sz="3000" dirty="0">
                <a:ea typeface="ヒラギノ角ゴ Pro W3" pitchFamily="32" charset="-128"/>
              </a:rPr>
              <a:t>In a</a:t>
            </a:r>
            <a:r>
              <a:rPr lang="en-US" altLang="en-US" sz="3000" i="1" dirty="0">
                <a:ea typeface="ヒラギノ角ゴ Pro W3" pitchFamily="32" charset="-128"/>
              </a:rPr>
              <a:t> </a:t>
            </a:r>
            <a:r>
              <a:rPr lang="en-US" altLang="en-US" sz="3000" b="1" i="1" dirty="0">
                <a:ea typeface="ヒラギノ角ゴ Pro W3" pitchFamily="32" charset="-128"/>
              </a:rPr>
              <a:t>decomposition</a:t>
            </a:r>
            <a:r>
              <a:rPr lang="en-US" altLang="en-US" sz="3000" dirty="0">
                <a:ea typeface="ヒラギノ角ゴ Pro W3" pitchFamily="32" charset="-128"/>
              </a:rPr>
              <a:t> reaction, a complex substance decomposes to form simpler substances. </a:t>
            </a:r>
          </a:p>
          <a:p>
            <a:pPr eaLnBrk="1" hangingPunct="1">
              <a:spcBef>
                <a:spcPts val="600"/>
              </a:spcBef>
            </a:pPr>
            <a:r>
              <a:rPr lang="en-US" altLang="en-US" sz="3000" dirty="0">
                <a:ea typeface="ヒラギノ角ゴ Pro W3" pitchFamily="32" charset="-128"/>
              </a:rPr>
              <a:t>When electrical current is passed through water, the water undergoes a decomposition reaction to form hydrogen gas and oxygen gas.</a:t>
            </a:r>
          </a:p>
        </p:txBody>
      </p:sp>
      <p:pic>
        <p:nvPicPr>
          <p:cNvPr id="3" name="Picture 2" descr="07_Pg232_UnFigure.jpg"/>
          <p:cNvPicPr>
            <a:picLocks noChangeAspect="1"/>
          </p:cNvPicPr>
          <p:nvPr/>
        </p:nvPicPr>
        <p:blipFill rotWithShape="1">
          <a:blip r:embed="rId3">
            <a:extLst>
              <a:ext uri="{28A0092B-C50C-407E-A947-70E740481C1C}">
                <a14:useLocalDpi xmlns:a14="http://schemas.microsoft.com/office/drawing/2010/main" val="0"/>
              </a:ext>
            </a:extLst>
          </a:blip>
          <a:srcRect b="3086"/>
          <a:stretch/>
        </p:blipFill>
        <p:spPr>
          <a:xfrm>
            <a:off x="5529596" y="934720"/>
            <a:ext cx="3075924" cy="5648188"/>
          </a:xfrm>
          <a:prstGeom prst="rect">
            <a:avLst/>
          </a:prstGeom>
        </p:spPr>
      </p:pic>
    </p:spTree>
    <p:extLst>
      <p:ext uri="{BB962C8B-B14F-4D97-AF65-F5344CB8AC3E}">
        <p14:creationId xmlns:p14="http://schemas.microsoft.com/office/powerpoint/2010/main" val="280238912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6"/>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tabLst>
                <a:tab pos="4576763" algn="l"/>
              </a:tabLst>
            </a:pPr>
            <a:r>
              <a:rPr lang="en-US" altLang="en-US" dirty="0">
                <a:solidFill>
                  <a:srgbClr val="ED6B06"/>
                </a:solidFill>
                <a:ea typeface="ヒラギノ角ゴ Pro W3" pitchFamily="32" charset="-128"/>
              </a:rPr>
              <a:t>Synthesis Reactions</a:t>
            </a:r>
          </a:p>
        </p:txBody>
      </p:sp>
      <p:sp>
        <p:nvSpPr>
          <p:cNvPr id="4099" name="Content Placeholder 2"/>
          <p:cNvSpPr>
            <a:spLocks noGrp="1"/>
          </p:cNvSpPr>
          <p:nvPr>
            <p:ph sz="half" idx="1"/>
          </p:nvPr>
        </p:nvSpPr>
        <p:spPr>
          <a:xfrm>
            <a:off x="382583" y="863804"/>
            <a:ext cx="8466777" cy="1862048"/>
          </a:xfrm>
        </p:spPr>
        <p:txBody>
          <a:bodyPr/>
          <a:lstStyle/>
          <a:p>
            <a:pPr eaLnBrk="1" hangingPunct="1">
              <a:spcBef>
                <a:spcPts val="600"/>
              </a:spcBef>
            </a:pPr>
            <a:r>
              <a:rPr lang="en-US" altLang="en-US" sz="2200" dirty="0">
                <a:ea typeface="ヒラギノ角ゴ Pro W3" pitchFamily="32" charset="-128"/>
              </a:rPr>
              <a:t>In a </a:t>
            </a:r>
            <a:r>
              <a:rPr lang="en-US" altLang="en-US" sz="2200" b="1" dirty="0">
                <a:ea typeface="ヒラギノ角ゴ Pro W3" pitchFamily="32" charset="-128"/>
              </a:rPr>
              <a:t>displacement</a:t>
            </a:r>
            <a:r>
              <a:rPr lang="en-US" altLang="en-US" sz="2200" dirty="0">
                <a:ea typeface="ヒラギノ角ゴ Pro W3" pitchFamily="32" charset="-128"/>
              </a:rPr>
              <a:t> or </a:t>
            </a:r>
            <a:r>
              <a:rPr lang="en-US" altLang="en-US" sz="2200" b="1" i="1" dirty="0">
                <a:ea typeface="ヒラギノ角ゴ Pro W3" pitchFamily="32" charset="-128"/>
              </a:rPr>
              <a:t>single-displacement</a:t>
            </a:r>
            <a:r>
              <a:rPr lang="en-US" altLang="en-US" sz="2200" dirty="0">
                <a:ea typeface="ヒラギノ角ゴ Pro W3" pitchFamily="32" charset="-128"/>
              </a:rPr>
              <a:t> reaction, one element displaces another in a compound. </a:t>
            </a:r>
          </a:p>
          <a:p>
            <a:pPr eaLnBrk="1" hangingPunct="1">
              <a:spcBef>
                <a:spcPts val="600"/>
              </a:spcBef>
            </a:pPr>
            <a:r>
              <a:rPr lang="en-US" altLang="en-US" sz="2200" dirty="0">
                <a:ea typeface="ヒラギノ角ゴ Pro W3" pitchFamily="32" charset="-128"/>
              </a:rPr>
              <a:t>When metallic zinc is immersed in a solution of </a:t>
            </a:r>
            <a:br>
              <a:rPr lang="en-US" altLang="en-US" sz="2200" dirty="0">
                <a:ea typeface="ヒラギノ角ゴ Pro W3" pitchFamily="32" charset="-128"/>
              </a:rPr>
            </a:br>
            <a:r>
              <a:rPr lang="en-US" altLang="en-US" sz="2200" dirty="0">
                <a:ea typeface="ヒラギノ角ゴ Pro W3" pitchFamily="32" charset="-128"/>
              </a:rPr>
              <a:t>copper(II) chloride, the zinc atoms displace the copper </a:t>
            </a:r>
            <a:br>
              <a:rPr lang="en-US" altLang="en-US" sz="2200" dirty="0">
                <a:ea typeface="ヒラギノ角ゴ Pro W3" pitchFamily="32" charset="-128"/>
              </a:rPr>
            </a:br>
            <a:r>
              <a:rPr lang="en-US" altLang="en-US" sz="2200" dirty="0">
                <a:ea typeface="ヒラギノ角ゴ Pro W3" pitchFamily="32" charset="-128"/>
              </a:rPr>
              <a:t>ions in solution. </a:t>
            </a:r>
          </a:p>
        </p:txBody>
      </p:sp>
      <p:pic>
        <p:nvPicPr>
          <p:cNvPr id="2" name="Picture 1" descr="07_Pg233_UnFigure_1.jpg"/>
          <p:cNvPicPr>
            <a:picLocks noChangeAspect="1"/>
          </p:cNvPicPr>
          <p:nvPr/>
        </p:nvPicPr>
        <p:blipFill rotWithShape="1">
          <a:blip r:embed="rId3" cstate="print">
            <a:extLst>
              <a:ext uri="{28A0092B-C50C-407E-A947-70E740481C1C}">
                <a14:useLocalDpi xmlns:a14="http://schemas.microsoft.com/office/drawing/2010/main" val="0"/>
              </a:ext>
            </a:extLst>
          </a:blip>
          <a:srcRect b="2315"/>
          <a:stretch/>
        </p:blipFill>
        <p:spPr>
          <a:xfrm>
            <a:off x="2011680" y="2651760"/>
            <a:ext cx="4828032" cy="3876388"/>
          </a:xfrm>
          <a:prstGeom prst="rect">
            <a:avLst/>
          </a:prstGeom>
        </p:spPr>
      </p:pic>
    </p:spTree>
    <p:extLst>
      <p:ext uri="{BB962C8B-B14F-4D97-AF65-F5344CB8AC3E}">
        <p14:creationId xmlns:p14="http://schemas.microsoft.com/office/powerpoint/2010/main" val="303090081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6"/>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tabLst>
                <a:tab pos="4576763" algn="l"/>
              </a:tabLst>
            </a:pPr>
            <a:r>
              <a:rPr lang="en-US" altLang="en-US" dirty="0">
                <a:solidFill>
                  <a:srgbClr val="ED6B06"/>
                </a:solidFill>
                <a:ea typeface="ヒラギノ角ゴ Pro W3" pitchFamily="32" charset="-128"/>
              </a:rPr>
              <a:t>Synthesis Reactions</a:t>
            </a:r>
          </a:p>
        </p:txBody>
      </p:sp>
      <p:sp>
        <p:nvSpPr>
          <p:cNvPr id="4099" name="Content Placeholder 2"/>
          <p:cNvSpPr>
            <a:spLocks noGrp="1"/>
          </p:cNvSpPr>
          <p:nvPr>
            <p:ph sz="half" idx="1"/>
          </p:nvPr>
        </p:nvSpPr>
        <p:spPr>
          <a:xfrm>
            <a:off x="382583" y="863804"/>
            <a:ext cx="8466777" cy="5740032"/>
          </a:xfrm>
        </p:spPr>
        <p:txBody>
          <a:bodyPr/>
          <a:lstStyle/>
          <a:p>
            <a:pPr eaLnBrk="1" hangingPunct="1">
              <a:spcBef>
                <a:spcPts val="600"/>
              </a:spcBef>
            </a:pPr>
            <a:r>
              <a:rPr lang="en-US" altLang="en-US" sz="3200" dirty="0">
                <a:ea typeface="ヒラギノ角ゴ Pro W3" pitchFamily="32" charset="-128"/>
              </a:rPr>
              <a:t>In a </a:t>
            </a:r>
            <a:r>
              <a:rPr lang="en-US" altLang="en-US" sz="3200" b="1" i="1" dirty="0">
                <a:ea typeface="ヒラギノ角ゴ Pro W3" pitchFamily="32" charset="-128"/>
              </a:rPr>
              <a:t>double-displacement</a:t>
            </a:r>
            <a:r>
              <a:rPr lang="en-US" altLang="en-US" sz="3200" b="1" dirty="0">
                <a:ea typeface="ヒラギノ角ゴ Pro W3" pitchFamily="32" charset="-128"/>
              </a:rPr>
              <a:t> reaction</a:t>
            </a:r>
            <a:r>
              <a:rPr lang="en-US" altLang="en-US" sz="3200" dirty="0">
                <a:ea typeface="ヒラギノ角ゴ Pro W3" pitchFamily="32" charset="-128"/>
              </a:rPr>
              <a:t>, two elements or groups of elements in two different compounds exchange places to form two new compounds. </a:t>
            </a:r>
          </a:p>
          <a:p>
            <a:pPr eaLnBrk="1" hangingPunct="1">
              <a:spcBef>
                <a:spcPts val="600"/>
              </a:spcBef>
            </a:pPr>
            <a:r>
              <a:rPr lang="en-US" altLang="en-US" sz="3200" dirty="0">
                <a:ea typeface="ヒラギノ角ゴ Pro W3" pitchFamily="32" charset="-128"/>
              </a:rPr>
              <a:t>A double-displacement reaction follows the general form</a:t>
            </a:r>
          </a:p>
          <a:p>
            <a:pPr algn="ctr" eaLnBrk="1" hangingPunct="1">
              <a:spcBef>
                <a:spcPts val="600"/>
              </a:spcBef>
              <a:buNone/>
            </a:pPr>
            <a:r>
              <a:rPr lang="en-US" altLang="en-US" sz="3200" dirty="0">
                <a:ea typeface="ヒラギノ角ゴ Pro W3" pitchFamily="32" charset="-128"/>
              </a:rPr>
              <a:t>AB + CD </a:t>
            </a:r>
            <a:r>
              <a:rPr lang="en-US" sz="3200" dirty="0">
                <a:solidFill>
                  <a:srgbClr val="000000"/>
                </a:solidFill>
                <a:ea typeface="ＭＳ Ｐゴシック" pitchFamily="48" charset="-128"/>
                <a:cs typeface="Arial"/>
              </a:rPr>
              <a:t>→</a:t>
            </a:r>
            <a:r>
              <a:rPr lang="en-US" altLang="en-US" sz="3200" dirty="0">
                <a:ea typeface="ヒラギノ角ゴ Pro W3" pitchFamily="32" charset="-128"/>
                <a:sym typeface="Wingdings" pitchFamily="2" charset="2"/>
              </a:rPr>
              <a:t> AD + BC</a:t>
            </a:r>
          </a:p>
          <a:p>
            <a:pPr eaLnBrk="1" hangingPunct="1">
              <a:spcBef>
                <a:spcPts val="600"/>
              </a:spcBef>
            </a:pPr>
            <a:r>
              <a:rPr lang="en-US" altLang="en-US" sz="3200" dirty="0">
                <a:ea typeface="ヒラギノ角ゴ Pro W3" pitchFamily="32" charset="-128"/>
              </a:rPr>
              <a:t>The kinds of reactions that may be double displacements are precipitation reactions, </a:t>
            </a:r>
            <a:br>
              <a:rPr lang="en-US" altLang="en-US" sz="3200" dirty="0">
                <a:ea typeface="ヒラギノ角ゴ Pro W3" pitchFamily="32" charset="-128"/>
              </a:rPr>
            </a:br>
            <a:r>
              <a:rPr lang="en-US" altLang="en-US" sz="3200" dirty="0">
                <a:ea typeface="ヒラギノ角ゴ Pro W3" pitchFamily="32" charset="-128"/>
              </a:rPr>
              <a:t>acid–base reactions, and gas evolution reactions.</a:t>
            </a:r>
          </a:p>
        </p:txBody>
      </p:sp>
    </p:spTree>
    <p:extLst>
      <p:ext uri="{BB962C8B-B14F-4D97-AF65-F5344CB8AC3E}">
        <p14:creationId xmlns:p14="http://schemas.microsoft.com/office/powerpoint/2010/main" val="349578264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6"/>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tabLst>
                <a:tab pos="4576763" algn="l"/>
              </a:tabLst>
            </a:pPr>
            <a:r>
              <a:rPr lang="en-US" altLang="en-US" dirty="0">
                <a:solidFill>
                  <a:srgbClr val="ED6B06"/>
                </a:solidFill>
                <a:ea typeface="ヒラギノ角ゴ Pro W3" pitchFamily="32" charset="-128"/>
              </a:rPr>
              <a:t>Classification Flow Chart </a:t>
            </a:r>
          </a:p>
        </p:txBody>
      </p:sp>
      <p:pic>
        <p:nvPicPr>
          <p:cNvPr id="3" name="Picture 2" descr="07_Pg233_UnFigure_2.jpg"/>
          <p:cNvPicPr>
            <a:picLocks noChangeAspect="1"/>
          </p:cNvPicPr>
          <p:nvPr/>
        </p:nvPicPr>
        <p:blipFill rotWithShape="1">
          <a:blip r:embed="rId3">
            <a:extLst>
              <a:ext uri="{28A0092B-C50C-407E-A947-70E740481C1C}">
                <a14:useLocalDpi xmlns:a14="http://schemas.microsoft.com/office/drawing/2010/main" val="0"/>
              </a:ext>
            </a:extLst>
          </a:blip>
          <a:srcRect b="5955"/>
          <a:stretch/>
        </p:blipFill>
        <p:spPr>
          <a:xfrm>
            <a:off x="306388" y="2033016"/>
            <a:ext cx="8534400" cy="2711704"/>
          </a:xfrm>
          <a:prstGeom prst="rect">
            <a:avLst/>
          </a:prstGeom>
        </p:spPr>
      </p:pic>
    </p:spTree>
    <p:extLst>
      <p:ext uri="{BB962C8B-B14F-4D97-AF65-F5344CB8AC3E}">
        <p14:creationId xmlns:p14="http://schemas.microsoft.com/office/powerpoint/2010/main" val="313728275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tabLst>
                <a:tab pos="4576763" algn="l"/>
              </a:tabLst>
            </a:pPr>
            <a:r>
              <a:rPr lang="en-US" altLang="en-US" dirty="0">
                <a:solidFill>
                  <a:srgbClr val="ED6B06"/>
                </a:solidFill>
                <a:ea typeface="ヒラギノ角ゴ Pro W3" pitchFamily="32" charset="-128"/>
              </a:rPr>
              <a:t>Chemistry in the Environment:</a:t>
            </a:r>
            <a:br>
              <a:rPr lang="en-US" altLang="en-US" dirty="0">
                <a:solidFill>
                  <a:srgbClr val="ED6B06"/>
                </a:solidFill>
                <a:ea typeface="ヒラギノ角ゴ Pro W3" pitchFamily="32" charset="-128"/>
              </a:rPr>
            </a:br>
            <a:r>
              <a:rPr lang="en-US" altLang="en-US" dirty="0">
                <a:solidFill>
                  <a:srgbClr val="ED6B06"/>
                </a:solidFill>
                <a:ea typeface="ヒラギノ角ゴ Pro W3" pitchFamily="32" charset="-128"/>
              </a:rPr>
              <a:t>The Reactions Involved in Ozone Depletion </a:t>
            </a:r>
          </a:p>
        </p:txBody>
      </p:sp>
      <p:sp>
        <p:nvSpPr>
          <p:cNvPr id="4099" name="Content Placeholder 2"/>
          <p:cNvSpPr>
            <a:spLocks noGrp="1"/>
          </p:cNvSpPr>
          <p:nvPr>
            <p:ph sz="half" idx="1"/>
          </p:nvPr>
        </p:nvSpPr>
        <p:spPr>
          <a:xfrm>
            <a:off x="382583" y="1432764"/>
            <a:ext cx="4057337" cy="4632037"/>
          </a:xfrm>
        </p:spPr>
        <p:txBody>
          <a:bodyPr/>
          <a:lstStyle/>
          <a:p>
            <a:pPr eaLnBrk="1" hangingPunct="1">
              <a:spcBef>
                <a:spcPts val="600"/>
              </a:spcBef>
            </a:pPr>
            <a:r>
              <a:rPr lang="en-US" altLang="en-US" sz="2000" dirty="0">
                <a:ea typeface="ヒラギノ角ゴ Pro W3" pitchFamily="32" charset="-128"/>
              </a:rPr>
              <a:t>Chlorine atoms from chlorofluorocarbons deplete the ozone layer.</a:t>
            </a:r>
          </a:p>
          <a:p>
            <a:pPr eaLnBrk="1" hangingPunct="1">
              <a:spcBef>
                <a:spcPts val="600"/>
              </a:spcBef>
            </a:pPr>
            <a:r>
              <a:rPr lang="en-US" altLang="en-US" sz="2000" dirty="0">
                <a:ea typeface="ヒラギノ角ゴ Pro W3" pitchFamily="32" charset="-128"/>
              </a:rPr>
              <a:t>In the final reaction, atomic chlorine is regenerated and can go through the cycle again to deplete more ozone. </a:t>
            </a:r>
          </a:p>
          <a:p>
            <a:pPr eaLnBrk="1" hangingPunct="1">
              <a:spcBef>
                <a:spcPts val="600"/>
              </a:spcBef>
            </a:pPr>
            <a:r>
              <a:rPr lang="en-US" altLang="en-US" sz="2000" dirty="0">
                <a:ea typeface="ヒラギノ角ゴ Pro W3" pitchFamily="32" charset="-128"/>
              </a:rPr>
              <a:t>Through this cycle of reactions, a single chlorofluorocarbon molecule can deplete thousands of ozone molecules. </a:t>
            </a:r>
          </a:p>
          <a:p>
            <a:pPr eaLnBrk="1" hangingPunct="1">
              <a:spcBef>
                <a:spcPts val="600"/>
              </a:spcBef>
            </a:pPr>
            <a:r>
              <a:rPr lang="en-US" altLang="en-US" sz="2000" dirty="0">
                <a:ea typeface="ヒラギノ角ゴ Pro W3" pitchFamily="32" charset="-128"/>
              </a:rPr>
              <a:t>Source: Chapter 6, </a:t>
            </a:r>
            <a:r>
              <a:rPr lang="en-US" altLang="en-US" sz="2000" i="1" dirty="0">
                <a:ea typeface="ヒラギノ角ゴ Pro W3" pitchFamily="32" charset="-128"/>
              </a:rPr>
              <a:t>Chemistry in the Environment: Chlorine in Chlorofluorocarbons</a:t>
            </a:r>
            <a:r>
              <a:rPr lang="en-US" altLang="en-US" sz="2000" dirty="0">
                <a:ea typeface="ヒラギノ角ゴ Pro W3" pitchFamily="32" charset="-128"/>
              </a:rPr>
              <a:t>  </a:t>
            </a:r>
          </a:p>
        </p:txBody>
      </p:sp>
      <p:pic>
        <p:nvPicPr>
          <p:cNvPr id="4" name="Picture 3" descr="07_Pg233_UnFigure_1.jpg"/>
          <p:cNvPicPr>
            <a:picLocks noChangeAspect="1"/>
          </p:cNvPicPr>
          <p:nvPr/>
        </p:nvPicPr>
        <p:blipFill rotWithShape="1">
          <a:blip r:embed="rId3" cstate="print">
            <a:extLst>
              <a:ext uri="{28A0092B-C50C-407E-A947-70E740481C1C}">
                <a14:useLocalDpi xmlns:a14="http://schemas.microsoft.com/office/drawing/2010/main" val="0"/>
              </a:ext>
            </a:extLst>
          </a:blip>
          <a:srcRect b="7230"/>
          <a:stretch/>
        </p:blipFill>
        <p:spPr>
          <a:xfrm>
            <a:off x="4796084" y="1488817"/>
            <a:ext cx="2987040" cy="678914"/>
          </a:xfrm>
          <a:prstGeom prst="rect">
            <a:avLst/>
          </a:prstGeom>
        </p:spPr>
      </p:pic>
      <p:pic>
        <p:nvPicPr>
          <p:cNvPr id="5" name="Picture 4" descr="07_Pg233_UnFigure_2.jpg"/>
          <p:cNvPicPr>
            <a:picLocks noChangeAspect="1"/>
          </p:cNvPicPr>
          <p:nvPr/>
        </p:nvPicPr>
        <p:blipFill rotWithShape="1">
          <a:blip r:embed="rId4" cstate="print">
            <a:extLst>
              <a:ext uri="{28A0092B-C50C-407E-A947-70E740481C1C}">
                <a14:useLocalDpi xmlns:a14="http://schemas.microsoft.com/office/drawing/2010/main" val="0"/>
              </a:ext>
            </a:extLst>
          </a:blip>
          <a:srcRect b="7257"/>
          <a:stretch/>
        </p:blipFill>
        <p:spPr>
          <a:xfrm>
            <a:off x="4793158" y="2353774"/>
            <a:ext cx="3640797" cy="1102214"/>
          </a:xfrm>
          <a:prstGeom prst="rect">
            <a:avLst/>
          </a:prstGeom>
        </p:spPr>
      </p:pic>
      <p:pic>
        <p:nvPicPr>
          <p:cNvPr id="6" name="Picture 5" descr="07_Pg233_UnFigure_3.jpg"/>
          <p:cNvPicPr>
            <a:picLocks noChangeAspect="1"/>
          </p:cNvPicPr>
          <p:nvPr/>
        </p:nvPicPr>
        <p:blipFill rotWithShape="1">
          <a:blip r:embed="rId5" cstate="print">
            <a:extLst>
              <a:ext uri="{28A0092B-C50C-407E-A947-70E740481C1C}">
                <a14:useLocalDpi xmlns:a14="http://schemas.microsoft.com/office/drawing/2010/main" val="0"/>
              </a:ext>
            </a:extLst>
          </a:blip>
          <a:srcRect b="9651"/>
          <a:stretch/>
        </p:blipFill>
        <p:spPr>
          <a:xfrm>
            <a:off x="4787304" y="3556000"/>
            <a:ext cx="4349059" cy="825160"/>
          </a:xfrm>
          <a:prstGeom prst="rect">
            <a:avLst/>
          </a:prstGeom>
        </p:spPr>
      </p:pic>
      <p:pic>
        <p:nvPicPr>
          <p:cNvPr id="7" name="Picture 6" descr="07_Pg233_UnFigure_4.jpg"/>
          <p:cNvPicPr>
            <a:picLocks noChangeAspect="1"/>
          </p:cNvPicPr>
          <p:nvPr/>
        </p:nvPicPr>
        <p:blipFill rotWithShape="1">
          <a:blip r:embed="rId6" cstate="print">
            <a:extLst>
              <a:ext uri="{28A0092B-C50C-407E-A947-70E740481C1C}">
                <a14:useLocalDpi xmlns:a14="http://schemas.microsoft.com/office/drawing/2010/main" val="0"/>
              </a:ext>
            </a:extLst>
          </a:blip>
          <a:srcRect b="5046"/>
          <a:stretch/>
        </p:blipFill>
        <p:spPr>
          <a:xfrm>
            <a:off x="4796082" y="4543624"/>
            <a:ext cx="2987040" cy="1033229"/>
          </a:xfrm>
          <a:prstGeom prst="rect">
            <a:avLst/>
          </a:prstGeom>
        </p:spPr>
      </p:pic>
      <p:pic>
        <p:nvPicPr>
          <p:cNvPr id="8" name="Picture 7" descr="07_Pg233_UnFigure_5.jpg"/>
          <p:cNvPicPr>
            <a:picLocks noChangeAspect="1"/>
          </p:cNvPicPr>
          <p:nvPr/>
        </p:nvPicPr>
        <p:blipFill rotWithShape="1">
          <a:blip r:embed="rId7" cstate="print">
            <a:extLst>
              <a:ext uri="{28A0092B-C50C-407E-A947-70E740481C1C}">
                <a14:useLocalDpi xmlns:a14="http://schemas.microsoft.com/office/drawing/2010/main" val="0"/>
              </a:ext>
            </a:extLst>
          </a:blip>
          <a:srcRect b="9218"/>
          <a:stretch/>
        </p:blipFill>
        <p:spPr>
          <a:xfrm>
            <a:off x="4796083" y="5765799"/>
            <a:ext cx="3623449" cy="707231"/>
          </a:xfrm>
          <a:prstGeom prst="rect">
            <a:avLst/>
          </a:prstGeom>
        </p:spPr>
      </p:pic>
    </p:spTree>
    <p:extLst>
      <p:ext uri="{BB962C8B-B14F-4D97-AF65-F5344CB8AC3E}">
        <p14:creationId xmlns:p14="http://schemas.microsoft.com/office/powerpoint/2010/main" val="350845801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0" anchor="t">
            <a:spAutoFit/>
          </a:bodyPr>
          <a:lstStyle/>
          <a:p>
            <a:pPr eaLnBrk="1" hangingPunct="1"/>
            <a:r>
              <a:rPr lang="en-US" altLang="en-US" dirty="0">
                <a:solidFill>
                  <a:srgbClr val="ED6B06"/>
                </a:solidFill>
              </a:rPr>
              <a:t>Chapter </a:t>
            </a:r>
            <a:r>
              <a:rPr lang="en-US" altLang="en-US" dirty="0" smtClean="0">
                <a:solidFill>
                  <a:srgbClr val="ED6B06"/>
                </a:solidFill>
              </a:rPr>
              <a:t>7 </a:t>
            </a:r>
            <a:r>
              <a:rPr lang="en-US" altLang="en-US" dirty="0">
                <a:solidFill>
                  <a:srgbClr val="ED6B06"/>
                </a:solidFill>
              </a:rPr>
              <a:t>in Review</a:t>
            </a:r>
          </a:p>
        </p:txBody>
      </p:sp>
      <p:sp>
        <p:nvSpPr>
          <p:cNvPr id="4099" name="Content Placeholder 2"/>
          <p:cNvSpPr>
            <a:spLocks noGrp="1"/>
          </p:cNvSpPr>
          <p:nvPr>
            <p:ph sz="half" idx="1"/>
          </p:nvPr>
        </p:nvSpPr>
        <p:spPr>
          <a:xfrm>
            <a:off x="342897" y="915453"/>
            <a:ext cx="8632661" cy="5416868"/>
          </a:xfrm>
        </p:spPr>
        <p:txBody>
          <a:bodyPr/>
          <a:lstStyle/>
          <a:p>
            <a:pPr eaLnBrk="1" hangingPunct="1">
              <a:spcBef>
                <a:spcPts val="600"/>
              </a:spcBef>
            </a:pPr>
            <a:r>
              <a:rPr lang="en-US" altLang="en-US" dirty="0">
                <a:ea typeface="ヒラギノ角ゴ Pro W3" pitchFamily="32" charset="-128"/>
              </a:rPr>
              <a:t>Chemical reactions: One or more substances—either elements or compounds—change into a different substance. </a:t>
            </a:r>
          </a:p>
          <a:p>
            <a:pPr eaLnBrk="1" hangingPunct="1">
              <a:spcBef>
                <a:spcPts val="600"/>
              </a:spcBef>
            </a:pPr>
            <a:r>
              <a:rPr lang="en-US" altLang="en-US" dirty="0">
                <a:ea typeface="ヒラギノ角ゴ Pro W3" pitchFamily="32" charset="-128"/>
              </a:rPr>
              <a:t>Evidence of a chemical reaction: The only absolute evidence for a chemical reaction is chemical analysis showing that one or more substances have changed into another substance. </a:t>
            </a:r>
          </a:p>
          <a:p>
            <a:pPr eaLnBrk="1" hangingPunct="1">
              <a:spcBef>
                <a:spcPts val="600"/>
              </a:spcBef>
            </a:pPr>
            <a:r>
              <a:rPr lang="en-US" altLang="en-US" dirty="0">
                <a:ea typeface="ヒラギノ角ゴ Pro W3" pitchFamily="32" charset="-128"/>
              </a:rPr>
              <a:t>However, one or more of the following often accompanies a chemical reaction: a color change; the formation of a solid or precipitate; the formation of a gas; the emission of light; and the emission or absorption of heat. </a:t>
            </a:r>
          </a:p>
        </p:txBody>
      </p:sp>
    </p:spTree>
    <p:extLst>
      <p:ext uri="{BB962C8B-B14F-4D97-AF65-F5344CB8AC3E}">
        <p14:creationId xmlns:p14="http://schemas.microsoft.com/office/powerpoint/2010/main" val="40648676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6"/>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Evidence of a Chemical Reaction</a:t>
            </a:r>
          </a:p>
        </p:txBody>
      </p:sp>
      <p:sp>
        <p:nvSpPr>
          <p:cNvPr id="4099" name="Content Placeholder 2"/>
          <p:cNvSpPr>
            <a:spLocks noGrp="1"/>
          </p:cNvSpPr>
          <p:nvPr>
            <p:ph sz="half" idx="1"/>
          </p:nvPr>
        </p:nvSpPr>
        <p:spPr>
          <a:xfrm>
            <a:off x="342900" y="793924"/>
            <a:ext cx="4137026" cy="5278368"/>
          </a:xfrm>
        </p:spPr>
        <p:txBody>
          <a:bodyPr/>
          <a:lstStyle/>
          <a:p>
            <a:pPr marL="0" indent="0">
              <a:spcBef>
                <a:spcPts val="600"/>
              </a:spcBef>
              <a:buFont typeface="Arial" pitchFamily="34" charset="0"/>
              <a:buNone/>
              <a:defRPr/>
            </a:pPr>
            <a:r>
              <a:rPr lang="en-US" altLang="en-US" sz="2400" dirty="0">
                <a:ea typeface="ヒラギノ角ゴ Pro W3" pitchFamily="32" charset="-128"/>
              </a:rPr>
              <a:t>In summary, each of the following provides evidence of a chemical reaction:</a:t>
            </a:r>
          </a:p>
          <a:p>
            <a:pPr marL="344488" indent="-344488">
              <a:spcBef>
                <a:spcPts val="600"/>
              </a:spcBef>
              <a:buFont typeface="Arial" pitchFamily="34" charset="0"/>
              <a:buNone/>
              <a:defRPr/>
            </a:pPr>
            <a:r>
              <a:rPr lang="en-US" altLang="en-US" sz="2400" dirty="0" smtClean="0">
                <a:ea typeface="ヒラギノ角ゴ Pro W3" pitchFamily="32" charset="-128"/>
              </a:rPr>
              <a:t>•	A </a:t>
            </a:r>
            <a:r>
              <a:rPr lang="en-US" altLang="en-US" sz="2400" dirty="0">
                <a:ea typeface="ヒラギノ角ゴ Pro W3" pitchFamily="32" charset="-128"/>
              </a:rPr>
              <a:t>color change</a:t>
            </a:r>
          </a:p>
          <a:p>
            <a:pPr marL="344488" indent="-344488">
              <a:spcBef>
                <a:spcPts val="600"/>
              </a:spcBef>
              <a:buFont typeface="Arial" pitchFamily="34" charset="0"/>
              <a:buNone/>
              <a:defRPr/>
            </a:pPr>
            <a:r>
              <a:rPr lang="en-US" altLang="en-US" sz="2400" dirty="0">
                <a:ea typeface="ヒラギノ角ゴ Pro W3" pitchFamily="32" charset="-128"/>
              </a:rPr>
              <a:t>• </a:t>
            </a:r>
            <a:r>
              <a:rPr lang="en-US" altLang="en-US" sz="2400" dirty="0" smtClean="0">
                <a:ea typeface="ヒラギノ角ゴ Pro W3" pitchFamily="32" charset="-128"/>
              </a:rPr>
              <a:t>	The </a:t>
            </a:r>
            <a:r>
              <a:rPr lang="en-US" altLang="en-US" sz="2400" dirty="0">
                <a:ea typeface="ヒラギノ角ゴ Pro W3" pitchFamily="32" charset="-128"/>
              </a:rPr>
              <a:t>formation of a solid in a previously clear (unclouded) solution</a:t>
            </a:r>
          </a:p>
          <a:p>
            <a:pPr marL="344488" indent="-344488">
              <a:spcBef>
                <a:spcPts val="600"/>
              </a:spcBef>
              <a:buFont typeface="Arial" pitchFamily="34" charset="0"/>
              <a:buNone/>
              <a:defRPr/>
            </a:pPr>
            <a:r>
              <a:rPr lang="en-US" altLang="en-US" sz="2400" dirty="0">
                <a:ea typeface="ヒラギノ角ゴ Pro W3" pitchFamily="32" charset="-128"/>
              </a:rPr>
              <a:t>• </a:t>
            </a:r>
            <a:r>
              <a:rPr lang="en-US" altLang="en-US" sz="2400" dirty="0" smtClean="0">
                <a:ea typeface="ヒラギノ角ゴ Pro W3" pitchFamily="32" charset="-128"/>
              </a:rPr>
              <a:t>	The </a:t>
            </a:r>
            <a:r>
              <a:rPr lang="en-US" altLang="en-US" sz="2400" dirty="0">
                <a:ea typeface="ヒラギノ角ゴ Pro W3" pitchFamily="32" charset="-128"/>
              </a:rPr>
              <a:t>formation of a gas when you add a substance to a solution</a:t>
            </a:r>
          </a:p>
          <a:p>
            <a:pPr marL="344488" indent="-344488">
              <a:spcBef>
                <a:spcPts val="600"/>
              </a:spcBef>
              <a:buFont typeface="Arial" pitchFamily="34" charset="0"/>
              <a:buNone/>
              <a:defRPr/>
            </a:pPr>
            <a:r>
              <a:rPr lang="en-US" altLang="en-US" sz="2400" dirty="0" smtClean="0">
                <a:ea typeface="ヒラギノ角ゴ Pro W3" pitchFamily="32" charset="-128"/>
              </a:rPr>
              <a:t>•	The </a:t>
            </a:r>
            <a:r>
              <a:rPr lang="en-US" altLang="en-US" sz="2400" dirty="0">
                <a:ea typeface="ヒラギノ角ゴ Pro W3" pitchFamily="32" charset="-128"/>
              </a:rPr>
              <a:t>emission of light</a:t>
            </a:r>
          </a:p>
          <a:p>
            <a:pPr marL="344488" indent="-344488">
              <a:spcBef>
                <a:spcPts val="600"/>
              </a:spcBef>
              <a:buFont typeface="Arial" pitchFamily="34" charset="0"/>
              <a:buNone/>
              <a:defRPr/>
            </a:pPr>
            <a:r>
              <a:rPr lang="en-US" altLang="en-US" sz="2400" dirty="0">
                <a:ea typeface="ヒラギノ角ゴ Pro W3" pitchFamily="32" charset="-128"/>
              </a:rPr>
              <a:t>• </a:t>
            </a:r>
            <a:r>
              <a:rPr lang="en-US" altLang="en-US" sz="2400" dirty="0" smtClean="0">
                <a:ea typeface="ヒラギノ角ゴ Pro W3" pitchFamily="32" charset="-128"/>
              </a:rPr>
              <a:t>	The </a:t>
            </a:r>
            <a:r>
              <a:rPr lang="en-US" altLang="en-US" sz="2400" dirty="0">
                <a:ea typeface="ヒラギノ角ゴ Pro W3" pitchFamily="32" charset="-128"/>
              </a:rPr>
              <a:t>emission </a:t>
            </a:r>
            <a:r>
              <a:rPr lang="en-US" altLang="en-US" sz="2400" dirty="0" smtClean="0">
                <a:ea typeface="ヒラギノ角ゴ Pro W3" pitchFamily="32" charset="-128"/>
              </a:rPr>
              <a:t>or absorption of </a:t>
            </a:r>
            <a:r>
              <a:rPr lang="en-US" altLang="en-US" sz="2400" dirty="0">
                <a:ea typeface="ヒラギノ角ゴ Pro W3" pitchFamily="32" charset="-128"/>
              </a:rPr>
              <a:t>heat</a:t>
            </a:r>
          </a:p>
        </p:txBody>
      </p:sp>
      <p:pic>
        <p:nvPicPr>
          <p:cNvPr id="2" name="Picture 1" descr="07_Pg210_UnFigure.jpg"/>
          <p:cNvPicPr>
            <a:picLocks noChangeAspect="1"/>
          </p:cNvPicPr>
          <p:nvPr/>
        </p:nvPicPr>
        <p:blipFill rotWithShape="1">
          <a:blip r:embed="rId3" cstate="print">
            <a:extLst>
              <a:ext uri="{28A0092B-C50C-407E-A947-70E740481C1C}">
                <a14:useLocalDpi xmlns:a14="http://schemas.microsoft.com/office/drawing/2010/main" val="0"/>
              </a:ext>
            </a:extLst>
          </a:blip>
          <a:srcRect b="2339"/>
          <a:stretch/>
        </p:blipFill>
        <p:spPr>
          <a:xfrm>
            <a:off x="4522706" y="907147"/>
            <a:ext cx="4460631" cy="4080485"/>
          </a:xfrm>
          <a:prstGeom prst="rect">
            <a:avLst/>
          </a:prstGeom>
        </p:spPr>
      </p:pic>
    </p:spTree>
    <p:extLst>
      <p:ext uri="{BB962C8B-B14F-4D97-AF65-F5344CB8AC3E}">
        <p14:creationId xmlns:p14="http://schemas.microsoft.com/office/powerpoint/2010/main" val="305031752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0" anchor="t">
            <a:spAutoFit/>
          </a:bodyPr>
          <a:lstStyle/>
          <a:p>
            <a:pPr eaLnBrk="1" hangingPunct="1"/>
            <a:r>
              <a:rPr lang="en-US" altLang="en-US" dirty="0">
                <a:solidFill>
                  <a:srgbClr val="ED6B06"/>
                </a:solidFill>
              </a:rPr>
              <a:t>Chapter </a:t>
            </a:r>
            <a:r>
              <a:rPr lang="en-US" altLang="en-US" dirty="0" smtClean="0">
                <a:solidFill>
                  <a:srgbClr val="ED6B06"/>
                </a:solidFill>
              </a:rPr>
              <a:t>7 </a:t>
            </a:r>
            <a:r>
              <a:rPr lang="en-US" altLang="en-US" dirty="0">
                <a:solidFill>
                  <a:srgbClr val="ED6B06"/>
                </a:solidFill>
              </a:rPr>
              <a:t>in Review</a:t>
            </a:r>
          </a:p>
        </p:txBody>
      </p:sp>
      <p:sp>
        <p:nvSpPr>
          <p:cNvPr id="4099" name="Content Placeholder 2"/>
          <p:cNvSpPr>
            <a:spLocks noGrp="1"/>
          </p:cNvSpPr>
          <p:nvPr>
            <p:ph sz="half" idx="1"/>
          </p:nvPr>
        </p:nvSpPr>
        <p:spPr>
          <a:xfrm>
            <a:off x="342897" y="903693"/>
            <a:ext cx="8632661" cy="5493812"/>
          </a:xfrm>
        </p:spPr>
        <p:txBody>
          <a:bodyPr/>
          <a:lstStyle/>
          <a:p>
            <a:pPr eaLnBrk="1" hangingPunct="1">
              <a:spcBef>
                <a:spcPts val="600"/>
              </a:spcBef>
            </a:pPr>
            <a:r>
              <a:rPr lang="en-US" altLang="en-US" dirty="0">
                <a:ea typeface="ヒラギノ角ゴ Pro W3" pitchFamily="32" charset="-128"/>
              </a:rPr>
              <a:t>Chemical equations: Chemical equations must be balanced to reflect the conservation of matter in nature.   </a:t>
            </a:r>
          </a:p>
          <a:p>
            <a:pPr eaLnBrk="1" hangingPunct="1">
              <a:spcBef>
                <a:spcPts val="600"/>
              </a:spcBef>
            </a:pPr>
            <a:r>
              <a:rPr lang="en-US" altLang="en-US" dirty="0">
                <a:ea typeface="ヒラギノ角ゴ Pro W3" pitchFamily="32" charset="-128"/>
              </a:rPr>
              <a:t>Aqueous solutions and solubility: If a substance dissolves in water, it is soluble.  </a:t>
            </a:r>
          </a:p>
          <a:p>
            <a:pPr eaLnBrk="1" hangingPunct="1">
              <a:spcBef>
                <a:spcPts val="600"/>
              </a:spcBef>
            </a:pPr>
            <a:r>
              <a:rPr lang="en-US" altLang="en-US" dirty="0">
                <a:ea typeface="ヒラギノ角ゴ Pro W3" pitchFamily="32" charset="-128"/>
              </a:rPr>
              <a:t>Some specific types of reactions are precipitation reaction, acid–base reaction, gas evolution reaction, redox reaction, and combustion reaction.</a:t>
            </a:r>
          </a:p>
          <a:p>
            <a:pPr eaLnBrk="1" hangingPunct="1">
              <a:spcBef>
                <a:spcPts val="600"/>
              </a:spcBef>
            </a:pPr>
            <a:r>
              <a:rPr lang="en-US" altLang="en-US" dirty="0">
                <a:ea typeface="ヒラギノ角ゴ Pro W3" pitchFamily="32" charset="-128"/>
              </a:rPr>
              <a:t>Chemical reaction classifications are synthesis reaction, decomposition reaction, single-displacement reaction, and double-displacement reaction. </a:t>
            </a:r>
          </a:p>
        </p:txBody>
      </p:sp>
    </p:spTree>
    <p:extLst>
      <p:ext uri="{BB962C8B-B14F-4D97-AF65-F5344CB8AC3E}">
        <p14:creationId xmlns:p14="http://schemas.microsoft.com/office/powerpoint/2010/main" val="154000359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0" anchor="t">
            <a:spAutoFit/>
          </a:bodyPr>
          <a:lstStyle/>
          <a:p>
            <a:pPr eaLnBrk="1" hangingPunct="1"/>
            <a:r>
              <a:rPr lang="en-US" altLang="en-US" dirty="0">
                <a:solidFill>
                  <a:srgbClr val="ED6B06"/>
                </a:solidFill>
              </a:rPr>
              <a:t>Chemical Skills Learning Objectives</a:t>
            </a:r>
          </a:p>
        </p:txBody>
      </p:sp>
      <p:sp>
        <p:nvSpPr>
          <p:cNvPr id="4099" name="Content Placeholder 2"/>
          <p:cNvSpPr>
            <a:spLocks noGrp="1"/>
          </p:cNvSpPr>
          <p:nvPr>
            <p:ph sz="half" idx="1"/>
          </p:nvPr>
        </p:nvSpPr>
        <p:spPr>
          <a:xfrm>
            <a:off x="342897" y="788706"/>
            <a:ext cx="8632661" cy="4752070"/>
          </a:xfrm>
        </p:spPr>
        <p:txBody>
          <a:bodyPr/>
          <a:lstStyle/>
          <a:p>
            <a:pPr marL="457200" indent="-457200" eaLnBrk="1" hangingPunct="1">
              <a:lnSpc>
                <a:spcPct val="90000"/>
              </a:lnSpc>
              <a:buFont typeface="Calibri" pitchFamily="34" charset="0"/>
              <a:buAutoNum type="arabicPeriod"/>
            </a:pPr>
            <a:r>
              <a:rPr lang="en-US" altLang="en-US" sz="2400" dirty="0" smtClean="0">
                <a:latin typeface="Arial" pitchFamily="34" charset="0"/>
                <a:ea typeface="ヒラギノ角ゴ Pro W3" pitchFamily="32" charset="-128"/>
              </a:rPr>
              <a:t> LO</a:t>
            </a:r>
            <a:r>
              <a:rPr lang="en-US" altLang="en-US" sz="2400" dirty="0">
                <a:latin typeface="Arial" pitchFamily="34" charset="0"/>
                <a:ea typeface="ヒラギノ角ゴ Pro W3" pitchFamily="32" charset="-128"/>
              </a:rPr>
              <a:t>: Identify a chemical reaction.</a:t>
            </a:r>
          </a:p>
          <a:p>
            <a:pPr marL="457200" indent="-457200" eaLnBrk="1" hangingPunct="1">
              <a:lnSpc>
                <a:spcPct val="90000"/>
              </a:lnSpc>
              <a:buFont typeface="Calibri" pitchFamily="34" charset="0"/>
              <a:buAutoNum type="arabicPeriod"/>
            </a:pPr>
            <a:r>
              <a:rPr lang="en-US" altLang="en-US" sz="2400" dirty="0" smtClean="0">
                <a:latin typeface="Arial" pitchFamily="34" charset="0"/>
                <a:ea typeface="ヒラギノ角ゴ Pro W3" pitchFamily="32" charset="-128"/>
              </a:rPr>
              <a:t> LO</a:t>
            </a:r>
            <a:r>
              <a:rPr lang="en-US" altLang="en-US" sz="2400" dirty="0">
                <a:latin typeface="Arial" pitchFamily="34" charset="0"/>
                <a:ea typeface="ヒラギノ角ゴ Pro W3" pitchFamily="32" charset="-128"/>
              </a:rPr>
              <a:t>: Write balanced chemical equations.</a:t>
            </a:r>
          </a:p>
          <a:p>
            <a:pPr marL="457200" indent="-457200">
              <a:lnSpc>
                <a:spcPct val="90000"/>
              </a:lnSpc>
              <a:buFont typeface="Calibri" pitchFamily="34" charset="0"/>
              <a:buAutoNum type="arabicPeriod"/>
            </a:pPr>
            <a:r>
              <a:rPr lang="en-US" altLang="en-US" sz="2400" dirty="0" smtClean="0">
                <a:latin typeface="Arial" pitchFamily="34" charset="0"/>
                <a:ea typeface="ヒラギノ角ゴ Pro W3" pitchFamily="32" charset="-128"/>
              </a:rPr>
              <a:t> LO</a:t>
            </a:r>
            <a:r>
              <a:rPr lang="en-US" altLang="en-US" sz="2400" dirty="0">
                <a:latin typeface="Arial" pitchFamily="34" charset="0"/>
                <a:ea typeface="ヒラギノ角ゴ Pro W3" pitchFamily="32" charset="-128"/>
              </a:rPr>
              <a:t>: Determine if a compound is soluble.</a:t>
            </a:r>
          </a:p>
          <a:p>
            <a:pPr marL="457200" indent="-457200">
              <a:lnSpc>
                <a:spcPct val="90000"/>
              </a:lnSpc>
              <a:buFont typeface="Calibri" pitchFamily="34" charset="0"/>
              <a:buAutoNum type="arabicPeriod"/>
            </a:pPr>
            <a:r>
              <a:rPr lang="en-US" altLang="en-US" sz="2400" dirty="0" smtClean="0">
                <a:latin typeface="Arial" pitchFamily="34" charset="0"/>
                <a:ea typeface="ヒラギノ角ゴ Pro W3" pitchFamily="32" charset="-128"/>
              </a:rPr>
              <a:t> LO</a:t>
            </a:r>
            <a:r>
              <a:rPr lang="en-US" altLang="en-US" sz="2400" dirty="0">
                <a:latin typeface="Arial" pitchFamily="34" charset="0"/>
                <a:ea typeface="ヒラギノ角ゴ Pro W3" pitchFamily="32" charset="-128"/>
              </a:rPr>
              <a:t>: Predict and write equations for precipitation reactions.</a:t>
            </a:r>
          </a:p>
          <a:p>
            <a:pPr marL="568325" indent="-508000">
              <a:lnSpc>
                <a:spcPct val="90000"/>
              </a:lnSpc>
              <a:buFont typeface="Calibri" pitchFamily="34" charset="0"/>
              <a:buAutoNum type="arabicPeriod"/>
            </a:pPr>
            <a:r>
              <a:rPr lang="en-US" altLang="en-US" sz="2400" dirty="0" smtClean="0">
                <a:latin typeface="Arial" pitchFamily="34" charset="0"/>
                <a:ea typeface="ヒラギノ角ゴ Pro W3" pitchFamily="32" charset="-128"/>
              </a:rPr>
              <a:t>LO</a:t>
            </a:r>
            <a:r>
              <a:rPr lang="en-US" altLang="en-US" sz="2400" dirty="0">
                <a:latin typeface="Arial" pitchFamily="34" charset="0"/>
                <a:ea typeface="ヒラギノ角ゴ Pro W3" pitchFamily="32" charset="-128"/>
              </a:rPr>
              <a:t>: Write molecular, complete ionic, and net ionic equations.</a:t>
            </a:r>
          </a:p>
          <a:p>
            <a:pPr marL="568325" indent="-508000">
              <a:lnSpc>
                <a:spcPct val="90000"/>
              </a:lnSpc>
              <a:buFont typeface="Calibri" pitchFamily="34" charset="0"/>
              <a:buAutoNum type="arabicPeriod"/>
            </a:pPr>
            <a:r>
              <a:rPr lang="en-US" altLang="en-US" sz="2400" dirty="0" smtClean="0">
                <a:latin typeface="Arial" pitchFamily="34" charset="0"/>
                <a:ea typeface="ヒラギノ角ゴ Pro W3" pitchFamily="32" charset="-128"/>
              </a:rPr>
              <a:t>LO</a:t>
            </a:r>
            <a:r>
              <a:rPr lang="en-US" altLang="en-US" sz="2400" dirty="0">
                <a:latin typeface="Arial" pitchFamily="34" charset="0"/>
                <a:ea typeface="ヒラギノ角ゴ Pro W3" pitchFamily="32" charset="-128"/>
              </a:rPr>
              <a:t>: Identify and write equations for acid–base reactions.</a:t>
            </a:r>
          </a:p>
          <a:p>
            <a:pPr marL="568325" indent="-508000">
              <a:lnSpc>
                <a:spcPct val="90000"/>
              </a:lnSpc>
              <a:buFont typeface="Calibri" pitchFamily="34" charset="0"/>
              <a:buAutoNum type="arabicPeriod"/>
            </a:pPr>
            <a:r>
              <a:rPr lang="en-US" altLang="en-US" sz="2400" dirty="0" smtClean="0">
                <a:latin typeface="Arial" pitchFamily="34" charset="0"/>
                <a:ea typeface="ヒラギノ角ゴ Pro W3" pitchFamily="32" charset="-128"/>
              </a:rPr>
              <a:t>LO</a:t>
            </a:r>
            <a:r>
              <a:rPr lang="en-US" altLang="en-US" sz="2400" dirty="0">
                <a:latin typeface="Arial" pitchFamily="34" charset="0"/>
                <a:ea typeface="ヒラギノ角ゴ Pro W3" pitchFamily="32" charset="-128"/>
              </a:rPr>
              <a:t>: Identify and write equations for gas evolution reactions. </a:t>
            </a:r>
          </a:p>
          <a:p>
            <a:pPr marL="457200" indent="-457200">
              <a:lnSpc>
                <a:spcPct val="90000"/>
              </a:lnSpc>
              <a:buFont typeface="Calibri" pitchFamily="34" charset="0"/>
              <a:buAutoNum type="arabicPeriod"/>
            </a:pPr>
            <a:r>
              <a:rPr lang="en-US" altLang="en-US" sz="2400" dirty="0" smtClean="0">
                <a:latin typeface="Arial" pitchFamily="34" charset="0"/>
                <a:ea typeface="ヒラギノ角ゴ Pro W3" pitchFamily="32" charset="-128"/>
              </a:rPr>
              <a:t> LO</a:t>
            </a:r>
            <a:r>
              <a:rPr lang="en-US" altLang="en-US" sz="2400" dirty="0">
                <a:latin typeface="Arial" pitchFamily="34" charset="0"/>
                <a:ea typeface="ヒラギノ角ゴ Pro W3" pitchFamily="32" charset="-128"/>
              </a:rPr>
              <a:t>: Identify redox reactions.</a:t>
            </a:r>
          </a:p>
          <a:p>
            <a:pPr marL="457200" indent="-457200">
              <a:lnSpc>
                <a:spcPct val="90000"/>
              </a:lnSpc>
              <a:buFont typeface="Calibri" pitchFamily="34" charset="0"/>
              <a:buAutoNum type="arabicPeriod"/>
            </a:pPr>
            <a:r>
              <a:rPr lang="en-US" altLang="en-US" sz="2400" dirty="0" smtClean="0">
                <a:latin typeface="Arial" pitchFamily="34" charset="0"/>
                <a:ea typeface="ヒラギノ角ゴ Pro W3" pitchFamily="32" charset="-128"/>
              </a:rPr>
              <a:t> LO</a:t>
            </a:r>
            <a:r>
              <a:rPr lang="en-US" altLang="en-US" sz="2400" dirty="0">
                <a:latin typeface="Arial" pitchFamily="34" charset="0"/>
                <a:ea typeface="ヒラギノ角ゴ Pro W3" pitchFamily="32" charset="-128"/>
              </a:rPr>
              <a:t>: Identify and write equations for combustion reactions.</a:t>
            </a:r>
          </a:p>
          <a:p>
            <a:pPr marL="457200" indent="-457200">
              <a:lnSpc>
                <a:spcPct val="90000"/>
              </a:lnSpc>
              <a:buFont typeface="Calibri" pitchFamily="34" charset="0"/>
              <a:buAutoNum type="arabicPeriod"/>
            </a:pPr>
            <a:r>
              <a:rPr lang="en-US" altLang="en-US" sz="2400" dirty="0" smtClean="0">
                <a:latin typeface="Arial" pitchFamily="34" charset="0"/>
                <a:ea typeface="ヒラギノ角ゴ Pro W3" pitchFamily="32" charset="-128"/>
              </a:rPr>
              <a:t> LO</a:t>
            </a:r>
            <a:r>
              <a:rPr lang="en-US" altLang="en-US" sz="2400" dirty="0">
                <a:latin typeface="Arial" pitchFamily="34" charset="0"/>
                <a:ea typeface="ヒラギノ角ゴ Pro W3" pitchFamily="32" charset="-128"/>
              </a:rPr>
              <a:t>: Classify chemical reactions.</a:t>
            </a:r>
          </a:p>
        </p:txBody>
      </p:sp>
    </p:spTree>
    <p:extLst>
      <p:ext uri="{BB962C8B-B14F-4D97-AF65-F5344CB8AC3E}">
        <p14:creationId xmlns:p14="http://schemas.microsoft.com/office/powerpoint/2010/main" val="24840609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6"/>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Evidence of a Chemical Reaction</a:t>
            </a:r>
          </a:p>
        </p:txBody>
      </p:sp>
      <p:sp>
        <p:nvSpPr>
          <p:cNvPr id="4099" name="Content Placeholder 2"/>
          <p:cNvSpPr>
            <a:spLocks noGrp="1"/>
          </p:cNvSpPr>
          <p:nvPr>
            <p:ph sz="half" idx="1"/>
          </p:nvPr>
        </p:nvSpPr>
        <p:spPr>
          <a:xfrm>
            <a:off x="342900" y="793924"/>
            <a:ext cx="4137026" cy="4478149"/>
          </a:xfrm>
        </p:spPr>
        <p:txBody>
          <a:bodyPr/>
          <a:lstStyle/>
          <a:p>
            <a:pPr marL="225425" indent="-225425" eaLnBrk="1" hangingPunct="1">
              <a:spcBef>
                <a:spcPts val="600"/>
              </a:spcBef>
              <a:buFont typeface="Arial" pitchFamily="34" charset="0"/>
              <a:buChar char="•"/>
            </a:pPr>
            <a:r>
              <a:rPr lang="en-US" altLang="en-US" dirty="0">
                <a:ea typeface="ヒラギノ角ゴ Pro W3" pitchFamily="32" charset="-128"/>
              </a:rPr>
              <a:t>(Left) A precipitation reaction: The formation of a solid in a previously clear solution is evidence of a chemical reaction.  </a:t>
            </a:r>
          </a:p>
          <a:p>
            <a:pPr marL="225425" indent="-225425" eaLnBrk="1" hangingPunct="1">
              <a:spcBef>
                <a:spcPts val="600"/>
              </a:spcBef>
              <a:buFont typeface="Arial" pitchFamily="34" charset="0"/>
              <a:buChar char="•"/>
            </a:pPr>
            <a:r>
              <a:rPr lang="en-US" altLang="en-US" dirty="0">
                <a:ea typeface="ヒラギノ角ゴ Pro W3" pitchFamily="32" charset="-128"/>
              </a:rPr>
              <a:t>(Right) A gas evolution reaction: The formation of a gas is evidence of </a:t>
            </a:r>
            <a:br>
              <a:rPr lang="en-US" altLang="en-US" dirty="0">
                <a:ea typeface="ヒラギノ角ゴ Pro W3" pitchFamily="32" charset="-128"/>
              </a:rPr>
            </a:br>
            <a:r>
              <a:rPr lang="en-US" altLang="en-US" dirty="0">
                <a:ea typeface="ヒラギノ角ゴ Pro W3" pitchFamily="32" charset="-128"/>
              </a:rPr>
              <a:t>a chemical reaction</a:t>
            </a:r>
            <a:r>
              <a:rPr lang="en-US" altLang="en-US" dirty="0" smtClean="0">
                <a:ea typeface="ヒラギノ角ゴ Pro W3" pitchFamily="32" charset="-128"/>
              </a:rPr>
              <a:t>.</a:t>
            </a:r>
            <a:endParaRPr lang="en-US" altLang="en-US" dirty="0">
              <a:ea typeface="ヒラギノ角ゴ Pro W3" pitchFamily="32" charset="-128"/>
            </a:endParaRPr>
          </a:p>
        </p:txBody>
      </p:sp>
      <p:pic>
        <p:nvPicPr>
          <p:cNvPr id="3" name="Picture 2" descr="07_04_Figure.jpg"/>
          <p:cNvPicPr>
            <a:picLocks noChangeAspect="1"/>
          </p:cNvPicPr>
          <p:nvPr/>
        </p:nvPicPr>
        <p:blipFill rotWithShape="1">
          <a:blip r:embed="rId3" cstate="print">
            <a:extLst>
              <a:ext uri="{28A0092B-C50C-407E-A947-70E740481C1C}">
                <a14:useLocalDpi xmlns:a14="http://schemas.microsoft.com/office/drawing/2010/main" val="0"/>
              </a:ext>
            </a:extLst>
          </a:blip>
          <a:srcRect b="2540"/>
          <a:stretch/>
        </p:blipFill>
        <p:spPr>
          <a:xfrm>
            <a:off x="6811397" y="761973"/>
            <a:ext cx="2345831" cy="3969688"/>
          </a:xfrm>
          <a:prstGeom prst="rect">
            <a:avLst/>
          </a:prstGeom>
        </p:spPr>
      </p:pic>
      <p:pic>
        <p:nvPicPr>
          <p:cNvPr id="4" name="Picture 3" descr="07_03_Figure.jpg"/>
          <p:cNvPicPr>
            <a:picLocks noChangeAspect="1"/>
          </p:cNvPicPr>
          <p:nvPr/>
        </p:nvPicPr>
        <p:blipFill rotWithShape="1">
          <a:blip r:embed="rId4" cstate="print">
            <a:extLst>
              <a:ext uri="{28A0092B-C50C-407E-A947-70E740481C1C}">
                <a14:useLocalDpi xmlns:a14="http://schemas.microsoft.com/office/drawing/2010/main" val="0"/>
              </a:ext>
            </a:extLst>
          </a:blip>
          <a:srcRect b="2576"/>
          <a:stretch/>
        </p:blipFill>
        <p:spPr>
          <a:xfrm>
            <a:off x="4479925" y="828122"/>
            <a:ext cx="2313568" cy="3913641"/>
          </a:xfrm>
          <a:prstGeom prst="rect">
            <a:avLst/>
          </a:prstGeom>
        </p:spPr>
      </p:pic>
    </p:spTree>
    <p:extLst>
      <p:ext uri="{BB962C8B-B14F-4D97-AF65-F5344CB8AC3E}">
        <p14:creationId xmlns:p14="http://schemas.microsoft.com/office/powerpoint/2010/main" val="22510500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6"/>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NOT Evidence of a Chemical Reaction</a:t>
            </a:r>
          </a:p>
        </p:txBody>
      </p:sp>
      <p:sp>
        <p:nvSpPr>
          <p:cNvPr id="4099" name="Content Placeholder 2"/>
          <p:cNvSpPr>
            <a:spLocks noGrp="1"/>
          </p:cNvSpPr>
          <p:nvPr>
            <p:ph sz="half" idx="1"/>
          </p:nvPr>
        </p:nvSpPr>
        <p:spPr>
          <a:xfrm>
            <a:off x="342900" y="793924"/>
            <a:ext cx="4137026" cy="5866222"/>
          </a:xfrm>
        </p:spPr>
        <p:txBody>
          <a:bodyPr/>
          <a:lstStyle/>
          <a:p>
            <a:pPr eaLnBrk="1" hangingPunct="1">
              <a:spcBef>
                <a:spcPts val="600"/>
              </a:spcBef>
            </a:pPr>
            <a:r>
              <a:rPr lang="en-US" altLang="en-US" dirty="0">
                <a:ea typeface="ヒラギノ角ゴ Pro W3" pitchFamily="32" charset="-128"/>
              </a:rPr>
              <a:t>We can be fooled.</a:t>
            </a:r>
          </a:p>
          <a:p>
            <a:pPr eaLnBrk="1" hangingPunct="1">
              <a:spcBef>
                <a:spcPts val="600"/>
              </a:spcBef>
            </a:pPr>
            <a:r>
              <a:rPr lang="en-US" altLang="en-US" dirty="0">
                <a:ea typeface="ヒラギノ角ゴ Pro W3" pitchFamily="32" charset="-128"/>
              </a:rPr>
              <a:t>When water boils, bubbles form and a gas is evolved, but no chemical reaction has occurred. </a:t>
            </a:r>
          </a:p>
          <a:p>
            <a:pPr eaLnBrk="1" hangingPunct="1">
              <a:spcBef>
                <a:spcPts val="600"/>
              </a:spcBef>
            </a:pPr>
            <a:r>
              <a:rPr lang="en-US" altLang="en-US" dirty="0">
                <a:ea typeface="ヒラギノ角ゴ Pro W3" pitchFamily="32" charset="-128"/>
              </a:rPr>
              <a:t>Boiling water forms gaseous steam, but both water and steam are composed of water  molecules—no chemical change has occurred. </a:t>
            </a:r>
          </a:p>
        </p:txBody>
      </p:sp>
      <p:pic>
        <p:nvPicPr>
          <p:cNvPr id="2" name="Picture 1" descr="07_05_Figur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2079" y="864170"/>
            <a:ext cx="3166963" cy="2391057"/>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b="2920"/>
          <a:stretch/>
        </p:blipFill>
        <p:spPr>
          <a:xfrm>
            <a:off x="5688809" y="3326991"/>
            <a:ext cx="2622862" cy="3038659"/>
          </a:xfrm>
          <a:prstGeom prst="rect">
            <a:avLst/>
          </a:prstGeom>
        </p:spPr>
      </p:pic>
    </p:spTree>
    <p:extLst>
      <p:ext uri="{BB962C8B-B14F-4D97-AF65-F5344CB8AC3E}">
        <p14:creationId xmlns:p14="http://schemas.microsoft.com/office/powerpoint/2010/main" val="293014896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475&quot;/&gt;&lt;/object&gt;&lt;object type=&quot;3&quot; unique_id=&quot;10004&quot;&gt;&lt;property id=&quot;20148&quot; value=&quot;5&quot;/&gt;&lt;property id=&quot;20300&quot; value=&quot;Slide 2 - &amp;quot;The Greenhouse Effect&amp;quot;&quot;/&gt;&lt;property id=&quot;20307&quot; value=&quot;353&quot;/&gt;&lt;/object&gt;&lt;object type=&quot;3&quot; unique_id=&quot;10005&quot;&gt;&lt;property id=&quot;20148&quot; value=&quot;5&quot;/&gt;&lt;property id=&quot;20300&quot; value=&quot;Slide 3 - &amp;quot;Global Warming&amp;quot;&quot;/&gt;&lt;property id=&quot;20307&quot; value=&quot;352&quot;/&gt;&lt;/object&gt;&lt;object type=&quot;3&quot; unique_id=&quot;10006&quot;&gt;&lt;property id=&quot;20148&quot; value=&quot;5&quot;/&gt;&lt;property id=&quot;20300&quot; value=&quot;Slide 4 - &amp;quot;The Sources of Increased CO2&amp;quot;&quot;/&gt;&lt;property id=&quot;20307&quot; value=&quot;351&quot;/&gt;&lt;/object&gt;&lt;object type=&quot;3&quot; unique_id=&quot;10007&quot;&gt;&lt;property id=&quot;20148&quot; value=&quot;5&quot;/&gt;&lt;property id=&quot;20300&quot; value=&quot;Slide 5 - &amp;quot;Reaction Stoichiometry: How Much Carbon Dioxide?&amp;quot;&quot;/&gt;&lt;property id=&quot;20307&quot; value=&quot;354&quot;/&gt;&lt;/object&gt;&lt;object type=&quot;3&quot; unique_id=&quot;10008&quot;&gt;&lt;property id=&quot;20148&quot; value=&quot;5&quot;/&gt;&lt;property id=&quot;20300&quot; value=&quot;Slide 6 - &amp;quot;Quantities in Chemical Reactions&amp;quot;&quot;/&gt;&lt;property id=&quot;20307&quot; value=&quot;355&quot;/&gt;&lt;/object&gt;&lt;object type=&quot;3&quot; unique_id=&quot;10009&quot;&gt;&lt;property id=&quot;20148&quot; value=&quot;5&quot;/&gt;&lt;property id=&quot;20300&quot; value=&quot;Slide 7 - &amp;quot;Reaction Stoichiometry&amp;quot;&quot;/&gt;&lt;property id=&quot;20307&quot; value=&quot;356&quot;/&gt;&lt;/object&gt;&lt;object type=&quot;3&quot; unique_id=&quot;10010&quot;&gt;&lt;property id=&quot;20148&quot; value=&quot;5&quot;/&gt;&lt;property id=&quot;20300&quot; value=&quot;Slide 8 - &amp;quot;Making Pizza&amp;quot;&quot;/&gt;&lt;property id=&quot;20307&quot; value=&quot;357&quot;/&gt;&lt;/object&gt;&lt;object type=&quot;3&quot; unique_id=&quot;10011&quot;&gt;&lt;property id=&quot;20148&quot; value=&quot;5&quot;/&gt;&lt;property id=&quot;20300&quot; value=&quot;Slide 9 - &amp;quot;Making Molecules: Mole-to-Mole Conversions&amp;quot;&quot;/&gt;&lt;property id=&quot;20307&quot; value=&quot;358&quot;/&gt;&lt;/object&gt;&lt;object type=&quot;3&quot; unique_id=&quot;10012&quot;&gt;&lt;property id=&quot;20148&quot; value=&quot;5&quot;/&gt;&lt;property id=&quot;20300&quot; value=&quot;Slide 10 - &amp;quot;Suppose That We Burn 22.0 Moles of C8H18; How Many Moles of CO2 Form?&amp;quot;&quot;/&gt;&lt;property id=&quot;20307&quot; value=&quot;359&quot;/&gt;&lt;/object&gt;&lt;object type=&quot;3&quot; unique_id=&quot;10013&quot;&gt;&lt;property id=&quot;20148&quot; value=&quot;5&quot;/&gt;&lt;property id=&quot;20300&quot; value=&quot;Slide 11 - &amp;quot;Limiting Reactant, Theoretical Yield&amp;quot;&quot;/&gt;&lt;property id=&quot;20307&quot; value=&quot;368&quot;/&gt;&lt;/object&gt;&lt;object type=&quot;3&quot; unique_id=&quot;10014&quot;&gt;&lt;property id=&quot;20148&quot; value=&quot;5&quot;/&gt;&lt;property id=&quot;20300&quot; value=&quot;Slide 12 - &amp;quot;Limiting Reactant&amp;quot;&quot;/&gt;&lt;property id=&quot;20307&quot; value=&quot;369&quot;/&gt;&lt;/object&gt;&lt;object type=&quot;3&quot; unique_id=&quot;10015&quot;&gt;&lt;property id=&quot;20148&quot; value=&quot;5&quot;/&gt;&lt;property id=&quot;20300&quot; value=&quot;Slide 13 - &amp;quot;Theoretical Yield&amp;quot;&quot;/&gt;&lt;property id=&quot;20307&quot; value=&quot;370&quot;/&gt;&lt;/object&gt;&lt;object type=&quot;3&quot; unique_id=&quot;10016&quot;&gt;&lt;property id=&quot;20148&quot; value=&quot;5&quot;/&gt;&lt;property id=&quot;20300&quot; value=&quot;Slide 14 - &amp;quot;In a Chemical Reaction&amp;quot;&quot;/&gt;&lt;property id=&quot;20307&quot; value=&quot;371&quot;/&gt;&lt;/object&gt;&lt;object type=&quot;3&quot; unique_id=&quot;10017&quot;&gt;&lt;property id=&quot;20148&quot; value=&quot;5&quot;/&gt;&lt;property id=&quot;20300&quot; value=&quot;Slide 15 - &amp;quot;More Making Pizzas&amp;quot;&quot;/&gt;&lt;property id=&quot;20307&quot; value=&quot;372&quot;/&gt;&lt;/object&gt;&lt;object type=&quot;3&quot; unique_id=&quot;10018&quot;&gt;&lt;property id=&quot;20148&quot; value=&quot;5&quot;/&gt;&lt;property id=&quot;20300&quot; value=&quot;Slide 16 - &amp;quot;Summarizing Limiting Reactant and Yield&amp;quot;&quot;/&gt;&lt;property id=&quot;20307&quot; value=&quot;373&quot;/&gt;&lt;/object&gt;&lt;object type=&quot;3&quot; unique_id=&quot;10019&quot;&gt;&lt;property id=&quot;20148&quot; value=&quot;5&quot;/&gt;&lt;property id=&quot;20300&quot; value=&quot;Slide 17 - &amp;quot;Summarizing Limiting Reactant and Yield&amp;quot;&quot;/&gt;&lt;property id=&quot;20307&quot; value=&quot;374&quot;/&gt;&lt;/object&gt;&lt;object type=&quot;3&quot; unique_id=&quot;10020&quot;&gt;&lt;property id=&quot;20148&quot; value=&quot;5&quot;/&gt;&lt;property id=&quot;20300&quot; value=&quot;Slide 18 - &amp;quot;Apply These Concepts to a Chemical Reaction&amp;quot;&quot;/&gt;&lt;property id=&quot;20307&quot; value=&quot;375&quot;/&gt;&lt;/object&gt;&lt;object type=&quot;3&quot; unique_id=&quot;10021&quot;&gt;&lt;property id=&quot;20148&quot; value=&quot;5&quot;/&gt;&lt;property id=&quot;20300&quot; value=&quot;Slide 19 - &amp;quot;Combustion of Methane&amp;quot;&quot;/&gt;&lt;property id=&quot;20307&quot; value=&quot;376&quot;/&gt;&lt;/object&gt;&lt;object type=&quot;3&quot; unique_id=&quot;10022&quot;&gt;&lt;property id=&quot;20148&quot; value=&quot;5&quot;/&gt;&lt;property id=&quot;20300&quot; value=&quot;Slide 20 - &amp;quot;Combustion of Methane&amp;quot;&quot;/&gt;&lt;property id=&quot;20307&quot; value=&quot;377&quot;/&gt;&lt;/object&gt;&lt;object type=&quot;3&quot; unique_id=&quot;10025&quot;&gt;&lt;property id=&quot;20148&quot; value=&quot;5&quot;/&gt;&lt;property id=&quot;20300&quot; value=&quot;Slide 21 - &amp;quot;Solution Concentration and Solution Stoichiometry&amp;quot;&quot;/&gt;&lt;property id=&quot;20307&quot; value=&quot;385&quot;/&gt;&lt;/object&gt;&lt;object type=&quot;3&quot; unique_id=&quot;10026&quot;&gt;&lt;property id=&quot;20148&quot; value=&quot;5&quot;/&gt;&lt;property id=&quot;20300&quot; value=&quot;Slide 22 - &amp;quot;Solution Concentration&amp;quot;&quot;/&gt;&lt;property id=&quot;20307&quot; value=&quot;386&quot;/&gt;&lt;/object&gt;&lt;object type=&quot;3&quot; unique_id=&quot;10027&quot;&gt;&lt;property id=&quot;20148&quot; value=&quot;5&quot;/&gt;&lt;property id=&quot;20300&quot; value=&quot;Slide 23 - &amp;quot;Solution Concentration&amp;quot;&quot;/&gt;&lt;property id=&quot;20307&quot; value=&quot;388&quot;/&gt;&lt;/object&gt;&lt;object type=&quot;3&quot; unique_id=&quot;10028&quot;&gt;&lt;property id=&quot;20148&quot; value=&quot;5&quot;/&gt;&lt;property id=&quot;20300&quot; value=&quot;Slide 24 - &amp;quot;Solution Concentration: Molarity&amp;quot;&quot;/&gt;&lt;property id=&quot;20307&quot; value=&quot;387&quot;/&gt;&lt;/object&gt;&lt;object type=&quot;3&quot; unique_id=&quot;10029&quot;&gt;&lt;property id=&quot;20148&quot; value=&quot;5&quot;/&gt;&lt;property id=&quot;20300&quot; value=&quot;Slide 25 - &amp;quot;Preparing 1 L of a 1.00 M NaCl Solution&amp;quot;&quot;/&gt;&lt;property id=&quot;20307&quot; value=&quot;389&quot;/&gt;&lt;/object&gt;&lt;object type=&quot;3&quot; unique_id=&quot;10030&quot;&gt;&lt;property id=&quot;20148&quot; value=&quot;5&quot;/&gt;&lt;property id=&quot;20300&quot; value=&quot;Slide 26 - &amp;quot;Using Molarity in Calculations&amp;quot;&quot;/&gt;&lt;property id=&quot;20307&quot; value=&quot;392&quot;/&gt;&lt;/object&gt;&lt;object type=&quot;3&quot; unique_id=&quot;10031&quot;&gt;&lt;property id=&quot;20148&quot; value=&quot;5&quot;/&gt;&lt;property id=&quot;20300&quot; value=&quot;Slide 27 - &amp;quot;Solution Dilution&amp;quot;&quot;/&gt;&lt;property id=&quot;20307&quot; value=&quot;395&quot;/&gt;&lt;/object&gt;&lt;object type=&quot;3&quot; unique_id=&quot;10032&quot;&gt;&lt;property id=&quot;20148&quot; value=&quot;5&quot;/&gt;&lt;property id=&quot;20300&quot; value=&quot;Slide 28 - &amp;quot;Preparing 3.00 L of 0.500 M CaCl2 from a 10.0 M Stock Solution&amp;quot;&quot;/&gt;&lt;property id=&quot;20307&quot; value=&quot;396&quot;/&gt;&lt;/object&gt;&lt;object type=&quot;3&quot; unique_id=&quot;10033&quot;&gt;&lt;property id=&quot;20148&quot; value=&quot;5&quot;/&gt;&lt;property id=&quot;20300&quot; value=&quot;Slide 29 - &amp;quot;Solution Stoichiometry&amp;quot;&quot;/&gt;&lt;property id=&quot;20307&quot; value=&quot;399&quot;/&gt;&lt;/object&gt;&lt;object type=&quot;3&quot; unique_id=&quot;10034&quot;&gt;&lt;property id=&quot;20148&quot; value=&quot;5&quot;/&gt;&lt;property id=&quot;20300&quot; value=&quot;Slide 30 - &amp;quot;Types of Aqueous Solutions and Solubility&amp;quot;&quot;/&gt;&lt;property id=&quot;20307&quot; value=&quot;402&quot;/&gt;&lt;/object&gt;&lt;object type=&quot;3&quot; unique_id=&quot;10035&quot;&gt;&lt;property id=&quot;20148&quot; value=&quot;5&quot;/&gt;&lt;property id=&quot;20300&quot; value=&quot;Slide 31 - &amp;quot;What Happens When a Solute Dissolves?&amp;quot;&quot;/&gt;&lt;property id=&quot;20307&quot; value=&quot;403&quot;/&gt;&lt;/object&gt;&lt;object type=&quot;3&quot; unique_id=&quot;10036&quot;&gt;&lt;property id=&quot;20148&quot; value=&quot;5&quot;/&gt;&lt;property id=&quot;20300&quot; value=&quot;Slide 32 - &amp;quot;Charge Distribution in a Water Molecule&amp;quot;&quot;/&gt;&lt;property id=&quot;20307&quot; value=&quot;404&quot;/&gt;&lt;/object&gt;&lt;object type=&quot;3&quot; unique_id=&quot;10037&quot;&gt;&lt;property id=&quot;20148&quot; value=&quot;5&quot;/&gt;&lt;property id=&quot;20300&quot; value=&quot;Slide 33 - &amp;quot;Solute and Solvent Interactions in a Sodium Chloride Solution&amp;quot;&quot;/&gt;&lt;property id=&quot;20307&quot; value=&quot;405&quot;/&gt;&lt;/object&gt;&lt;object type=&quot;3&quot; unique_id=&quot;10038&quot;&gt;&lt;property id=&quot;20148&quot; value=&quot;5&quot;/&gt;&lt;property id=&quot;20300&quot; value=&quot;Slide 34 - &amp;quot;Sodium Chloride Dissolving in Water&amp;quot;&quot;/&gt;&lt;property id=&quot;20307&quot; value=&quot;407&quot;/&gt;&lt;/object&gt;&lt;object type=&quot;3&quot; unique_id=&quot;10039&quot;&gt;&lt;property id=&quot;20148&quot; value=&quot;5&quot;/&gt;&lt;property id=&quot;20300&quot; value=&quot;Slide 35 - &amp;quot;Electrolyte and Nonelectrolyte Solutions&amp;quot;&quot;/&gt;&lt;property id=&quot;20307&quot; value=&quot;408&quot;/&gt;&lt;/object&gt;&lt;object type=&quot;3&quot; unique_id=&quot;10040&quot;&gt;&lt;property id=&quot;20148&quot; value=&quot;5&quot;/&gt;&lt;property id=&quot;20300&quot; value=&quot;Slide 36 - &amp;quot;Electrolyte and Nonelectrolyte Solutions&amp;quot;&quot;/&gt;&lt;property id=&quot;20307&quot; value=&quot;409&quot;/&gt;&lt;/object&gt;&lt;object type=&quot;3&quot; unique_id=&quot;10041&quot;&gt;&lt;property id=&quot;20148&quot; value=&quot;5&quot;/&gt;&lt;property id=&quot;20300&quot; value=&quot;Slide 37 - &amp;quot;Salt versus Sugar Dissolved in Water &amp;quot;&quot;/&gt;&lt;property id=&quot;20307&quot; value=&quot;406&quot;/&gt;&lt;/object&gt;&lt;object type=&quot;3&quot; unique_id=&quot;10042&quot;&gt;&lt;property id=&quot;20148&quot; value=&quot;5&quot;/&gt;&lt;property id=&quot;20300&quot; value=&quot;Slide 38 - &amp;quot;Binary Acids&amp;quot;&quot;/&gt;&lt;property id=&quot;20307&quot; value=&quot;410&quot;/&gt;&lt;/object&gt;&lt;object type=&quot;3&quot; unique_id=&quot;10043&quot;&gt;&lt;property id=&quot;20148&quot; value=&quot;5&quot;/&gt;&lt;property id=&quot;20300&quot; value=&quot;Slide 39 - &amp;quot;Strong and Weak Electrolytes&amp;quot;&quot;/&gt;&lt;property id=&quot;20307&quot; value=&quot;411&quot;/&gt;&lt;/object&gt;&lt;object type=&quot;3&quot; unique_id=&quot;10044&quot;&gt;&lt;property id=&quot;20148&quot; value=&quot;5&quot;/&gt;&lt;property id=&quot;20300&quot; value=&quot;Slide 40 - &amp;quot;Classes of Dissolved Materials&amp;quot;&quot;/&gt;&lt;property id=&quot;20307&quot; value=&quot;412&quot;/&gt;&lt;/object&gt;&lt;object type=&quot;3&quot; unique_id=&quot;10045&quot;&gt;&lt;property id=&quot;20148&quot; value=&quot;5&quot;/&gt;&lt;property id=&quot;20300&quot; value=&quot;Slide 41 - &amp;quot;Dissociation and Ionization&amp;quot;&quot;/&gt;&lt;property id=&quot;20307&quot; value=&quot;414&quot;/&gt;&lt;/object&gt;&lt;object type=&quot;3&quot; unique_id=&quot;10046&quot;&gt;&lt;property id=&quot;20148&quot; value=&quot;5&quot;/&gt;&lt;property id=&quot;20300&quot; value=&quot;Slide 42 - &amp;quot;The Solubility of Ionic Compounds&amp;quot;&quot;/&gt;&lt;property id=&quot;20307&quot; value=&quot;413&quot;/&gt;&lt;/object&gt;&lt;object type=&quot;3&quot; unique_id=&quot;10047&quot;&gt;&lt;property id=&quot;20148&quot; value=&quot;5&quot;/&gt;&lt;property id=&quot;20300&quot; value=&quot;Slide 43 - &amp;quot;Solubility of Salts&amp;quot;&quot;/&gt;&lt;property id=&quot;20307&quot; value=&quot;417&quot;/&gt;&lt;/object&gt;&lt;object type=&quot;3&quot; unique_id=&quot;10048&quot;&gt;&lt;property id=&quot;20148&quot; value=&quot;5&quot;/&gt;&lt;property id=&quot;20300&quot; value=&quot;Slide 44 - &amp;quot;When Will a Salt Dissolve?&amp;quot;&quot;/&gt;&lt;property id=&quot;20307&quot; value=&quot;415&quot;/&gt;&lt;/object&gt;&lt;object type=&quot;3&quot; unique_id=&quot;10049&quot;&gt;&lt;property id=&quot;20148&quot; value=&quot;5&quot;/&gt;&lt;property id=&quot;20300&quot; value=&quot;Slide 45 - &amp;quot;Solubility Rules&amp;quot;&quot;/&gt;&lt;property id=&quot;20307&quot; value=&quot;416&quot;/&gt;&lt;/object&gt;&lt;object type=&quot;3&quot; unique_id=&quot;10050&quot;&gt;&lt;property id=&quot;20148&quot; value=&quot;5&quot;/&gt;&lt;property id=&quot;20300&quot; value=&quot;Slide 46 - &amp;quot;Precipitation Reactions&amp;quot;&quot;/&gt;&lt;property id=&quot;20307&quot; value=&quot;418&quot;/&gt;&lt;/object&gt;&lt;object type=&quot;3&quot; unique_id=&quot;10051&quot;&gt;&lt;property id=&quot;20148&quot; value=&quot;5&quot;/&gt;&lt;property id=&quot;20300&quot; value=&quot;Slide 47 - &amp;quot;Precipitation of Lead(II) Iodide&amp;quot;&quot;/&gt;&lt;property id=&quot;20307&quot; value=&quot;420&quot;/&gt;&lt;/object&gt;&lt;object type=&quot;3&quot; unique_id=&quot;10052&quot;&gt;&lt;property id=&quot;20148&quot; value=&quot;5&quot;/&gt;&lt;property id=&quot;20300&quot; value=&quot;Slide 48 - &amp;quot;No Precipitation Means No Reaction&amp;quot;&quot;/&gt;&lt;property id=&quot;20307&quot; value=&quot;422&quot;/&gt;&lt;/object&gt;&lt;object type=&quot;3&quot; unique_id=&quot;10053&quot;&gt;&lt;property id=&quot;20148&quot; value=&quot;5&quot;/&gt;&lt;property id=&quot;20300&quot; value=&quot;Slide 49 - &amp;quot; Predicting Precipitation Reactions&amp;quot;&quot;/&gt;&lt;property id=&quot;20307&quot; value=&quot;421&quot;/&gt;&lt;/object&gt;&lt;object type=&quot;3&quot; unique_id=&quot;10054&quot;&gt;&lt;property id=&quot;20148&quot; value=&quot;5&quot;/&gt;&lt;property id=&quot;20300&quot; value=&quot;Slide 50 - &amp;quot;Predicting Precipitation Reactions&amp;quot;&quot;/&gt;&lt;property id=&quot;20307&quot; value=&quot;423&quot;/&gt;&lt;/object&gt;&lt;object type=&quot;3&quot; unique_id=&quot;10055&quot;&gt;&lt;property id=&quot;20148&quot; value=&quot;5&quot;/&gt;&lt;property id=&quot;20300&quot; value=&quot;Slide 51 - &amp;quot;Predicting Precipitation Reactions&amp;quot;&quot;/&gt;&lt;property id=&quot;20307&quot; value=&quot;424&quot;/&gt;&lt;/object&gt;&lt;object type=&quot;3&quot; unique_id=&quot;10056&quot;&gt;&lt;property id=&quot;20148&quot; value=&quot;5&quot;/&gt;&lt;property id=&quot;20300&quot; value=&quot;Slide 52 - &amp;quot;Representing Aqueous Reactions&amp;quot;&quot;/&gt;&lt;property id=&quot;20307&quot; value=&quot;429&quot;/&gt;&lt;/object&gt;&lt;object type=&quot;3&quot; unique_id=&quot;10057&quot;&gt;&lt;property id=&quot;20148&quot; value=&quot;5&quot;/&gt;&lt;property id=&quot;20300&quot; value=&quot;Slide 53 - &amp;quot;Ionic Equation&amp;quot;&quot;/&gt;&lt;property id=&quot;20307&quot; value=&quot;430&quot;/&gt;&lt;/object&gt;&lt;object type=&quot;3&quot; unique_id=&quot;10058&quot;&gt;&lt;property id=&quot;20148&quot; value=&quot;5&quot;/&gt;&lt;property id=&quot;20300&quot; value=&quot;Slide 54 - &amp;quot;Ionic Equation&amp;quot;&quot;/&gt;&lt;property id=&quot;20307&quot; value=&quot;431&quot;/&gt;&lt;/object&gt;&lt;object type=&quot;3&quot; unique_id=&quot;10059&quot;&gt;&lt;property id=&quot;20148&quot; value=&quot;5&quot;/&gt;&lt;property id=&quot;20300&quot; value=&quot;Slide 55 - &amp;quot;Net Ionic Equation&amp;quot;&quot;/&gt;&lt;property id=&quot;20307&quot; value=&quot;432&quot;/&gt;&lt;/object&gt;&lt;object type=&quot;3&quot; unique_id=&quot;10060&quot;&gt;&lt;property id=&quot;20148&quot; value=&quot;5&quot;/&gt;&lt;property id=&quot;20300&quot; value=&quot;Slide 56 - &amp;quot;Examples&amp;quot;&quot;/&gt;&lt;property id=&quot;20307&quot; value=&quot;433&quot;/&gt;&lt;/object&gt;&lt;object type=&quot;3&quot; unique_id=&quot;10061&quot;&gt;&lt;property id=&quot;20148&quot; value=&quot;5&quot;/&gt;&lt;property id=&quot;20300&quot; value=&quot;Slide 57 - &amp;quot;Acid–Base and Gas-Evolution Reactions&amp;quot;&quot;/&gt;&lt;property id=&quot;20307&quot; value=&quot;435&quot;/&gt;&lt;/object&gt;&lt;object type=&quot;3&quot; unique_id=&quot;10062&quot;&gt;&lt;property id=&quot;20148&quot; value=&quot;5&quot;/&gt;&lt;property id=&quot;20300&quot; value=&quot;Slide 58 - &amp;quot;Acid–Base and Gas-Evolution Reactions&amp;quot;&quot;/&gt;&lt;property id=&quot;20307&quot; value=&quot;436&quot;/&gt;&lt;/object&gt;&lt;object type=&quot;3&quot; unique_id=&quot;10063&quot;&gt;&lt;property id=&quot;20148&quot; value=&quot;5&quot;/&gt;&lt;property id=&quot;20300&quot; value=&quot;Slide 59 - &amp;quot;Acid–Base Reactions&amp;quot;&quot;/&gt;&lt;property id=&quot;20307&quot; value=&quot;437&quot;/&gt;&lt;/object&gt;&lt;object type=&quot;3&quot; unique_id=&quot;10064&quot;&gt;&lt;property id=&quot;20148&quot; value=&quot;5&quot;/&gt;&lt;property id=&quot;20300&quot; value=&quot;Slide 60 - &amp;quot;Acid–Base Reactions&amp;quot;&quot;/&gt;&lt;property id=&quot;20307&quot; value=&quot;438&quot;/&gt;&lt;/object&gt;&lt;object type=&quot;3&quot; unique_id=&quot;10065&quot;&gt;&lt;property id=&quot;20148&quot; value=&quot;5&quot;/&gt;&lt;property id=&quot;20300&quot; value=&quot;Slide 61 - &amp;quot;Acids and Bases in Solution&amp;quot;&quot;/&gt;&lt;property id=&quot;20307&quot; value=&quot;439&quot;/&gt;&lt;/object&gt;&lt;object type=&quot;3&quot; unique_id=&quot;10066&quot;&gt;&lt;property id=&quot;20148&quot; value=&quot;5&quot;/&gt;&lt;property id=&quot;20300&quot; value=&quot;Slide 62 - &amp;quot;Acid–Base Reaction&amp;quot;&quot;/&gt;&lt;property id=&quot;20307&quot; value=&quot;441&quot;/&gt;&lt;/object&gt;&lt;object type=&quot;3&quot; unique_id=&quot;10067&quot;&gt;&lt;property id=&quot;20148&quot; value=&quot;5&quot;/&gt;&lt;property id=&quot;20300&quot; value=&quot;Slide 63 - &amp;quot;Some Common Acids and Bases&amp;quot;&quot;/&gt;&lt;property id=&quot;20307&quot; value=&quot;440&quot;/&gt;&lt;/object&gt;&lt;object type=&quot;3&quot; unique_id=&quot;10068&quot;&gt;&lt;property id=&quot;20148&quot; value=&quot;5&quot;/&gt;&lt;property id=&quot;20300&quot; value=&quot;Slide 64 - &amp;quot;Predict the Product of the Reactions&amp;quot;&quot;/&gt;&lt;property id=&quot;20307&quot; value=&quot;446&quot;/&gt;&lt;/object&gt;&lt;object type=&quot;3&quot; unique_id=&quot;10069&quot;&gt;&lt;property id=&quot;20148&quot; value=&quot;5&quot;/&gt;&lt;property id=&quot;20300&quot; value=&quot;Slide 65 - &amp;quot;Acid–Base Titrations&amp;quot;&quot;/&gt;&lt;property id=&quot;20307&quot; value=&quot;445&quot;/&gt;&lt;/object&gt;&lt;object type=&quot;3&quot; unique_id=&quot;10070&quot;&gt;&lt;property id=&quot;20148&quot; value=&quot;5&quot;/&gt;&lt;property id=&quot;20300&quot; value=&quot;Slide 66 - &amp;quot;Acid–Base Titrations&amp;quot;&quot;/&gt;&lt;property id=&quot;20307&quot; value=&quot;447&quot;/&gt;&lt;/object&gt;&lt;object type=&quot;3&quot; unique_id=&quot;10071&quot;&gt;&lt;property id=&quot;20148&quot; value=&quot;5&quot;/&gt;&lt;property id=&quot;20300&quot; value=&quot;Slide 67 - &amp;quot;Acid–Base Titration&amp;quot;&quot;/&gt;&lt;property id=&quot;20307&quot; value=&quot;448&quot;/&gt;&lt;/object&gt;&lt;object type=&quot;3&quot; unique_id=&quot;10072&quot;&gt;&lt;property id=&quot;20148&quot; value=&quot;5&quot;/&gt;&lt;property id=&quot;20300&quot; value=&quot;Slide 68 - &amp;quot;Titration&amp;quot;&quot;/&gt;&lt;property id=&quot;20307&quot; value=&quot;449&quot;/&gt;&lt;/object&gt;&lt;object type=&quot;3&quot; unique_id=&quot;10073&quot;&gt;&lt;property id=&quot;20148&quot; value=&quot;5&quot;/&gt;&lt;property id=&quot;20300&quot; value=&quot;Slide 69 - &amp;quot;Gas-Evolving Reactions&amp;quot;&quot;/&gt;&lt;property id=&quot;20307&quot; value=&quot;452&quot;/&gt;&lt;/object&gt;&lt;object type=&quot;3&quot; unique_id=&quot;10074&quot;&gt;&lt;property id=&quot;20148&quot; value=&quot;5&quot;/&gt;&lt;property id=&quot;20300&quot; value=&quot;Slide 70 - &amp;quot;Gas-Evolution Reaction&amp;quot;&quot;/&gt;&lt;property id=&quot;20307&quot; value=&quot;453&quot;/&gt;&lt;/object&gt;&lt;object type=&quot;3&quot; unique_id=&quot;10075&quot;&gt;&lt;property id=&quot;20148&quot; value=&quot;5&quot;/&gt;&lt;property id=&quot;20300&quot; value=&quot;Slide 71 - &amp;quot;Types of Compounds That Undergo Gas-Evolution Reactions&amp;quot;&quot;/&gt;&lt;property id=&quot;20307&quot; value=&quot;454&quot;/&gt;&lt;/object&gt;&lt;object type=&quot;3&quot; unique_id=&quot;10076&quot;&gt;&lt;property id=&quot;20148&quot; value=&quot;5&quot;/&gt;&lt;property id=&quot;20300&quot; value=&quot;Slide 72 - &amp;quot;Oxidation–Reduction Reactions&amp;quot;&quot;/&gt;&lt;property id=&quot;20307&quot; value=&quot;457&quot;/&gt;&lt;/object&gt;&lt;object type=&quot;3&quot; unique_id=&quot;10077&quot;&gt;&lt;property id=&quot;20148&quot; value=&quot;5&quot;/&gt;&lt;property id=&quot;20300&quot; value=&quot;Slide 73 - &amp;quot;Combustion as Redox&amp;quot;&quot;/&gt;&lt;property id=&quot;20307&quot; value=&quot;458&quot;/&gt;&lt;/object&gt;&lt;object type=&quot;3&quot; unique_id=&quot;10078&quot;&gt;&lt;property id=&quot;20148&quot; value=&quot;5&quot;/&gt;&lt;property id=&quot;20300&quot; value=&quot;Slide 74 - &amp;quot;Redox without Combustion&amp;quot;&quot;/&gt;&lt;property id=&quot;20307&quot; value=&quot;459&quot;/&gt;&lt;/object&gt;&lt;object type=&quot;3&quot; unique_id=&quot;10079&quot;&gt;&lt;property id=&quot;20148&quot; value=&quot;5&quot;/&gt;&lt;property id=&quot;20300&quot; value=&quot;Slide 75 - &amp;quot;Reactions of Metals with Nonmetals&amp;quot;&quot;/&gt;&lt;property id=&quot;20307&quot; value=&quot;460&quot;/&gt;&lt;/object&gt;&lt;object type=&quot;3&quot; unique_id=&quot;10080&quot;&gt;&lt;property id=&quot;20148&quot; value=&quot;5&quot;/&gt;&lt;property id=&quot;20300&quot; value=&quot;Slide 76 - &amp;quot;Redox Reaction&amp;quot;&quot;/&gt;&lt;property id=&quot;20307&quot; value=&quot;461&quot;/&gt;&lt;/object&gt;&lt;object type=&quot;3&quot; unique_id=&quot;10081&quot;&gt;&lt;property id=&quot;20148&quot; value=&quot;5&quot;/&gt;&lt;property id=&quot;20300&quot; value=&quot;Slide 77 - &amp;quot;Oxidation and Reduction&amp;quot;&quot;/&gt;&lt;property id=&quot;20307&quot; value=&quot;462&quot;/&gt;&lt;/object&gt;&lt;object type=&quot;3&quot; unique_id=&quot;10082&quot;&gt;&lt;property id=&quot;20148&quot; value=&quot;5&quot;/&gt;&lt;property id=&quot;20300&quot; value=&quot;Slide 78 - &amp;quot;Oxidation States&amp;quot;&quot;/&gt;&lt;property id=&quot;20307&quot; value=&quot;463&quot;/&gt;&lt;/object&gt;&lt;object type=&quot;3&quot; unique_id=&quot;10083&quot;&gt;&lt;property id=&quot;20148&quot; value=&quot;5&quot;/&gt;&lt;property id=&quot;20300&quot; value=&quot;Slide 79 - &amp;quot;Rules for Assigning Oxidation States&amp;quot;&quot;/&gt;&lt;property id=&quot;20307&quot; value=&quot;464&quot;/&gt;&lt;/object&gt;&lt;object type=&quot;3&quot; unique_id=&quot;10084&quot;&gt;&lt;property id=&quot;20148&quot; value=&quot;5&quot;/&gt;&lt;property id=&quot;20300&quot; value=&quot;Slide 80 - &amp;quot;Rules for Assigning Oxidation States&amp;quot;&quot;/&gt;&lt;property id=&quot;20307&quot; value=&quot;465&quot;/&gt;&lt;/object&gt;&lt;object type=&quot;3&quot; unique_id=&quot;10085&quot;&gt;&lt;property id=&quot;20148&quot; value=&quot;5&quot;/&gt;&lt;property id=&quot;20300&quot; value=&quot;Slide 81 - &amp;quot;Rules for Assigning Oxidation States&amp;quot;&quot;/&gt;&lt;property id=&quot;20307&quot; value=&quot;466&quot;/&gt;&lt;/object&gt;&lt;object type=&quot;3&quot; unique_id=&quot;10086&quot;&gt;&lt;property id=&quot;20148&quot; value=&quot;5&quot;/&gt;&lt;property id=&quot;20300&quot; value=&quot;Slide 82 - &amp;quot;Identifying Redox Reactions  &amp;quot;&quot;/&gt;&lt;property id=&quot;20307&quot; value=&quot;467&quot;/&gt;&lt;/object&gt;&lt;object type=&quot;3&quot; unique_id=&quot;10087&quot;&gt;&lt;property id=&quot;20148&quot; value=&quot;5&quot;/&gt;&lt;property id=&quot;20300&quot; value=&quot;Slide 83 - &amp;quot;Redox Reactions&amp;quot;&quot;/&gt;&lt;property id=&quot;20307&quot; value=&quot;470&quot;/&gt;&lt;/object&gt;&lt;object type=&quot;3&quot; unique_id=&quot;10088&quot;&gt;&lt;property id=&quot;20148&quot; value=&quot;5&quot;/&gt;&lt;property id=&quot;20300&quot; value=&quot;Slide 84 - &amp;quot;Combustion Reactions&amp;quot;&quot;/&gt;&lt;property id=&quot;20307&quot; value=&quot;472&quot;/&gt;&lt;/object&gt;&lt;object type=&quot;3&quot; unique_id=&quot;10089&quot;&gt;&lt;property id=&quot;20148&quot; value=&quot;5&quot;/&gt;&lt;property id=&quot;20300&quot; value=&quot;Slide 85 - &amp;quot;Combustion&amp;quot;&quot;/&gt;&lt;property id=&quot;20307&quot; value=&quot;473&quot;/&gt;&lt;/object&gt;&lt;/object&gt;&lt;object type=&quot;8&quot; unique_id=&quot;10178&quot;&gt;&lt;/object&gt;&lt;/object&gt;&lt;/database&gt;"/>
  <p:tag name="SECTOMILLISECCONVERTED" val="1"/>
</p:tagLst>
</file>

<file path=ppt/theme/theme1.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
        <a:cs typeface="Times New Roman"/>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gtk_01:Applications (Mac OS 9):Microsoft Office 2001:Templates:My Templates:HA5Lect_template.pot</Template>
  <TotalTime>16743</TotalTime>
  <Words>3166</Words>
  <Application>Microsoft Office PowerPoint</Application>
  <PresentationFormat>On-screen Show (4:3)</PresentationFormat>
  <Paragraphs>437</Paragraphs>
  <Slides>71</Slides>
  <Notes>71</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HA5Lect_template</vt:lpstr>
      <vt:lpstr>PowerPoint Presentation</vt:lpstr>
      <vt:lpstr>Evidence of a Chemical Reaction</vt:lpstr>
      <vt:lpstr>Chemical Reactions in Automobiles: Combustion</vt:lpstr>
      <vt:lpstr>Chemical Reactions in Laundry Detergents </vt:lpstr>
      <vt:lpstr>Chemical Reactions in Laundry Detergents</vt:lpstr>
      <vt:lpstr>Evidence of a Chemical Reaction</vt:lpstr>
      <vt:lpstr>Evidence of a Chemical Reaction</vt:lpstr>
      <vt:lpstr>Evidence of a Chemical Reaction</vt:lpstr>
      <vt:lpstr>NOT Evidence of a Chemical Reaction</vt:lpstr>
      <vt:lpstr>Evidence of a Chemical Reaction: Changes Occurring at the Atomic and Molecular level Determine Whether a Chemical Reaction has Occurred</vt:lpstr>
      <vt:lpstr>The Chemical Equation</vt:lpstr>
      <vt:lpstr>Use These Abbreviations to Add States to the Equation</vt:lpstr>
      <vt:lpstr>The Chemical Equation: Combustion of Methane</vt:lpstr>
      <vt:lpstr>The Chemical Equation: Combustion of Methane</vt:lpstr>
      <vt:lpstr>The Chemical Equation: Combustion of Methane</vt:lpstr>
      <vt:lpstr>The Chemical Equation: Combustion of Methane</vt:lpstr>
      <vt:lpstr>Checking the Balanced Equation</vt:lpstr>
      <vt:lpstr>The Numbers of Each Type of Atom on Both Sides of the Equation are Equal—the Equation is Balanced</vt:lpstr>
      <vt:lpstr>How to Write Balanced Chemical Equations </vt:lpstr>
      <vt:lpstr>How to Write Balanced Chemical Equations </vt:lpstr>
      <vt:lpstr>How to Write Balanced Chemical Equations </vt:lpstr>
      <vt:lpstr>PowerPoint Presentation</vt:lpstr>
      <vt:lpstr>PowerPoint Presentation</vt:lpstr>
      <vt:lpstr>Aqueous Solutions and Solubility: Terminology for Compounds Dissolved in Water </vt:lpstr>
      <vt:lpstr>Aqueous Solutions: NaCl Dissolves  in Water</vt:lpstr>
      <vt:lpstr>Ions as Conductors: Strong Electrolyte Solutions</vt:lpstr>
      <vt:lpstr>Aqueous Solutions: AgNO3 Dissolves in Water</vt:lpstr>
      <vt:lpstr>Aqueous Solutions: AgCl Does Not Dissolve in Water</vt:lpstr>
      <vt:lpstr>Empirical Rules of Solubility</vt:lpstr>
      <vt:lpstr>Solubility Rules</vt:lpstr>
      <vt:lpstr>Solubility: Mostly Soluble</vt:lpstr>
      <vt:lpstr>Solubility Rules</vt:lpstr>
      <vt:lpstr>Solubility: Mostly Insoluble</vt:lpstr>
      <vt:lpstr>Solubility Rules</vt:lpstr>
      <vt:lpstr>Precipitation Reactions: Reactions in Aqueous Solution that Form a Solid</vt:lpstr>
      <vt:lpstr>2 KI(aq) + Pb(NO3)2(aq) →    PbI2(s) + 2 KNO3(aq)</vt:lpstr>
      <vt:lpstr>KI(aq) + NaCl(aq) → NO REACTION</vt:lpstr>
      <vt:lpstr>Predicting Precipitation Reactions</vt:lpstr>
      <vt:lpstr>2 KI(aq) + Pb(NO3)2(aq) →   PbI2(s) + 2 KNO3(aq)</vt:lpstr>
      <vt:lpstr>2 KI(aq) + Pb(NO3)2(aq) →   PbI2(s) + 2 KNO3(aq)</vt:lpstr>
      <vt:lpstr>2 KI(aq) + Pb(NO3)2(aq) →   PbI2(s) + 2 KNO3(aq)</vt:lpstr>
      <vt:lpstr>2 KI(aq) + Pb(NO3)2(aq) →   PbI2(s) + 2 KNO3(aq)</vt:lpstr>
      <vt:lpstr>PowerPoint Presentation</vt:lpstr>
      <vt:lpstr>PowerPoint Presentation</vt:lpstr>
      <vt:lpstr>Writing Chemical Equations for Reactions  in Solution: Molecular and Complete Ionic Equations</vt:lpstr>
      <vt:lpstr>Writing Chemical Equations for Reactions  in Solution: Complete Ionic and Net Ionic Equations</vt:lpstr>
      <vt:lpstr>Writing Chemical Equations for Reactions  in Solution: Complete Ionic and Net Ionic Equations</vt:lpstr>
      <vt:lpstr>Molecular, Complete Ionic, and Net Ionic Equations</vt:lpstr>
      <vt:lpstr>Acid–Base Reactions </vt:lpstr>
      <vt:lpstr>Acid–Base Reactions </vt:lpstr>
      <vt:lpstr>Some Common Acids and Bases </vt:lpstr>
      <vt:lpstr>Gas Evolution Reactions</vt:lpstr>
      <vt:lpstr>Gas Evolution Reactions</vt:lpstr>
      <vt:lpstr>Gas Evolution Reactions: CO32− </vt:lpstr>
      <vt:lpstr>Chemistry and Health: Neutralizing Excess Stomach Acid </vt:lpstr>
      <vt:lpstr>Oxidation–Reduction Reactions </vt:lpstr>
      <vt:lpstr>Oxidation–Reduction Reactions </vt:lpstr>
      <vt:lpstr>Oxidation–Reduction Reactions </vt:lpstr>
      <vt:lpstr>Oxidation–Reduction Reactions </vt:lpstr>
      <vt:lpstr>Combustion Reactions</vt:lpstr>
      <vt:lpstr>Classifying Chemical Reactions </vt:lpstr>
      <vt:lpstr>Classifying Chemical Reactions by What Atoms Do </vt:lpstr>
      <vt:lpstr>Synthesis Reactions</vt:lpstr>
      <vt:lpstr>Synthesis Reactions</vt:lpstr>
      <vt:lpstr>Synthesis Reactions</vt:lpstr>
      <vt:lpstr>Synthesis Reactions</vt:lpstr>
      <vt:lpstr>Classification Flow Chart </vt:lpstr>
      <vt:lpstr>Chemistry in the Environment: The Reactions Involved in Ozone Depletion </vt:lpstr>
      <vt:lpstr>Chapter 7 in Review</vt:lpstr>
      <vt:lpstr>Chapter 7 in Review</vt:lpstr>
      <vt:lpstr>Chemical Skills Learning Objectives</vt:lpstr>
    </vt:vector>
  </TitlesOfParts>
  <Company>뿿ˤʤ㏘뿿</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U</dc:creator>
  <cp:lastModifiedBy>GEX_QC_07</cp:lastModifiedBy>
  <cp:revision>1009</cp:revision>
  <dcterms:created xsi:type="dcterms:W3CDTF">2007-09-26T05:29:17Z</dcterms:created>
  <dcterms:modified xsi:type="dcterms:W3CDTF">2017-06-22T13:39:53Z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