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71"/>
  </p:notesMasterIdLst>
  <p:sldIdLst>
    <p:sldId id="475" r:id="rId2"/>
    <p:sldId id="353" r:id="rId3"/>
    <p:sldId id="476" r:id="rId4"/>
    <p:sldId id="477" r:id="rId5"/>
    <p:sldId id="478" r:id="rId6"/>
    <p:sldId id="479" r:id="rId7"/>
    <p:sldId id="480" r:id="rId8"/>
    <p:sldId id="481" r:id="rId9"/>
    <p:sldId id="482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92" r:id="rId18"/>
    <p:sldId id="493" r:id="rId19"/>
    <p:sldId id="494" r:id="rId20"/>
    <p:sldId id="495" r:id="rId21"/>
    <p:sldId id="496" r:id="rId22"/>
    <p:sldId id="497" r:id="rId23"/>
    <p:sldId id="498" r:id="rId24"/>
    <p:sldId id="499" r:id="rId25"/>
    <p:sldId id="501" r:id="rId26"/>
    <p:sldId id="502" r:id="rId27"/>
    <p:sldId id="503" r:id="rId28"/>
    <p:sldId id="504" r:id="rId29"/>
    <p:sldId id="505" r:id="rId30"/>
    <p:sldId id="506" r:id="rId31"/>
    <p:sldId id="507" r:id="rId32"/>
    <p:sldId id="508" r:id="rId33"/>
    <p:sldId id="509" r:id="rId34"/>
    <p:sldId id="510" r:id="rId35"/>
    <p:sldId id="511" r:id="rId36"/>
    <p:sldId id="512" r:id="rId37"/>
    <p:sldId id="515" r:id="rId38"/>
    <p:sldId id="516" r:id="rId39"/>
    <p:sldId id="517" r:id="rId40"/>
    <p:sldId id="518" r:id="rId41"/>
    <p:sldId id="519" r:id="rId42"/>
    <p:sldId id="520" r:id="rId43"/>
    <p:sldId id="523" r:id="rId44"/>
    <p:sldId id="524" r:id="rId45"/>
    <p:sldId id="525" r:id="rId46"/>
    <p:sldId id="526" r:id="rId47"/>
    <p:sldId id="527" r:id="rId48"/>
    <p:sldId id="528" r:id="rId49"/>
    <p:sldId id="529" r:id="rId50"/>
    <p:sldId id="530" r:id="rId51"/>
    <p:sldId id="531" r:id="rId52"/>
    <p:sldId id="532" r:id="rId53"/>
    <p:sldId id="533" r:id="rId54"/>
    <p:sldId id="534" r:id="rId55"/>
    <p:sldId id="541" r:id="rId56"/>
    <p:sldId id="542" r:id="rId57"/>
    <p:sldId id="543" r:id="rId58"/>
    <p:sldId id="544" r:id="rId59"/>
    <p:sldId id="545" r:id="rId60"/>
    <p:sldId id="546" r:id="rId61"/>
    <p:sldId id="547" r:id="rId62"/>
    <p:sldId id="548" r:id="rId63"/>
    <p:sldId id="549" r:id="rId64"/>
    <p:sldId id="554" r:id="rId65"/>
    <p:sldId id="551" r:id="rId66"/>
    <p:sldId id="552" r:id="rId67"/>
    <p:sldId id="537" r:id="rId68"/>
    <p:sldId id="540" r:id="rId69"/>
    <p:sldId id="553" r:id="rId70"/>
  </p:sldIdLst>
  <p:sldSz cx="9144000" cy="6858000" type="screen4x3"/>
  <p:notesSz cx="7315200" cy="9601200"/>
  <p:custDataLst>
    <p:tags r:id="rId7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34">
          <p15:clr>
            <a:srgbClr val="A4A3A4"/>
          </p15:clr>
        </p15:guide>
        <p15:guide id="2" orient="horz" pos="1122">
          <p15:clr>
            <a:srgbClr val="A4A3A4"/>
          </p15:clr>
        </p15:guide>
        <p15:guide id="3" pos="288">
          <p15:clr>
            <a:srgbClr val="A4A3A4"/>
          </p15:clr>
        </p15:guide>
        <p15:guide id="4" pos="2586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C3300"/>
    <a:srgbClr val="FF9900"/>
    <a:srgbClr val="333399"/>
    <a:srgbClr val="FF0000"/>
    <a:srgbClr val="143C83"/>
    <a:srgbClr val="004080"/>
    <a:srgbClr val="66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1" autoAdjust="0"/>
  </p:normalViewPr>
  <p:slideViewPr>
    <p:cSldViewPr snapToGrid="0">
      <p:cViewPr varScale="1">
        <p:scale>
          <a:sx n="68" d="100"/>
          <a:sy n="68" d="100"/>
        </p:scale>
        <p:origin x="1446" y="84"/>
      </p:cViewPr>
      <p:guideLst>
        <p:guide orient="horz" pos="834"/>
        <p:guide orient="horz" pos="1122"/>
        <p:guide pos="288"/>
        <p:guide pos="258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27" charset="0"/>
              </a:defRPr>
            </a:lvl1pPr>
          </a:lstStyle>
          <a:p>
            <a:pPr>
              <a:defRPr/>
            </a:pPr>
            <a:fld id="{AF0BAAB4-1001-428A-A52A-5AF0E71757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1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0BAAB4-1001-428A-A52A-5AF0E717577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34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10</a:t>
            </a:fld>
            <a:endParaRPr lang="en-US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11</a:t>
            </a:fld>
            <a:endParaRPr lang="en-US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12</a:t>
            </a:fld>
            <a:endParaRPr lang="en-US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13</a:t>
            </a:fld>
            <a:endParaRPr lang="en-U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14</a:t>
            </a:fld>
            <a:endParaRPr lang="en-US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15</a:t>
            </a:fld>
            <a:endParaRPr lang="en-US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16</a:t>
            </a:fld>
            <a:endParaRPr lang="en-US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17</a:t>
            </a:fld>
            <a:endParaRPr lang="en-US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18</a:t>
            </a:fld>
            <a:endParaRPr lang="en-US"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19</a:t>
            </a:fld>
            <a:endParaRPr 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2</a:t>
            </a:fld>
            <a:endParaRPr lang="en-US"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20</a:t>
            </a:fld>
            <a:endParaRPr lang="en-US"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21</a:t>
            </a:fld>
            <a:endParaRPr lang="en-US" sz="13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22</a:t>
            </a:fld>
            <a:endParaRPr lang="en-US"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23</a:t>
            </a:fld>
            <a:endParaRPr lang="en-US" sz="13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24</a:t>
            </a:fld>
            <a:endParaRPr lang="en-US" sz="13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25</a:t>
            </a:fld>
            <a:endParaRPr lang="en-US" sz="13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26</a:t>
            </a:fld>
            <a:endParaRPr lang="en-US" sz="13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27</a:t>
            </a:fld>
            <a:endParaRPr lang="en-US" sz="13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28</a:t>
            </a:fld>
            <a:endParaRPr lang="en-US" sz="13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29</a:t>
            </a:fld>
            <a:endParaRPr 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3</a:t>
            </a:fld>
            <a:endParaRPr lang="en-US" sz="13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30</a:t>
            </a:fld>
            <a:endParaRPr lang="en-US" sz="13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31</a:t>
            </a:fld>
            <a:endParaRPr lang="en-US" sz="13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32</a:t>
            </a:fld>
            <a:endParaRPr lang="en-US" sz="13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33</a:t>
            </a:fld>
            <a:endParaRPr lang="en-US" sz="13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34</a:t>
            </a:fld>
            <a:endParaRPr lang="en-US" sz="13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35</a:t>
            </a:fld>
            <a:endParaRPr lang="en-US" sz="13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36</a:t>
            </a:fld>
            <a:endParaRPr lang="en-US" sz="13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37</a:t>
            </a:fld>
            <a:endParaRPr lang="en-US" sz="13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38</a:t>
            </a:fld>
            <a:endParaRPr lang="en-US" sz="13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39</a:t>
            </a:fld>
            <a:endParaRPr 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4</a:t>
            </a:fld>
            <a:endParaRPr lang="en-US" sz="13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40</a:t>
            </a:fld>
            <a:endParaRPr lang="en-US" sz="13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41</a:t>
            </a:fld>
            <a:endParaRPr lang="en-US" sz="13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42</a:t>
            </a:fld>
            <a:endParaRPr lang="en-US" sz="13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43</a:t>
            </a:fld>
            <a:endParaRPr lang="en-US" sz="13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44</a:t>
            </a:fld>
            <a:endParaRPr lang="en-US" sz="13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45</a:t>
            </a:fld>
            <a:endParaRPr lang="en-US" sz="13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46</a:t>
            </a:fld>
            <a:endParaRPr lang="en-US" sz="13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47</a:t>
            </a:fld>
            <a:endParaRPr lang="en-US" sz="13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48</a:t>
            </a:fld>
            <a:endParaRPr lang="en-US" sz="13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49</a:t>
            </a:fld>
            <a:endParaRPr 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5</a:t>
            </a:fld>
            <a:endParaRPr lang="en-US" sz="13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50</a:t>
            </a:fld>
            <a:endParaRPr lang="en-US" sz="13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51</a:t>
            </a:fld>
            <a:endParaRPr lang="en-US" sz="13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52</a:t>
            </a:fld>
            <a:endParaRPr lang="en-US" sz="13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53</a:t>
            </a:fld>
            <a:endParaRPr lang="en-US" sz="13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54</a:t>
            </a:fld>
            <a:endParaRPr lang="en-US" sz="13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55</a:t>
            </a:fld>
            <a:endParaRPr lang="en-US" sz="13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56</a:t>
            </a:fld>
            <a:endParaRPr lang="en-US" sz="13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57</a:t>
            </a:fld>
            <a:endParaRPr lang="en-US" sz="130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58</a:t>
            </a:fld>
            <a:endParaRPr lang="en-US" sz="130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59</a:t>
            </a:fld>
            <a:endParaRPr 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6</a:t>
            </a:fld>
            <a:endParaRPr lang="en-US" sz="130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60</a:t>
            </a:fld>
            <a:endParaRPr lang="en-US" sz="130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61</a:t>
            </a:fld>
            <a:endParaRPr lang="en-US" sz="130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62</a:t>
            </a:fld>
            <a:endParaRPr lang="en-US" sz="130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63</a:t>
            </a:fld>
            <a:endParaRPr lang="en-US" sz="130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85372" indent="-302066" eaLnBrk="0" hangingPunct="0">
              <a:defRPr sz="17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208265" indent="-241653" eaLnBrk="0" hangingPunct="0">
              <a:defRPr sz="17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91571" indent="-241653" eaLnBrk="0" hangingPunct="0">
              <a:defRPr sz="17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174878" indent="-241653" eaLnBrk="0" hangingPunct="0">
              <a:defRPr sz="17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defRPr/>
            </a:pPr>
            <a:fld id="{311D6394-ECC7-41F0-B973-23799080610A}" type="slidenum">
              <a:rPr lang="en-US" sz="1300">
                <a:latin typeface="Arial" pitchFamily="34" charset="0"/>
              </a:rPr>
              <a:pPr>
                <a:defRPr/>
              </a:pPr>
              <a:t>64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65</a:t>
            </a:fld>
            <a:endParaRPr lang="en-US" sz="130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66</a:t>
            </a:fld>
            <a:endParaRPr lang="en-US" sz="130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67</a:t>
            </a:fld>
            <a:endParaRPr lang="en-US" sz="130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68</a:t>
            </a:fld>
            <a:endParaRPr lang="en-US" sz="130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69</a:t>
            </a:fld>
            <a:endParaRPr 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7</a:t>
            </a:fld>
            <a:endParaRPr 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8</a:t>
            </a:fld>
            <a:endParaRPr 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59FD5ECB-3D15-48D5-A556-4D0C3F9D2304}" type="slidenum">
              <a:rPr lang="en-US" sz="1300"/>
              <a:pPr/>
              <a:t>9</a:t>
            </a:fld>
            <a:endParaRPr 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95400" y="16764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89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68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11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22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2018 Pearson Education, Inc.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2" r:id="rId2"/>
    <p:sldLayoutId id="2147484023" r:id="rId3"/>
    <p:sldLayoutId id="2147484025" r:id="rId4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ヒラギノ角ゴ Pro W3" charset="0"/>
          <a:cs typeface="Times New Roman" pitchFamily="18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ヒラギノ角ゴ Pro W3" charset="0"/>
          <a:cs typeface="Times New Roman" pitchFamily="18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ヒラギノ角ゴ Pro W3" charset="0"/>
          <a:cs typeface="Times New Roman" pitchFamily="18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ヒラギノ角ゴ Pro W3" charset="0"/>
          <a:cs typeface="Times New Roman" pitchFamily="18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300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105400" y="5410200"/>
            <a:ext cx="403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100">
              <a:latin typeface="Arial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105400" y="522027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</a:rPr>
              <a:t>Lecture Presentation</a:t>
            </a:r>
          </a:p>
        </p:txBody>
      </p:sp>
      <p:sp>
        <p:nvSpPr>
          <p:cNvPr id="3077" name="Title 1"/>
          <p:cNvSpPr>
            <a:spLocks noGrp="1"/>
          </p:cNvSpPr>
          <p:nvPr/>
        </p:nvSpPr>
        <p:spPr bwMode="auto">
          <a:xfrm>
            <a:off x="5105400" y="1363568"/>
            <a:ext cx="403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400" b="1" dirty="0">
                <a:latin typeface="Arial" pitchFamily="34" charset="0"/>
              </a:rPr>
              <a:t>Chapter 5</a:t>
            </a:r>
          </a:p>
          <a:p>
            <a:pPr algn="ctr"/>
            <a:br>
              <a:rPr lang="en-US" sz="3400" b="1" dirty="0">
                <a:latin typeface="Arial" pitchFamily="34" charset="0"/>
              </a:rPr>
            </a:br>
            <a:r>
              <a:rPr lang="en-US" sz="3400" b="1" dirty="0">
                <a:latin typeface="Arial" pitchFamily="34" charset="0"/>
              </a:rPr>
              <a:t>Molecules and Compounds</a:t>
            </a:r>
            <a:endParaRPr lang="en-US" sz="3400" dirty="0">
              <a:latin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29987" y="5201640"/>
            <a:ext cx="374182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algn="ctr" eaLnBrk="1" hangingPunct="1">
              <a:spcBef>
                <a:spcPct val="20000"/>
              </a:spcBef>
              <a:defRPr/>
            </a:pPr>
            <a:endParaRPr lang="en-US" sz="2000" dirty="0">
              <a:solidFill>
                <a:sysClr val="windowText" lastClr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TRO2386_06_webde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4" y="589464"/>
            <a:ext cx="4883721" cy="55287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Chemical Formulas: How to Represent Compounds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1422348"/>
            <a:ext cx="8428121" cy="4385816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400" dirty="0"/>
              <a:t>Compounds have constant composition with respect to mass because they are composed of atoms in fixed ratios.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/>
              <a:t>A </a:t>
            </a:r>
            <a:r>
              <a:rPr lang="en-US" sz="2400" b="1" dirty="0"/>
              <a:t>chemical formula</a:t>
            </a:r>
            <a:r>
              <a:rPr lang="en-US" sz="2400" dirty="0"/>
              <a:t> indicates the elements present in a compound and the relative number of atoms of each.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/>
              <a:t>For example, H</a:t>
            </a:r>
            <a:r>
              <a:rPr lang="en-US" sz="2400" baseline="-25000" dirty="0"/>
              <a:t>2</a:t>
            </a:r>
            <a:r>
              <a:rPr lang="en-US" sz="2400" dirty="0"/>
              <a:t>O is the chemical formula for water; it indicates that water consists of hydrogen and oxygen atoms in a 2:1 ratio.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/>
              <a:t>The formula contains the symbol for each element, accompanied by a subscript indicating the number of atoms of that element. By convention, a subscript of 1 is omitted.</a:t>
            </a:r>
          </a:p>
        </p:txBody>
      </p:sp>
    </p:spTree>
    <p:extLst>
      <p:ext uri="{BB962C8B-B14F-4D97-AF65-F5344CB8AC3E}">
        <p14:creationId xmlns:p14="http://schemas.microsoft.com/office/powerpoint/2010/main" val="1221808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By Convention, a Subscript of 1 is Omitted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0"/>
          <a:stretch/>
        </p:blipFill>
        <p:spPr>
          <a:xfrm>
            <a:off x="304800" y="2200656"/>
            <a:ext cx="8534400" cy="23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Chemical Formulas: How to Represent Compounds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84337"/>
            <a:ext cx="8558032" cy="556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/>
              <a:t>Common chemical formulas include the following:</a:t>
            </a:r>
          </a:p>
          <a:p>
            <a:pPr eaLnBrk="1" hangingPunct="1"/>
            <a:r>
              <a:rPr lang="en-US" dirty="0" err="1"/>
              <a:t>NaCl</a:t>
            </a:r>
            <a:r>
              <a:rPr lang="en-US" dirty="0"/>
              <a:t> for table salt, indicating sodium and chlorine atoms in a 1:1 ratio.</a:t>
            </a:r>
          </a:p>
          <a:p>
            <a:pPr eaLnBrk="1" hangingPunct="1"/>
            <a:r>
              <a:rPr lang="en-US" dirty="0"/>
              <a:t>CO</a:t>
            </a:r>
            <a:r>
              <a:rPr lang="en-US" baseline="-25000" dirty="0"/>
              <a:t>2 </a:t>
            </a:r>
            <a:r>
              <a:rPr lang="en-US" dirty="0"/>
              <a:t>for carbon dioxide, indicating carbon and oxygen atoms in a 1:2 ratio.</a:t>
            </a:r>
          </a:p>
          <a:p>
            <a:pPr eaLnBrk="1" hangingPunct="1"/>
            <a:r>
              <a:rPr lang="en-US" dirty="0"/>
              <a:t>C</a:t>
            </a:r>
            <a:r>
              <a:rPr lang="en-US" baseline="-25000" dirty="0"/>
              <a:t>12</a:t>
            </a:r>
            <a:r>
              <a:rPr lang="en-US" dirty="0"/>
              <a:t>H</a:t>
            </a:r>
            <a:r>
              <a:rPr lang="en-US" baseline="-25000" dirty="0"/>
              <a:t>22</a:t>
            </a:r>
            <a:r>
              <a:rPr lang="en-US" dirty="0"/>
              <a:t>O</a:t>
            </a:r>
            <a:r>
              <a:rPr lang="en-US" baseline="-25000" dirty="0"/>
              <a:t>11</a:t>
            </a:r>
            <a:r>
              <a:rPr lang="en-US" dirty="0"/>
              <a:t> for table sugar (sucrose), indicating carbon, hydrogen, and oxygen atoms in a 12:22:11 ratio.</a:t>
            </a:r>
          </a:p>
          <a:p>
            <a:pPr eaLnBrk="1" hangingPunct="1"/>
            <a:r>
              <a:rPr lang="en-US" dirty="0"/>
              <a:t>The subscripts in a chemical formula represent the relative numbers of each type of atom in a chemical compound; they never change for a given compound.</a:t>
            </a:r>
          </a:p>
        </p:txBody>
      </p:sp>
    </p:spTree>
    <p:extLst>
      <p:ext uri="{BB962C8B-B14F-4D97-AF65-F5344CB8AC3E}">
        <p14:creationId xmlns:p14="http://schemas.microsoft.com/office/powerpoint/2010/main" val="2641789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4"/>
          <a:stretch/>
        </p:blipFill>
        <p:spPr>
          <a:xfrm>
            <a:off x="2550288" y="1032705"/>
            <a:ext cx="4043423" cy="1477476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Changing a Subscript Makes a Totally Different Compound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2811304"/>
            <a:ext cx="8283743" cy="370870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200" dirty="0"/>
              <a:t>The subscripts in a chemical formula are part of the compound’s definition—if they change, the formula no longer specifies the same compound. </a:t>
            </a:r>
          </a:p>
          <a:p>
            <a:pPr eaLnBrk="1" hangingPunct="1">
              <a:spcBef>
                <a:spcPts val="600"/>
              </a:spcBef>
            </a:pPr>
            <a:r>
              <a:rPr lang="en-US" sz="2200" dirty="0"/>
              <a:t>CO is the chemical formula for </a:t>
            </a:r>
            <a:r>
              <a:rPr lang="en-US" sz="2200" b="1" i="1" dirty="0"/>
              <a:t>carbon monoxide,</a:t>
            </a:r>
            <a:r>
              <a:rPr lang="en-US" sz="2200" dirty="0"/>
              <a:t> an air pollutant with adverse health effects on humans. </a:t>
            </a:r>
          </a:p>
          <a:p>
            <a:pPr eaLnBrk="1" hangingPunct="1">
              <a:spcBef>
                <a:spcPts val="600"/>
              </a:spcBef>
            </a:pPr>
            <a:r>
              <a:rPr lang="en-US" sz="2200" dirty="0"/>
              <a:t>If you change the subscript of the O in CO from 1 to 2, you get the formula for a totally different compound. </a:t>
            </a:r>
          </a:p>
          <a:p>
            <a:pPr eaLnBrk="1" hangingPunct="1">
              <a:spcBef>
                <a:spcPts val="600"/>
              </a:spcBef>
            </a:pPr>
            <a:r>
              <a:rPr lang="en-US" sz="2200" dirty="0"/>
              <a:t>CO</a:t>
            </a:r>
            <a:r>
              <a:rPr lang="en-US" sz="2200" baseline="-25000" dirty="0"/>
              <a:t>2</a:t>
            </a:r>
            <a:r>
              <a:rPr lang="en-US" sz="2200" dirty="0"/>
              <a:t> is the chemical formula for </a:t>
            </a:r>
            <a:r>
              <a:rPr lang="en-US" sz="2200" b="1" i="1" dirty="0"/>
              <a:t>carbon dioxide,</a:t>
            </a:r>
            <a:r>
              <a:rPr lang="en-US" sz="2200" dirty="0"/>
              <a:t> the relatively harmless product of combustion and human respiration. We breathe small amounts of it all the time with no harmful effects.</a:t>
            </a:r>
          </a:p>
        </p:txBody>
      </p:sp>
    </p:spTree>
    <p:extLst>
      <p:ext uri="{BB962C8B-B14F-4D97-AF65-F5344CB8AC3E}">
        <p14:creationId xmlns:p14="http://schemas.microsoft.com/office/powerpoint/2010/main" val="368015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How to List the Elements in Order in Compounds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1138775"/>
            <a:ext cx="8372838" cy="5262979"/>
          </a:xfrm>
        </p:spPr>
        <p:txBody>
          <a:bodyPr/>
          <a:lstStyle/>
          <a:p>
            <a:pPr marL="347472" indent="-347472" eaLnBrk="1" hangingPunct="1">
              <a:buFont typeface="Arial" pitchFamily="34" charset="0"/>
              <a:buChar char="•"/>
            </a:pPr>
            <a:r>
              <a:rPr lang="en-US" sz="2400" dirty="0"/>
              <a:t>Chemical formulas list the most metallic elements first. </a:t>
            </a:r>
          </a:p>
          <a:p>
            <a:pPr marL="347472" indent="-347472" eaLnBrk="1" hangingPunct="1">
              <a:buFont typeface="Arial" pitchFamily="34" charset="0"/>
              <a:buChar char="•"/>
            </a:pPr>
            <a:r>
              <a:rPr lang="en-US" sz="2400" dirty="0"/>
              <a:t>The formula for table salt is </a:t>
            </a:r>
            <a:r>
              <a:rPr lang="en-US" sz="2400" dirty="0" err="1"/>
              <a:t>NaCl</a:t>
            </a:r>
            <a:r>
              <a:rPr lang="en-US" sz="2400" dirty="0"/>
              <a:t>, not </a:t>
            </a:r>
            <a:r>
              <a:rPr lang="en-US" sz="2400" dirty="0" err="1"/>
              <a:t>ClNa</a:t>
            </a:r>
            <a:r>
              <a:rPr lang="en-US" sz="2400" dirty="0"/>
              <a:t>.</a:t>
            </a:r>
          </a:p>
          <a:p>
            <a:pPr marL="347472" lvl="1" indent="-347472" eaLnBrk="1" hangingPunct="1">
              <a:buFont typeface="Arial" pitchFamily="34" charset="0"/>
              <a:buChar char="•"/>
            </a:pPr>
            <a:r>
              <a:rPr lang="en-US" dirty="0"/>
              <a:t>In compounds that do not include a metal, the more metal-like element is listed first.</a:t>
            </a:r>
          </a:p>
          <a:p>
            <a:pPr marL="347472" indent="-347472" eaLnBrk="1" hangingPunct="1">
              <a:buFont typeface="Arial" pitchFamily="34" charset="0"/>
              <a:buChar char="•"/>
            </a:pPr>
            <a:r>
              <a:rPr lang="en-US" sz="2400" dirty="0"/>
              <a:t>Metals are found on the left side of the periodic table and nonmetals on the upper right side.</a:t>
            </a:r>
          </a:p>
          <a:p>
            <a:pPr marL="347472" indent="-347472" eaLnBrk="1" hangingPunct="1">
              <a:buFont typeface="Arial" pitchFamily="34" charset="0"/>
              <a:buChar char="•"/>
            </a:pPr>
            <a:r>
              <a:rPr lang="en-US" sz="2400" dirty="0"/>
              <a:t>Among nonmetals, those to the left in the periodic table </a:t>
            </a:r>
            <a:br>
              <a:rPr lang="en-US" sz="2400" dirty="0"/>
            </a:br>
            <a:r>
              <a:rPr lang="en-US" sz="2400" dirty="0"/>
              <a:t>are more metal-like than those to the right and are normally listed first.</a:t>
            </a:r>
            <a:br>
              <a:rPr lang="en-US" sz="2400" dirty="0"/>
            </a:br>
            <a:r>
              <a:rPr lang="en-US" sz="2400" dirty="0"/>
              <a:t>We write NO</a:t>
            </a:r>
            <a:r>
              <a:rPr lang="en-US" sz="2400" baseline="-25000" dirty="0"/>
              <a:t>2</a:t>
            </a:r>
            <a:r>
              <a:rPr lang="en-US" sz="2400" dirty="0"/>
              <a:t> and NO, not O</a:t>
            </a:r>
            <a:r>
              <a:rPr lang="en-US" sz="2400" baseline="-25000" dirty="0"/>
              <a:t>2</a:t>
            </a:r>
            <a:r>
              <a:rPr lang="en-US" sz="2400" dirty="0"/>
              <a:t>N and ON.</a:t>
            </a:r>
          </a:p>
          <a:p>
            <a:pPr marL="347472" indent="-347472" eaLnBrk="1" hangingPunct="1">
              <a:buFont typeface="Arial" pitchFamily="34" charset="0"/>
              <a:buChar char="•"/>
            </a:pPr>
            <a:r>
              <a:rPr lang="en-US" sz="2400" dirty="0"/>
              <a:t>Within a single column in the periodic table, elements toward the bottom are more metal-like than elements toward the top. We write SO</a:t>
            </a:r>
            <a:r>
              <a:rPr lang="en-US" sz="2400" baseline="-25000" dirty="0"/>
              <a:t>2</a:t>
            </a:r>
            <a:r>
              <a:rPr lang="en-US" sz="2400" dirty="0"/>
              <a:t>, not O</a:t>
            </a:r>
            <a:r>
              <a:rPr lang="en-US" sz="2400" baseline="-25000" dirty="0"/>
              <a:t>2</a:t>
            </a:r>
            <a:r>
              <a:rPr lang="en-US" sz="2400" dirty="0"/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304636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Order to List the Nonmetal Elements in Compounds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1381850"/>
            <a:ext cx="8656722" cy="2332946"/>
          </a:xfrm>
        </p:spPr>
        <p:txBody>
          <a:bodyPr/>
          <a:lstStyle/>
          <a:p>
            <a:pPr eaLnBrk="1" hangingPunct="1"/>
            <a:r>
              <a:rPr lang="en-US" dirty="0"/>
              <a:t>The specific order for listing nonmetal elements in a chemical formula is shown in Table 5.1.</a:t>
            </a:r>
          </a:p>
          <a:p>
            <a:pPr eaLnBrk="1" hangingPunct="1"/>
            <a:r>
              <a:rPr lang="en-US" dirty="0"/>
              <a:t>There are a few historical exceptions in which the most metallic element is named first, such as the hydroxide ion, which is written as </a:t>
            </a:r>
            <a:r>
              <a:rPr lang="en-US" b="1" dirty="0"/>
              <a:t>OH</a:t>
            </a:r>
            <a:r>
              <a:rPr lang="en-US" b="1" baseline="30000" dirty="0"/>
              <a:t>–</a:t>
            </a:r>
            <a:r>
              <a:rPr lang="en-US" b="1" dirty="0"/>
              <a:t>.</a:t>
            </a: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1"/>
          <a:stretch/>
        </p:blipFill>
        <p:spPr>
          <a:xfrm>
            <a:off x="304800" y="4350808"/>
            <a:ext cx="8534400" cy="139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0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How to Represent Compounds with Polyatomic 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1422342"/>
            <a:ext cx="8419136" cy="4385816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400" dirty="0"/>
              <a:t>Some chemical formulas contain groups of atoms that act as a unit.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/>
              <a:t>When several groups of the same kind are present, their formula is set off in parentheses with a subscript to indicate the number of that group.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/>
              <a:t>Many of these groups of atoms have a charge associated with them and are called </a:t>
            </a:r>
            <a:r>
              <a:rPr lang="en-US" sz="2400" b="1" dirty="0"/>
              <a:t>polyatomic ions.</a:t>
            </a:r>
            <a:endParaRPr lang="en-US" sz="2400" dirty="0"/>
          </a:p>
          <a:p>
            <a:pPr eaLnBrk="1" hangingPunct="1">
              <a:spcBef>
                <a:spcPts val="600"/>
              </a:spcBef>
            </a:pPr>
            <a:r>
              <a:rPr lang="en-US" sz="2400" dirty="0"/>
              <a:t>To determine the total number of each type of atom in a compound containing a group within parentheses, multiply the subscript outside the parentheses by the subscript for each atom inside the parentheses.</a:t>
            </a:r>
          </a:p>
        </p:txBody>
      </p:sp>
    </p:spTree>
    <p:extLst>
      <p:ext uri="{BB962C8B-B14F-4D97-AF65-F5344CB8AC3E}">
        <p14:creationId xmlns:p14="http://schemas.microsoft.com/office/powerpoint/2010/main" val="3683043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Determine the Number of Each Type of Atom in Mg(NO</a:t>
            </a:r>
            <a:r>
              <a:rPr lang="en-US" altLang="en-US" baseline="-25000" dirty="0">
                <a:solidFill>
                  <a:srgbClr val="ED6B06"/>
                </a:solidFill>
              </a:rPr>
              <a:t>3</a:t>
            </a:r>
            <a:r>
              <a:rPr lang="en-US" altLang="en-US" dirty="0">
                <a:solidFill>
                  <a:srgbClr val="ED6B06"/>
                </a:solidFill>
              </a:rPr>
              <a:t>)</a:t>
            </a:r>
            <a:r>
              <a:rPr lang="en-US" altLang="en-US" baseline="-25000" dirty="0">
                <a:solidFill>
                  <a:srgbClr val="ED6B06"/>
                </a:solidFill>
              </a:rPr>
              <a:t>2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1208225"/>
            <a:ext cx="8656722" cy="1988237"/>
          </a:xfrm>
        </p:spPr>
        <p:txBody>
          <a:bodyPr/>
          <a:lstStyle/>
          <a:p>
            <a:pPr eaLnBrk="1" hangingPunct="1"/>
            <a:r>
              <a:rPr lang="en-US" sz="2200" b="1" dirty="0"/>
              <a:t>Mg(NO</a:t>
            </a:r>
            <a:r>
              <a:rPr lang="en-US" sz="2200" b="1" baseline="-25000" dirty="0"/>
              <a:t>3</a:t>
            </a:r>
            <a:r>
              <a:rPr lang="en-US" sz="2200" b="1" dirty="0"/>
              <a:t>)</a:t>
            </a:r>
            <a:r>
              <a:rPr lang="en-US" sz="2200" b="1" baseline="-25000" dirty="0"/>
              <a:t>2</a:t>
            </a:r>
            <a:r>
              <a:rPr lang="en-US" sz="2200" dirty="0"/>
              <a:t> indicates a compound containing one magnesium atom (present as the Mg</a:t>
            </a:r>
            <a:r>
              <a:rPr lang="en-US" sz="2200" baseline="30000" dirty="0"/>
              <a:t>2+</a:t>
            </a:r>
            <a:r>
              <a:rPr lang="en-US" sz="2200" dirty="0"/>
              <a:t> ion) and two </a:t>
            </a:r>
            <a:r>
              <a:rPr lang="en-US" sz="2200" b="1" dirty="0"/>
              <a:t>NO</a:t>
            </a:r>
            <a:r>
              <a:rPr lang="en-US" sz="2200" b="1" baseline="-25000" dirty="0"/>
              <a:t>3</a:t>
            </a:r>
            <a:r>
              <a:rPr lang="en-US" sz="2200" b="1" baseline="30000" dirty="0"/>
              <a:t>–</a:t>
            </a:r>
            <a:r>
              <a:rPr lang="en-US" sz="2200" dirty="0"/>
              <a:t> groups. 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/>
              <a:t>		 Mg:   		1 	= 1 Mg</a:t>
            </a:r>
          </a:p>
          <a:p>
            <a:pPr lvl="2" eaLnBrk="1" hangingPunct="1">
              <a:buFont typeface="Arial" charset="0"/>
              <a:buNone/>
            </a:pPr>
            <a:r>
              <a:rPr lang="en-US" sz="2200" dirty="0"/>
              <a:t> N:   		1 × 2 	= 2 N</a:t>
            </a:r>
          </a:p>
          <a:p>
            <a:pPr lvl="2" eaLnBrk="1" hangingPunct="1">
              <a:buFont typeface="Arial" charset="0"/>
              <a:buNone/>
            </a:pPr>
            <a:r>
              <a:rPr lang="en-US" sz="2200" dirty="0"/>
              <a:t> O:   		3 × 2 	= 6 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6"/>
          <a:stretch/>
        </p:blipFill>
        <p:spPr>
          <a:xfrm>
            <a:off x="304800" y="3329248"/>
            <a:ext cx="8534400" cy="304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27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Types of Chemical Formulas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965150"/>
            <a:ext cx="8656722" cy="527836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400" dirty="0"/>
              <a:t>An </a:t>
            </a:r>
            <a:r>
              <a:rPr lang="en-US" sz="2400" b="1" dirty="0"/>
              <a:t>empirical formula</a:t>
            </a:r>
            <a:r>
              <a:rPr lang="en-US" sz="2400" dirty="0"/>
              <a:t> gives the </a:t>
            </a:r>
            <a:r>
              <a:rPr lang="en-US" sz="2400" i="1" dirty="0"/>
              <a:t>relative</a:t>
            </a:r>
            <a:r>
              <a:rPr lang="en-US" sz="2400" dirty="0"/>
              <a:t> number of atoms of each element in a compound.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/>
              <a:t>A </a:t>
            </a:r>
            <a:r>
              <a:rPr lang="en-US" sz="2400" b="1" dirty="0"/>
              <a:t>molecular formula</a:t>
            </a:r>
            <a:r>
              <a:rPr lang="en-US" sz="2400" dirty="0"/>
              <a:t> gives the </a:t>
            </a:r>
            <a:r>
              <a:rPr lang="en-US" sz="2400" i="1" dirty="0"/>
              <a:t>actual</a:t>
            </a:r>
            <a:r>
              <a:rPr lang="en-US" sz="2400" dirty="0"/>
              <a:t> number of atoms of each element in a molecule of the compound.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/>
              <a:t>For example, the molecular formula for hydrogen peroxide is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, and its empirical formula is HO.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/>
              <a:t>The molecular formula is always a whole-number multiple of the empirical formula.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/>
              <a:t>For many compounds, such as H</a:t>
            </a:r>
            <a:r>
              <a:rPr lang="en-US" sz="2400" baseline="-25000" dirty="0"/>
              <a:t>2</a:t>
            </a:r>
            <a:r>
              <a:rPr lang="en-US" sz="2400" dirty="0"/>
              <a:t>O, the molecular formula is the same as the empirical formula.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/>
              <a:t>A </a:t>
            </a:r>
            <a:r>
              <a:rPr lang="en-US" sz="2400" b="1" dirty="0"/>
              <a:t>structural</a:t>
            </a:r>
            <a:r>
              <a:rPr lang="en-US" sz="2400" dirty="0"/>
              <a:t> </a:t>
            </a:r>
            <a:r>
              <a:rPr lang="en-US" sz="2400" b="1" dirty="0"/>
              <a:t>formula</a:t>
            </a:r>
            <a:r>
              <a:rPr lang="en-US" sz="2400" dirty="0"/>
              <a:t> uses lines to represent chemical bonds and shows how the atoms in a molecule are connected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2377085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Types of Chemical Formulas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2824223" y="729206"/>
            <a:ext cx="6175398" cy="5816977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200" b="1" dirty="0"/>
              <a:t>Molecular models</a:t>
            </a:r>
            <a:r>
              <a:rPr lang="en-US" sz="2200" dirty="0"/>
              <a:t>—three-dimensional representations of molecules—are used to represent compounds.</a:t>
            </a:r>
          </a:p>
          <a:p>
            <a:pPr eaLnBrk="1" hangingPunct="1">
              <a:spcBef>
                <a:spcPts val="600"/>
              </a:spcBef>
            </a:pPr>
            <a:r>
              <a:rPr lang="en-US" sz="2200" dirty="0"/>
              <a:t>We use two types of molecular models: </a:t>
            </a:r>
            <a:br>
              <a:rPr lang="en-US" sz="2200" dirty="0"/>
            </a:br>
            <a:r>
              <a:rPr lang="en-US" sz="2200" dirty="0"/>
              <a:t>ball-and-stick and space-filling.</a:t>
            </a:r>
          </a:p>
          <a:p>
            <a:pPr eaLnBrk="1" hangingPunct="1">
              <a:spcBef>
                <a:spcPts val="600"/>
              </a:spcBef>
            </a:pPr>
            <a:r>
              <a:rPr lang="en-US" sz="2200" dirty="0"/>
              <a:t>In </a:t>
            </a:r>
            <a:r>
              <a:rPr lang="en-US" sz="2200" b="1" dirty="0"/>
              <a:t>ball-and-stick models,</a:t>
            </a:r>
            <a:r>
              <a:rPr lang="en-US" sz="2200" dirty="0"/>
              <a:t> we represent atoms as balls and chemical bonds as sticks. </a:t>
            </a:r>
          </a:p>
          <a:p>
            <a:pPr eaLnBrk="1" hangingPunct="1">
              <a:spcBef>
                <a:spcPts val="600"/>
              </a:spcBef>
            </a:pPr>
            <a:r>
              <a:rPr lang="en-US" sz="2200" dirty="0"/>
              <a:t>The balls and sticks are connected to represent the molecule’s shape. The balls </a:t>
            </a:r>
            <a:br>
              <a:rPr lang="en-US" sz="2200" dirty="0"/>
            </a:br>
            <a:r>
              <a:rPr lang="en-US" sz="2200" dirty="0"/>
              <a:t>are color coded, and each element is assigned a color as shown in the margin.</a:t>
            </a:r>
          </a:p>
          <a:p>
            <a:pPr eaLnBrk="1" hangingPunct="1">
              <a:spcBef>
                <a:spcPts val="600"/>
              </a:spcBef>
            </a:pPr>
            <a:r>
              <a:rPr lang="en-US" sz="2200" dirty="0"/>
              <a:t>In </a:t>
            </a:r>
            <a:r>
              <a:rPr lang="en-US" sz="2200" b="1" dirty="0"/>
              <a:t>space-filing</a:t>
            </a:r>
            <a:r>
              <a:rPr lang="en-US" sz="2200" dirty="0"/>
              <a:t> </a:t>
            </a:r>
            <a:r>
              <a:rPr lang="en-US" sz="2200" b="1" dirty="0"/>
              <a:t>models,</a:t>
            </a:r>
            <a:r>
              <a:rPr lang="en-US" sz="2200" dirty="0"/>
              <a:t> atoms fill the </a:t>
            </a:r>
            <a:br>
              <a:rPr lang="en-US" sz="2200" dirty="0"/>
            </a:br>
            <a:r>
              <a:rPr lang="en-US" sz="2200" dirty="0"/>
              <a:t>space between each other to more closely represent our best idea for how a </a:t>
            </a:r>
            <a:br>
              <a:rPr lang="en-US" sz="2200" dirty="0"/>
            </a:br>
            <a:r>
              <a:rPr lang="en-US" sz="2200" dirty="0"/>
              <a:t>molecule might appear if we could scale </a:t>
            </a:r>
            <a:br>
              <a:rPr lang="en-US" sz="2200" dirty="0"/>
            </a:br>
            <a:r>
              <a:rPr lang="en-US" sz="2200" dirty="0"/>
              <a:t>it to a visible size.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"/>
          <a:stretch/>
        </p:blipFill>
        <p:spPr>
          <a:xfrm>
            <a:off x="405167" y="947388"/>
            <a:ext cx="2015182" cy="51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0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Sugar’s Properties Differ from Those of the Elements C, H, and O in Sugar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902" y="1261960"/>
            <a:ext cx="4229098" cy="4524315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400" dirty="0"/>
              <a:t>Ordinary table sugar is a compound called sucrose.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/>
              <a:t>A sucrose molecule, such as the one shown here, contains carbon, hydrogen, and oxygen atoms.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/>
              <a:t>The properties of sucrose are very different from those of carbon, shown here in the form of graphite, hydrogen, and oxygen.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"/>
          <a:stretch/>
        </p:blipFill>
        <p:spPr>
          <a:xfrm>
            <a:off x="4911508" y="1323975"/>
            <a:ext cx="3734795" cy="492097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Comparison of Formulas and Models for Methane, CH</a:t>
            </a:r>
            <a:r>
              <a:rPr lang="en-US" altLang="en-US" baseline="-25000" dirty="0">
                <a:solidFill>
                  <a:srgbClr val="ED6B06"/>
                </a:solidFill>
              </a:rPr>
              <a:t>4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1233203"/>
            <a:ext cx="8476248" cy="2899255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282575" algn="l"/>
              </a:tabLst>
            </a:pPr>
            <a:r>
              <a:rPr lang="en-US" sz="2400" dirty="0"/>
              <a:t>The </a:t>
            </a:r>
            <a:r>
              <a:rPr lang="en-US" sz="2400" b="1" dirty="0"/>
              <a:t>molecular formula </a:t>
            </a:r>
            <a:r>
              <a:rPr lang="en-US" sz="2400" dirty="0"/>
              <a:t>of methane indicates that methane has one carbon atom and four hydrogen atoms. </a:t>
            </a:r>
          </a:p>
          <a:p>
            <a:pPr eaLnBrk="1" hangingPunct="1">
              <a:lnSpc>
                <a:spcPct val="90000"/>
              </a:lnSpc>
              <a:tabLst>
                <a:tab pos="282575" algn="l"/>
              </a:tabLst>
            </a:pPr>
            <a:r>
              <a:rPr lang="en-US" sz="2400" dirty="0"/>
              <a:t>The </a:t>
            </a:r>
            <a:r>
              <a:rPr lang="en-US" sz="2400" b="1" dirty="0"/>
              <a:t>structural formula </a:t>
            </a:r>
            <a:r>
              <a:rPr lang="en-US" sz="2400" dirty="0"/>
              <a:t>shows how the atoms are connected: each hydrogen atom is bonded to the central carbon atom.</a:t>
            </a:r>
          </a:p>
          <a:p>
            <a:pPr eaLnBrk="1" hangingPunct="1">
              <a:lnSpc>
                <a:spcPct val="90000"/>
              </a:lnSpc>
              <a:tabLst>
                <a:tab pos="282575" algn="l"/>
              </a:tabLst>
            </a:pPr>
            <a:r>
              <a:rPr lang="en-US" sz="2400" dirty="0"/>
              <a:t>The </a:t>
            </a:r>
            <a:r>
              <a:rPr lang="en-US" sz="2400" b="1" dirty="0"/>
              <a:t>ball-and-stick model </a:t>
            </a:r>
            <a:r>
              <a:rPr lang="en-US" sz="2400" dirty="0"/>
              <a:t>and the </a:t>
            </a:r>
            <a:r>
              <a:rPr lang="en-US" sz="2400" b="1" dirty="0"/>
              <a:t>space-filling model </a:t>
            </a:r>
            <a:r>
              <a:rPr lang="en-US" sz="2400" dirty="0"/>
              <a:t>illustrate the </a:t>
            </a:r>
            <a:r>
              <a:rPr lang="en-US" sz="2400" i="1" dirty="0"/>
              <a:t>geometry</a:t>
            </a:r>
            <a:r>
              <a:rPr lang="en-US" sz="2400" dirty="0"/>
              <a:t> of the molecule: how the atoms are arranged in three dimensions.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5"/>
          <a:stretch/>
        </p:blipFill>
        <p:spPr>
          <a:xfrm>
            <a:off x="304800" y="4148480"/>
            <a:ext cx="8534400" cy="206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22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966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Images Make the Connection Between the World Around Us and the World of Atoms and Molecules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1653851"/>
            <a:ext cx="4078630" cy="4745915"/>
          </a:xfrm>
        </p:spPr>
        <p:txBody>
          <a:bodyPr/>
          <a:lstStyle/>
          <a:p>
            <a:pPr eaLnBrk="1" hangingPunct="1"/>
            <a:r>
              <a:rPr lang="en-US" sz="2400" dirty="0"/>
              <a:t>The </a:t>
            </a:r>
            <a:r>
              <a:rPr lang="en-US" sz="2400" i="1" dirty="0"/>
              <a:t>macroscopic world</a:t>
            </a:r>
            <a:r>
              <a:rPr lang="en-US" sz="2400" dirty="0"/>
              <a:t> (what we see)</a:t>
            </a:r>
          </a:p>
          <a:p>
            <a:pPr eaLnBrk="1" hangingPunct="1"/>
            <a:r>
              <a:rPr lang="en-US" sz="2400" dirty="0"/>
              <a:t>The </a:t>
            </a:r>
            <a:r>
              <a:rPr lang="en-US" sz="2400" i="1" dirty="0"/>
              <a:t>atomic and molecular world</a:t>
            </a:r>
            <a:r>
              <a:rPr lang="en-US" sz="2400" dirty="0"/>
              <a:t> (the particles that compose matter)</a:t>
            </a:r>
          </a:p>
          <a:p>
            <a:pPr eaLnBrk="1" hangingPunct="1"/>
            <a:r>
              <a:rPr lang="en-US" sz="2400" dirty="0"/>
              <a:t>The </a:t>
            </a:r>
            <a:r>
              <a:rPr lang="en-US" sz="2400" i="1" dirty="0"/>
              <a:t>symbolic way</a:t>
            </a:r>
            <a:r>
              <a:rPr lang="en-US" sz="2400" dirty="0"/>
              <a:t> that chemists represent the atomic and molecular world</a:t>
            </a:r>
          </a:p>
          <a:p>
            <a:pPr eaLnBrk="1" hangingPunct="1"/>
            <a:r>
              <a:rPr lang="en-US" sz="2400" dirty="0"/>
              <a:t>Here is an image of water using this kind of representation.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4"/>
          <a:stretch/>
        </p:blipFill>
        <p:spPr>
          <a:xfrm>
            <a:off x="4398379" y="1781175"/>
            <a:ext cx="4629873" cy="38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46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A Molecular View of Elements and Compounds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1335550"/>
            <a:ext cx="8548438" cy="3243965"/>
          </a:xfrm>
        </p:spPr>
        <p:txBody>
          <a:bodyPr/>
          <a:lstStyle/>
          <a:p>
            <a:pPr eaLnBrk="1" hangingPunct="1"/>
            <a:r>
              <a:rPr lang="en-US" sz="3200" dirty="0"/>
              <a:t>Pure substances may be either elements or compounds.</a:t>
            </a:r>
          </a:p>
          <a:p>
            <a:pPr eaLnBrk="1" hangingPunct="1"/>
            <a:r>
              <a:rPr lang="en-US" sz="3200" dirty="0"/>
              <a:t>Elements may be either atomic or molecular.</a:t>
            </a:r>
          </a:p>
          <a:p>
            <a:pPr eaLnBrk="1" hangingPunct="1"/>
            <a:r>
              <a:rPr lang="en-US" sz="3200" dirty="0"/>
              <a:t>Compounds may be either molecular </a:t>
            </a:r>
            <a:br>
              <a:rPr lang="en-US" sz="3200" dirty="0"/>
            </a:br>
            <a:r>
              <a:rPr lang="en-US" sz="3200" dirty="0"/>
              <a:t>or ionic.</a:t>
            </a:r>
          </a:p>
        </p:txBody>
      </p:sp>
    </p:spTree>
    <p:extLst>
      <p:ext uri="{BB962C8B-B14F-4D97-AF65-F5344CB8AC3E}">
        <p14:creationId xmlns:p14="http://schemas.microsoft.com/office/powerpoint/2010/main" val="755863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Classification of Elements and Compounds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"/>
          <a:stretch/>
        </p:blipFill>
        <p:spPr>
          <a:xfrm>
            <a:off x="1099594" y="565424"/>
            <a:ext cx="6944810" cy="59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9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Elements May Be Atomic or Molecular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866774"/>
            <a:ext cx="8548438" cy="4622804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3200" b="1" dirty="0"/>
              <a:t>Atomic elements</a:t>
            </a:r>
            <a:r>
              <a:rPr lang="en-US" sz="3200" dirty="0"/>
              <a:t> are those that exist in nature with single atoms as their basic units. Most elements fall into this category.</a:t>
            </a:r>
          </a:p>
          <a:p>
            <a:pPr eaLnBrk="1" hangingPunct="1">
              <a:spcBef>
                <a:spcPts val="600"/>
              </a:spcBef>
            </a:pPr>
            <a:r>
              <a:rPr lang="en-US" sz="3200" b="1" dirty="0"/>
              <a:t>Molecular elements</a:t>
            </a:r>
            <a:r>
              <a:rPr lang="en-US" sz="3200" dirty="0"/>
              <a:t> do not normally exist </a:t>
            </a:r>
            <a:br>
              <a:rPr lang="en-US" sz="3200" dirty="0"/>
            </a:br>
            <a:r>
              <a:rPr lang="en-US" sz="3200" dirty="0"/>
              <a:t>in nature with single atoms as their basic units. Instead, these elements exist as </a:t>
            </a:r>
            <a:r>
              <a:rPr lang="en-US" sz="3200" i="1" dirty="0"/>
              <a:t>diatomic molecules</a:t>
            </a:r>
            <a:r>
              <a:rPr lang="en-US" sz="3200" dirty="0"/>
              <a:t>—two atoms of </a:t>
            </a:r>
            <a:br>
              <a:rPr lang="en-US" sz="3200" dirty="0"/>
            </a:br>
            <a:r>
              <a:rPr lang="en-US" sz="3200" dirty="0"/>
              <a:t>that element bonded together—as their basic units.</a:t>
            </a:r>
          </a:p>
        </p:txBody>
      </p:sp>
    </p:spTree>
    <p:extLst>
      <p:ext uri="{BB962C8B-B14F-4D97-AF65-F5344CB8AC3E}">
        <p14:creationId xmlns:p14="http://schemas.microsoft.com/office/powerpoint/2010/main" val="381503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Elements May Be Atomic or Molecular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72605"/>
            <a:ext cx="4038600" cy="952500"/>
          </a:xfrm>
        </p:spPr>
        <p:txBody>
          <a:bodyPr>
            <a:noAutofit/>
          </a:bodyPr>
          <a:lstStyle/>
          <a:p>
            <a:pPr marL="0" indent="-347472" eaLnBrk="1" hangingPunct="1">
              <a:spcBef>
                <a:spcPts val="0"/>
              </a:spcBef>
              <a:buFont typeface="Arial" charset="0"/>
              <a:buNone/>
            </a:pPr>
            <a:r>
              <a:rPr lang="en-US" sz="2000" b="1" dirty="0"/>
              <a:t>An atomic element  </a:t>
            </a:r>
            <a:r>
              <a:rPr lang="en-US" sz="2000" dirty="0"/>
              <a:t>The basic units that compose mercury, an atomic element and a metal, are single mercury atoms. 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88564" y="672605"/>
            <a:ext cx="4328114" cy="1225644"/>
          </a:xfrm>
        </p:spPr>
        <p:txBody>
          <a:bodyPr>
            <a:noAutofit/>
          </a:bodyPr>
          <a:lstStyle/>
          <a:p>
            <a:pPr marL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000" b="1" dirty="0"/>
              <a:t>A molecular element  </a:t>
            </a:r>
            <a:r>
              <a:rPr lang="en-US" sz="2000" dirty="0"/>
              <a:t>The basic units that compose chlorine, a molecular element, are diatomic chlorine molecules, each composed of two chlorine atoms.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"/>
          <a:stretch/>
        </p:blipFill>
        <p:spPr>
          <a:xfrm>
            <a:off x="126605" y="2336349"/>
            <a:ext cx="4584292" cy="3792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"/>
          <a:stretch/>
        </p:blipFill>
        <p:spPr>
          <a:xfrm>
            <a:off x="4826643" y="2336349"/>
            <a:ext cx="4205584" cy="419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0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Elements that Exist as Diatomic Molecules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6"/>
          <a:stretch/>
        </p:blipFill>
        <p:spPr>
          <a:xfrm>
            <a:off x="1986602" y="820066"/>
            <a:ext cx="5170795" cy="52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09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Compounds May Be Molecular or Ionic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872550"/>
            <a:ext cx="8548438" cy="4721292"/>
          </a:xfrm>
        </p:spPr>
        <p:txBody>
          <a:bodyPr/>
          <a:lstStyle/>
          <a:p>
            <a:pPr eaLnBrk="1" hangingPunct="1"/>
            <a:r>
              <a:rPr lang="en-US" sz="3200" b="1" dirty="0"/>
              <a:t>Molecular compounds</a:t>
            </a:r>
            <a:r>
              <a:rPr lang="en-US" sz="3200" dirty="0"/>
              <a:t> are compounds formed from two or more nonmetals.</a:t>
            </a:r>
            <a:br>
              <a:rPr lang="en-US" sz="3200" dirty="0"/>
            </a:br>
            <a:r>
              <a:rPr lang="en-US" sz="3200" dirty="0"/>
              <a:t>The basic units of molecular compounds are molecules composed of the </a:t>
            </a:r>
            <a:br>
              <a:rPr lang="en-US" sz="3200" dirty="0"/>
            </a:br>
            <a:r>
              <a:rPr lang="en-US" sz="3200" dirty="0"/>
              <a:t>constituent atoms.</a:t>
            </a:r>
          </a:p>
          <a:p>
            <a:pPr eaLnBrk="1" hangingPunct="1"/>
            <a:r>
              <a:rPr lang="en-US" sz="3200" b="1" dirty="0"/>
              <a:t>Ionic compounds</a:t>
            </a:r>
            <a:r>
              <a:rPr lang="en-US" sz="3200" dirty="0"/>
              <a:t> contain one or more </a:t>
            </a:r>
            <a:r>
              <a:rPr lang="en-US" sz="3200" dirty="0" err="1"/>
              <a:t>cations</a:t>
            </a:r>
            <a:r>
              <a:rPr lang="en-US" sz="3200" dirty="0"/>
              <a:t> paired with one or more anions.</a:t>
            </a:r>
          </a:p>
          <a:p>
            <a:pPr eaLnBrk="1" hangingPunct="1"/>
            <a:r>
              <a:rPr lang="en-US" sz="3200" dirty="0"/>
              <a:t>In most cases, the </a:t>
            </a:r>
            <a:r>
              <a:rPr lang="en-US" sz="3200" dirty="0" err="1"/>
              <a:t>cations</a:t>
            </a:r>
            <a:r>
              <a:rPr lang="en-US" sz="3200" dirty="0"/>
              <a:t> are metals and the anions are nonmetals.</a:t>
            </a:r>
          </a:p>
        </p:txBody>
      </p:sp>
    </p:spTree>
    <p:extLst>
      <p:ext uri="{BB962C8B-B14F-4D97-AF65-F5344CB8AC3E}">
        <p14:creationId xmlns:p14="http://schemas.microsoft.com/office/powerpoint/2010/main" val="3867582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Compounds May Be Molecular or Ionic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866759"/>
            <a:ext cx="3685091" cy="5090624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/>
              <a:t>The basic units that compose dry ice, a molecular compound, are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b="1" dirty="0"/>
              <a:t>molecules.</a:t>
            </a:r>
            <a:endParaRPr lang="en-US" dirty="0"/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  <a:p>
            <a:pPr marL="0" indent="0" eaLnBrk="1" hangingPunct="1">
              <a:buFont typeface="Arial" charset="0"/>
              <a:buNone/>
            </a:pPr>
            <a:r>
              <a:rPr lang="en-US" dirty="0"/>
              <a:t>The basic units that compose table salt, an ionic compound, are </a:t>
            </a:r>
            <a:r>
              <a:rPr lang="en-US" dirty="0" err="1"/>
              <a:t>NaCl</a:t>
            </a:r>
            <a:r>
              <a:rPr lang="en-US" dirty="0"/>
              <a:t> </a:t>
            </a:r>
            <a:r>
              <a:rPr lang="en-US" b="1" dirty="0"/>
              <a:t>formula units.</a:t>
            </a: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"/>
          <a:stretch/>
        </p:blipFill>
        <p:spPr>
          <a:xfrm>
            <a:off x="4335578" y="626612"/>
            <a:ext cx="4503622" cy="2961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"/>
          <a:stretch/>
        </p:blipFill>
        <p:spPr>
          <a:xfrm>
            <a:off x="5122375" y="3680748"/>
            <a:ext cx="3252760" cy="30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82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Ionic Compounds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8" y="966663"/>
            <a:ext cx="8558033" cy="4385816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400" dirty="0"/>
              <a:t>When a </a:t>
            </a:r>
            <a:r>
              <a:rPr lang="en-US" sz="2400" b="1" dirty="0"/>
              <a:t>metal,</a:t>
            </a:r>
            <a:r>
              <a:rPr lang="en-US" sz="2400" dirty="0"/>
              <a:t> which has a tendency to lose electrons, combines with a </a:t>
            </a:r>
            <a:r>
              <a:rPr lang="en-US" sz="2400" b="1" dirty="0"/>
              <a:t>nonmetal,</a:t>
            </a:r>
            <a:r>
              <a:rPr lang="en-US" sz="2400" dirty="0"/>
              <a:t> which has a tendency to gain electrons, one or more electrons transfer from the metal to the nonmetal, creating positive and negative ions that are attracted to each other.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/>
              <a:t>A compound composed of a metal and a nonmetal is considered </a:t>
            </a:r>
            <a:r>
              <a:rPr lang="en-US" sz="2400" b="1" dirty="0"/>
              <a:t>ionic.</a:t>
            </a:r>
            <a:r>
              <a:rPr lang="en-US" sz="2400" dirty="0"/>
              <a:t>  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/>
              <a:t>The basic unit of ionic compounds is the </a:t>
            </a:r>
            <a:r>
              <a:rPr lang="en-US" sz="2400" b="1" dirty="0"/>
              <a:t>formula unit.</a:t>
            </a:r>
            <a:endParaRPr lang="en-US" sz="2400" dirty="0"/>
          </a:p>
          <a:p>
            <a:pPr eaLnBrk="1" hangingPunct="1">
              <a:spcBef>
                <a:spcPts val="600"/>
              </a:spcBef>
            </a:pPr>
            <a:r>
              <a:rPr lang="en-US" sz="2400" dirty="0"/>
              <a:t>Unlike molecular compounds, ionic compounds do not contain individual molecules but rather </a:t>
            </a:r>
            <a:r>
              <a:rPr lang="en-US" sz="2400" dirty="0" err="1"/>
              <a:t>cations</a:t>
            </a:r>
            <a:r>
              <a:rPr lang="en-US" sz="2400" dirty="0"/>
              <a:t> and anions in an alternating three-dimensional array.</a:t>
            </a:r>
          </a:p>
        </p:txBody>
      </p:sp>
    </p:spTree>
    <p:extLst>
      <p:ext uri="{BB962C8B-B14F-4D97-AF65-F5344CB8AC3E}">
        <p14:creationId xmlns:p14="http://schemas.microsoft.com/office/powerpoint/2010/main" val="140677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Salt’s Properties Differ from Those of the Elements Na and </a:t>
            </a:r>
            <a:r>
              <a:rPr lang="en-US" altLang="en-US" dirty="0" err="1">
                <a:solidFill>
                  <a:srgbClr val="ED6B06"/>
                </a:solidFill>
              </a:rPr>
              <a:t>Cl</a:t>
            </a:r>
            <a:r>
              <a:rPr lang="en-US" altLang="en-US" dirty="0">
                <a:solidFill>
                  <a:srgbClr val="ED6B06"/>
                </a:solidFill>
              </a:rPr>
              <a:t> in Salt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187850"/>
            <a:ext cx="4114801" cy="1416452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cs typeface="Arial" panose="020B0604020202020204" pitchFamily="34" charset="0"/>
              </a:rPr>
              <a:t>Elemental sodium  </a:t>
            </a:r>
            <a:br>
              <a:rPr lang="en-US" sz="2400" b="1" dirty="0">
                <a:cs typeface="Arial" panose="020B0604020202020204" pitchFamily="34" charset="0"/>
              </a:rPr>
            </a:br>
            <a:r>
              <a:rPr lang="en-US" sz="2400" dirty="0" err="1">
                <a:cs typeface="Arial" panose="020B0604020202020204" pitchFamily="34" charset="0"/>
              </a:rPr>
              <a:t>Sodium</a:t>
            </a:r>
            <a:r>
              <a:rPr lang="en-US" sz="2400" dirty="0">
                <a:cs typeface="Arial" panose="020B0604020202020204" pitchFamily="34" charset="0"/>
              </a:rPr>
              <a:t> is an extremely reactive metal that dulls almost instantly upon exposure to air.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7850"/>
            <a:ext cx="40386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cs typeface="Arial" panose="020B0604020202020204" pitchFamily="34" charset="0"/>
              </a:rPr>
              <a:t>Elemental chlorine  </a:t>
            </a:r>
            <a:br>
              <a:rPr lang="en-US" sz="2400" b="1" dirty="0">
                <a:cs typeface="Arial" panose="020B0604020202020204" pitchFamily="34" charset="0"/>
              </a:rPr>
            </a:br>
            <a:r>
              <a:rPr lang="en-US" sz="2400" dirty="0" err="1">
                <a:cs typeface="Arial" panose="020B0604020202020204" pitchFamily="34" charset="0"/>
              </a:rPr>
              <a:t>Chlorine</a:t>
            </a:r>
            <a:r>
              <a:rPr lang="en-US" sz="2400" dirty="0">
                <a:cs typeface="Arial" panose="020B0604020202020204" pitchFamily="34" charset="0"/>
              </a:rPr>
              <a:t> is a yellow gas with a pungent odor. It is highly reactive and poisonous.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26" y="3206185"/>
            <a:ext cx="2821911" cy="3194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83" y="3206185"/>
            <a:ext cx="2183110" cy="342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59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Writing Formulas for Ionic Compounds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866759"/>
            <a:ext cx="8716880" cy="4228850"/>
          </a:xfrm>
        </p:spPr>
        <p:txBody>
          <a:bodyPr/>
          <a:lstStyle/>
          <a:p>
            <a:pPr eaLnBrk="1" hangingPunct="1"/>
            <a:r>
              <a:rPr lang="en-US" sz="3200" dirty="0"/>
              <a:t>Review the elements that form ions with a predictable charge.</a:t>
            </a:r>
          </a:p>
          <a:p>
            <a:pPr eaLnBrk="1" hangingPunct="1"/>
            <a:r>
              <a:rPr lang="en-US" sz="3200" dirty="0"/>
              <a:t>Ionic compounds always contain positive and negative ions.</a:t>
            </a:r>
          </a:p>
          <a:p>
            <a:pPr eaLnBrk="1" hangingPunct="1"/>
            <a:r>
              <a:rPr lang="en-US" sz="3200" dirty="0"/>
              <a:t>In the chemical formula, the sum of the charges of the positive ions (</a:t>
            </a:r>
            <a:r>
              <a:rPr lang="en-US" sz="3200" dirty="0" err="1"/>
              <a:t>cations</a:t>
            </a:r>
            <a:r>
              <a:rPr lang="en-US" sz="3200" dirty="0"/>
              <a:t>) must always equal the sum of the charges of the negative ions (anions).</a:t>
            </a:r>
          </a:p>
        </p:txBody>
      </p:sp>
    </p:spTree>
    <p:extLst>
      <p:ext uri="{BB962C8B-B14F-4D97-AF65-F5344CB8AC3E}">
        <p14:creationId xmlns:p14="http://schemas.microsoft.com/office/powerpoint/2010/main" val="1488311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Writing Formulas for Ionic Compounds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915651"/>
            <a:ext cx="8430711" cy="5090624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dirty="0"/>
              <a:t>Write the symbol for the metal and its charge followed by the symbol of the nonmetal and its charge.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dirty="0"/>
              <a:t>Make the magnitude of the charge on each ion (without the sign) become the subscript for the other ion.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dirty="0"/>
              <a:t>If possible, reduce the subscripts to give a ratio with the smallest whole numbers.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dirty="0"/>
              <a:t>Check to make sure that the sum of the charges of the </a:t>
            </a:r>
            <a:r>
              <a:rPr lang="en-US" dirty="0" err="1"/>
              <a:t>cations</a:t>
            </a:r>
            <a:r>
              <a:rPr lang="en-US" dirty="0"/>
              <a:t> exactly cancels the sum of the charges of the anions.</a:t>
            </a:r>
          </a:p>
        </p:txBody>
      </p:sp>
    </p:spTree>
    <p:extLst>
      <p:ext uri="{BB962C8B-B14F-4D97-AF65-F5344CB8AC3E}">
        <p14:creationId xmlns:p14="http://schemas.microsoft.com/office/powerpoint/2010/main" val="521865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06326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Use the Charge on One Ion as the Subscript on the Other 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1378651"/>
            <a:ext cx="8716880" cy="9541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formulas for ionic compounds that form from aluminum and oxygen and magnesium and oxygen.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70" y="3058530"/>
            <a:ext cx="2171700" cy="222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26" y="3058530"/>
            <a:ext cx="2489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24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Writing Formulas for Compounds with Polyatomic 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1179293"/>
            <a:ext cx="8187643" cy="15060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Recognize polyatomic ions in a chemical formula by becoming familiar with these common polyatomic 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6"/>
          <a:stretch/>
        </p:blipFill>
        <p:spPr>
          <a:xfrm>
            <a:off x="304800" y="2987465"/>
            <a:ext cx="8534400" cy="31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96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Nomenclature: Naming Compounds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964744"/>
            <a:ext cx="8361263" cy="5262979"/>
          </a:xfrm>
        </p:spPr>
        <p:txBody>
          <a:bodyPr/>
          <a:lstStyle/>
          <a:p>
            <a:pPr eaLnBrk="1" hangingPunct="1"/>
            <a:r>
              <a:rPr lang="en-US" sz="2400" dirty="0"/>
              <a:t>Chemists have developed systematic ways to name compounds.</a:t>
            </a:r>
          </a:p>
          <a:p>
            <a:pPr eaLnBrk="1" hangingPunct="1"/>
            <a:r>
              <a:rPr lang="en-US" sz="2400" dirty="0"/>
              <a:t>If you learn the naming rules, you can examine a compound</a:t>
            </a:r>
            <a:r>
              <a:rPr lang="en-US" altLang="ja-JP" sz="2400" dirty="0"/>
              <a:t>’s </a:t>
            </a:r>
            <a:r>
              <a:rPr lang="en-US" sz="2400" dirty="0"/>
              <a:t>formula and determine its name, and </a:t>
            </a:r>
            <a:br>
              <a:rPr lang="en-US" sz="2400" dirty="0"/>
            </a:br>
            <a:r>
              <a:rPr lang="en-US" sz="2400" dirty="0"/>
              <a:t>vice versa.</a:t>
            </a:r>
          </a:p>
          <a:p>
            <a:pPr eaLnBrk="1" hangingPunct="1"/>
            <a:r>
              <a:rPr lang="en-US" sz="2400" dirty="0"/>
              <a:t>Many compounds also have a common name. </a:t>
            </a:r>
          </a:p>
          <a:p>
            <a:pPr eaLnBrk="1" hangingPunct="1"/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 has the common name </a:t>
            </a:r>
            <a:r>
              <a:rPr lang="en-US" sz="2400" i="1" dirty="0"/>
              <a:t>water</a:t>
            </a:r>
            <a:r>
              <a:rPr lang="en-US" sz="2400" dirty="0"/>
              <a:t> and the systematic name </a:t>
            </a:r>
            <a:r>
              <a:rPr lang="en-US" sz="2400" i="1" dirty="0" err="1"/>
              <a:t>dihydrogen</a:t>
            </a:r>
            <a:r>
              <a:rPr lang="en-US" sz="2400" i="1" dirty="0"/>
              <a:t> monoxide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/>
              <a:t>Since water is such a familiar compound, everyone uses its common name, </a:t>
            </a:r>
            <a:r>
              <a:rPr lang="en-US" sz="2400" b="1" dirty="0"/>
              <a:t>water,</a:t>
            </a:r>
            <a:r>
              <a:rPr lang="en-US" sz="2400" dirty="0"/>
              <a:t> and </a:t>
            </a:r>
            <a:r>
              <a:rPr lang="en-US" sz="2400" b="1" i="1" dirty="0"/>
              <a:t>not</a:t>
            </a:r>
            <a:r>
              <a:rPr lang="en-US" sz="2400" dirty="0"/>
              <a:t> its systematic name.</a:t>
            </a:r>
          </a:p>
          <a:p>
            <a:pPr eaLnBrk="1" hangingPunct="1"/>
            <a:r>
              <a:rPr lang="en-US" sz="2400" dirty="0"/>
              <a:t>Common names can be learned only through familiarity; there is no system.</a:t>
            </a:r>
          </a:p>
        </p:txBody>
      </p:sp>
    </p:spTree>
    <p:extLst>
      <p:ext uri="{BB962C8B-B14F-4D97-AF65-F5344CB8AC3E}">
        <p14:creationId xmlns:p14="http://schemas.microsoft.com/office/powerpoint/2010/main" val="2377305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Naming Ionic Compounds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870429"/>
            <a:ext cx="8233942" cy="3377479"/>
          </a:xfrm>
        </p:spPr>
        <p:txBody>
          <a:bodyPr/>
          <a:lstStyle/>
          <a:p>
            <a:pPr eaLnBrk="1" hangingPunct="1"/>
            <a:r>
              <a:rPr lang="en-US" sz="3200" dirty="0"/>
              <a:t>The first step in naming an ionic compound is identifying it as one.</a:t>
            </a:r>
          </a:p>
          <a:p>
            <a:pPr eaLnBrk="1" hangingPunct="1"/>
            <a:r>
              <a:rPr lang="en-US" sz="3200" dirty="0"/>
              <a:t>Remember, any time you have a </a:t>
            </a:r>
            <a:r>
              <a:rPr lang="en-US" sz="3200" b="1" dirty="0"/>
              <a:t>metal</a:t>
            </a:r>
            <a:r>
              <a:rPr lang="en-US" sz="3200" dirty="0"/>
              <a:t> and one or more </a:t>
            </a:r>
            <a:r>
              <a:rPr lang="en-US" sz="3200" b="1" dirty="0"/>
              <a:t>nonmetals</a:t>
            </a:r>
            <a:r>
              <a:rPr lang="en-US" sz="3200" dirty="0"/>
              <a:t> together in a chemical formula, you can assume the compound is ionic.</a:t>
            </a:r>
          </a:p>
        </p:txBody>
      </p:sp>
    </p:spTree>
    <p:extLst>
      <p:ext uri="{BB962C8B-B14F-4D97-AF65-F5344CB8AC3E}">
        <p14:creationId xmlns:p14="http://schemas.microsoft.com/office/powerpoint/2010/main" val="3605718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Categorizing Types of Ionic Compounds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"/>
          <a:stretch/>
        </p:blipFill>
        <p:spPr>
          <a:xfrm>
            <a:off x="304800" y="886968"/>
            <a:ext cx="8534400" cy="493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96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Categorize Ionic Compounds Depending on the Metal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1428150"/>
            <a:ext cx="8668754" cy="4450449"/>
          </a:xfrm>
        </p:spPr>
        <p:txBody>
          <a:bodyPr/>
          <a:lstStyle/>
          <a:p>
            <a:pPr eaLnBrk="1" hangingPunct="1"/>
            <a:r>
              <a:rPr lang="en-US" sz="2400" dirty="0"/>
              <a:t>The first type (called Type I) contains a metal with an invariant charge—one that does not vary from one compound to another.</a:t>
            </a:r>
          </a:p>
          <a:p>
            <a:pPr eaLnBrk="1" hangingPunct="1"/>
            <a:r>
              <a:rPr lang="en-US" sz="2400" dirty="0"/>
              <a:t>The second type of ionic compound (called Type II) contains a metal with a charge that can differ in different compounds. </a:t>
            </a:r>
          </a:p>
          <a:p>
            <a:pPr eaLnBrk="1" hangingPunct="1"/>
            <a:r>
              <a:rPr lang="en-US" sz="2400" dirty="0"/>
              <a:t>Such metals are usually (but not always) found in the </a:t>
            </a:r>
            <a:r>
              <a:rPr lang="en-US" sz="2400" b="1" dirty="0"/>
              <a:t>transition metals</a:t>
            </a:r>
            <a:r>
              <a:rPr lang="en-US" sz="2400" dirty="0"/>
              <a:t> section of the periodic table.</a:t>
            </a:r>
          </a:p>
          <a:p>
            <a:pPr eaLnBrk="1" hangingPunct="1"/>
            <a:r>
              <a:rPr lang="en-US" sz="2400" dirty="0"/>
              <a:t>Some transition metals, such as Zn and Ag, form </a:t>
            </a:r>
            <a:r>
              <a:rPr lang="en-US" sz="2400" dirty="0" err="1"/>
              <a:t>cations</a:t>
            </a:r>
            <a:r>
              <a:rPr lang="en-US" sz="2400" dirty="0"/>
              <a:t> with the same charge in all of their compounds: Zn</a:t>
            </a:r>
            <a:r>
              <a:rPr lang="en-US" sz="2400" baseline="30000" dirty="0"/>
              <a:t>2+</a:t>
            </a:r>
            <a:r>
              <a:rPr lang="en-US" sz="2400" dirty="0"/>
              <a:t>, Ag</a:t>
            </a:r>
            <a:r>
              <a:rPr lang="en-US" sz="2400" baseline="30000" dirty="0"/>
              <a:t>+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/>
              <a:t>Some main group metals, such as </a:t>
            </a:r>
            <a:r>
              <a:rPr lang="en-US" sz="2400" dirty="0" err="1"/>
              <a:t>Pb</a:t>
            </a:r>
            <a:r>
              <a:rPr lang="en-US" sz="2400" dirty="0"/>
              <a:t> and </a:t>
            </a:r>
            <a:r>
              <a:rPr lang="en-US" sz="2400" dirty="0" err="1"/>
              <a:t>Sn</a:t>
            </a:r>
            <a:r>
              <a:rPr lang="en-US" sz="2400" dirty="0"/>
              <a:t>, form more than one type of </a:t>
            </a:r>
            <a:r>
              <a:rPr lang="en-US" sz="2400" dirty="0" err="1"/>
              <a:t>cation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3473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Metals Whose Charge Is Invariant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3"/>
          <a:stretch/>
        </p:blipFill>
        <p:spPr>
          <a:xfrm>
            <a:off x="304800" y="1137406"/>
            <a:ext cx="8534400" cy="473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49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Some Metals that Form More than One Type of 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8"/>
          <a:stretch/>
        </p:blipFill>
        <p:spPr>
          <a:xfrm>
            <a:off x="753319" y="1123040"/>
            <a:ext cx="7637362" cy="51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43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Salt’s Properties Differ from Those of the Elements Na and </a:t>
            </a:r>
            <a:r>
              <a:rPr lang="en-US" altLang="en-US" dirty="0" err="1">
                <a:solidFill>
                  <a:srgbClr val="ED6B06"/>
                </a:solidFill>
              </a:rPr>
              <a:t>Cl</a:t>
            </a:r>
            <a:r>
              <a:rPr lang="en-US" altLang="en-US" dirty="0">
                <a:solidFill>
                  <a:srgbClr val="ED6B06"/>
                </a:solidFill>
              </a:rPr>
              <a:t> in Salt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900" y="4268035"/>
            <a:ext cx="8452184" cy="211750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/>
              <a:t>Sodium chloride</a:t>
            </a:r>
            <a:r>
              <a:rPr lang="en-US" dirty="0"/>
              <a:t>  The compound formed by sodium and chlorine is table salt.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properties of a compound are, in general, different from the properties of the elements that compose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394" y="1136517"/>
            <a:ext cx="4353212" cy="29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46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Binary Ionic Compounds with Metal of Invariant Charge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1185075"/>
            <a:ext cx="8644689" cy="4967514"/>
          </a:xfrm>
        </p:spPr>
        <p:txBody>
          <a:bodyPr/>
          <a:lstStyle/>
          <a:p>
            <a:pPr eaLnBrk="1" hangingPunct="1"/>
            <a:r>
              <a:rPr lang="en-US" sz="2400" b="1" dirty="0"/>
              <a:t>Binary compounds</a:t>
            </a:r>
            <a:r>
              <a:rPr lang="en-US" sz="2400" dirty="0"/>
              <a:t> are those that contain only two </a:t>
            </a:r>
            <a:br>
              <a:rPr lang="en-US" sz="2400" dirty="0"/>
            </a:br>
            <a:r>
              <a:rPr lang="en-US" sz="2400" dirty="0"/>
              <a:t>different elements. The names for binary ionic compounds containing a metal that forms only one type of ion have the following form: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Since the charge of the metal is always the same for these types of compounds, it need not be specified in the compound’s name.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8"/>
          <a:stretch/>
        </p:blipFill>
        <p:spPr>
          <a:xfrm>
            <a:off x="1703407" y="3223086"/>
            <a:ext cx="5737185" cy="113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57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Binary Ionic Compounds with Metal of Invariant Charge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1335550"/>
            <a:ext cx="8644689" cy="3933384"/>
          </a:xfrm>
        </p:spPr>
        <p:txBody>
          <a:bodyPr/>
          <a:lstStyle/>
          <a:p>
            <a:pPr marL="339725" indent="-339725" eaLnBrk="1" hangingPunct="1"/>
            <a:r>
              <a:rPr lang="en-US" sz="3200" dirty="0"/>
              <a:t>For example, the name for </a:t>
            </a:r>
            <a:r>
              <a:rPr lang="en-US" sz="3200" dirty="0" err="1"/>
              <a:t>NaCl</a:t>
            </a:r>
            <a:r>
              <a:rPr lang="en-US" sz="3200" dirty="0"/>
              <a:t> consists of the name of the cation, </a:t>
            </a:r>
            <a:r>
              <a:rPr lang="en-US" sz="3200" i="1" dirty="0"/>
              <a:t>sodium,</a:t>
            </a:r>
            <a:endParaRPr lang="en-US" sz="3200" dirty="0"/>
          </a:p>
          <a:p>
            <a:pPr marL="339725" indent="-339725" eaLnBrk="1" hangingPunct="1">
              <a:buFont typeface="Arial" charset="0"/>
              <a:buNone/>
            </a:pPr>
            <a:r>
              <a:rPr lang="en-US" sz="3200" dirty="0"/>
              <a:t>	followed by the base name of the anion, </a:t>
            </a:r>
            <a:r>
              <a:rPr lang="en-US" sz="3200" i="1" dirty="0" err="1"/>
              <a:t>chlor</a:t>
            </a:r>
            <a:r>
              <a:rPr lang="en-US" sz="3200" i="1" dirty="0"/>
              <a:t>,</a:t>
            </a:r>
            <a:r>
              <a:rPr lang="en-US" sz="3200" dirty="0"/>
              <a:t> with the ending </a:t>
            </a:r>
            <a:r>
              <a:rPr lang="en-US" sz="3200" i="1" dirty="0"/>
              <a:t>-ide.</a:t>
            </a:r>
            <a:endParaRPr lang="en-US" sz="3200" dirty="0"/>
          </a:p>
          <a:p>
            <a:pPr marL="339725" indent="-339725" eaLnBrk="1" hangingPunct="1"/>
            <a:r>
              <a:rPr lang="en-US" sz="3200" dirty="0"/>
              <a:t>The full name is </a:t>
            </a:r>
            <a:r>
              <a:rPr lang="en-US" sz="3200" i="1" dirty="0"/>
              <a:t>sodium chloride.</a:t>
            </a:r>
            <a:endParaRPr lang="en-US" sz="3200" dirty="0"/>
          </a:p>
          <a:p>
            <a:pPr eaLnBrk="1" hangingPunct="1"/>
            <a:endParaRPr lang="en-US" sz="3200" dirty="0"/>
          </a:p>
          <a:p>
            <a:pPr algn="ctr" eaLnBrk="1" hangingPunct="1">
              <a:buFont typeface="Arial" charset="0"/>
              <a:buNone/>
            </a:pPr>
            <a:r>
              <a:rPr lang="en-US" sz="3200" dirty="0"/>
              <a:t>	</a:t>
            </a:r>
            <a:r>
              <a:rPr lang="en-US" sz="3200" dirty="0" err="1"/>
              <a:t>NaCl</a:t>
            </a:r>
            <a:r>
              <a:rPr lang="en-US" sz="3200" dirty="0"/>
              <a:t>		 sodium chloride</a:t>
            </a:r>
          </a:p>
        </p:txBody>
      </p:sp>
    </p:spTree>
    <p:extLst>
      <p:ext uri="{BB962C8B-B14F-4D97-AF65-F5344CB8AC3E}">
        <p14:creationId xmlns:p14="http://schemas.microsoft.com/office/powerpoint/2010/main" val="3921167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Some Common Anions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911313"/>
            <a:ext cx="8644689" cy="954107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The base names for various nonmetals and their most common charges in ionic compounds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9"/>
          <a:stretch/>
        </p:blipFill>
        <p:spPr>
          <a:xfrm>
            <a:off x="304800" y="2656043"/>
            <a:ext cx="8534400" cy="31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87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Binary Ionic Compounds with Metal Whose Charge May Vary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1335550"/>
            <a:ext cx="8384411" cy="3637919"/>
          </a:xfrm>
        </p:spPr>
        <p:txBody>
          <a:bodyPr/>
          <a:lstStyle/>
          <a:p>
            <a:pPr eaLnBrk="1" hangingPunct="1"/>
            <a:r>
              <a:rPr lang="en-US" sz="3200" dirty="0"/>
              <a:t>Since the charge of the metal </a:t>
            </a:r>
            <a:r>
              <a:rPr lang="en-US" sz="3200" dirty="0" err="1"/>
              <a:t>cation</a:t>
            </a:r>
            <a:r>
              <a:rPr lang="en-US" sz="3200" dirty="0"/>
              <a:t> in these types of compounds is not always the same, </a:t>
            </a:r>
            <a:r>
              <a:rPr lang="en-US" sz="3200" b="1" dirty="0"/>
              <a:t>the charge must be specified </a:t>
            </a:r>
            <a:r>
              <a:rPr lang="en-US" sz="3200" dirty="0"/>
              <a:t>in the metal</a:t>
            </a:r>
            <a:r>
              <a:rPr lang="en-US" altLang="ja-JP" sz="3200" dirty="0"/>
              <a:t>’s </a:t>
            </a:r>
            <a:r>
              <a:rPr lang="en-US" sz="3200" dirty="0"/>
              <a:t>name.</a:t>
            </a:r>
          </a:p>
          <a:p>
            <a:pPr eaLnBrk="1" hangingPunct="1"/>
            <a:r>
              <a:rPr lang="en-US" sz="3200" dirty="0"/>
              <a:t>We specify the charge with a Roman numeral (in parentheses) following the name of the metal.</a:t>
            </a:r>
          </a:p>
        </p:txBody>
      </p:sp>
    </p:spTree>
    <p:extLst>
      <p:ext uri="{BB962C8B-B14F-4D97-AF65-F5344CB8AC3E}">
        <p14:creationId xmlns:p14="http://schemas.microsoft.com/office/powerpoint/2010/main" val="19460121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Binary Ionic Compounds with Metal Whose Charge May Vary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1331085"/>
            <a:ext cx="8596563" cy="2751522"/>
          </a:xfrm>
        </p:spPr>
        <p:txBody>
          <a:bodyPr/>
          <a:lstStyle/>
          <a:p>
            <a:pPr eaLnBrk="1" hangingPunct="1"/>
            <a:r>
              <a:rPr lang="en-US" sz="3200" dirty="0"/>
              <a:t>For example, we distinguish between Cu</a:t>
            </a:r>
            <a:r>
              <a:rPr lang="en-US" sz="3200" baseline="30000" dirty="0"/>
              <a:t>+</a:t>
            </a:r>
            <a:r>
              <a:rPr lang="en-US" sz="3200" dirty="0"/>
              <a:t> and Cu</a:t>
            </a:r>
            <a:r>
              <a:rPr lang="en-US" sz="3200" baseline="30000" dirty="0"/>
              <a:t>2+ </a:t>
            </a:r>
            <a:r>
              <a:rPr lang="en-US" sz="3200" dirty="0"/>
              <a:t> by writing a (I) to indicate the 1+ ion or a (II) to indicate the 2+ ion:</a:t>
            </a:r>
          </a:p>
          <a:p>
            <a:pPr marL="2292350" indent="0" eaLnBrk="1" hangingPunct="1">
              <a:buNone/>
            </a:pPr>
            <a:r>
              <a:rPr lang="it-IT" sz="3200" dirty="0"/>
              <a:t>Cu</a:t>
            </a:r>
            <a:r>
              <a:rPr lang="it-IT" sz="3200" baseline="30000" dirty="0"/>
              <a:t>+</a:t>
            </a:r>
            <a:r>
              <a:rPr lang="it-IT" sz="3200" dirty="0"/>
              <a:t>		Copper(I)</a:t>
            </a:r>
            <a:endParaRPr lang="en-US" sz="3200" dirty="0"/>
          </a:p>
          <a:p>
            <a:pPr marL="2292350" indent="0" eaLnBrk="1" hangingPunct="1">
              <a:buNone/>
            </a:pPr>
            <a:r>
              <a:rPr lang="it-IT" sz="3200" dirty="0"/>
              <a:t>Cu</a:t>
            </a:r>
            <a:r>
              <a:rPr lang="it-IT" sz="3200" baseline="30000" dirty="0"/>
              <a:t>2+</a:t>
            </a:r>
            <a:r>
              <a:rPr lang="it-IT" sz="3200" dirty="0"/>
              <a:t>		Copper(II)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79021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Binary Ionic Compounds with Metal Whose Charge May Vary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8" y="1175702"/>
            <a:ext cx="7713082" cy="954107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The full names for these types of compound have the following form: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8"/>
          <a:stretch/>
        </p:blipFill>
        <p:spPr>
          <a:xfrm>
            <a:off x="304800" y="2621280"/>
            <a:ext cx="8534400" cy="14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08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Determine the Charge of a Metal from the Formula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7" y="1330146"/>
            <a:ext cx="8608597" cy="3243965"/>
          </a:xfrm>
        </p:spPr>
        <p:txBody>
          <a:bodyPr/>
          <a:lstStyle/>
          <a:p>
            <a:pPr eaLnBrk="1" hangingPunct="1"/>
            <a:r>
              <a:rPr lang="en-US" sz="3200" dirty="0"/>
              <a:t>We can determine the charge of the metal from the chemical formula of the compound.</a:t>
            </a:r>
          </a:p>
          <a:p>
            <a:pPr eaLnBrk="1" hangingPunct="1"/>
            <a:r>
              <a:rPr lang="en-US" sz="3200" dirty="0"/>
              <a:t>The sum of all the charges must be zero.</a:t>
            </a:r>
          </a:p>
          <a:p>
            <a:pPr eaLnBrk="1" hangingPunct="1"/>
            <a:r>
              <a:rPr lang="en-US" sz="3200" dirty="0"/>
              <a:t>The charge of iron in FeCl</a:t>
            </a:r>
            <a:r>
              <a:rPr lang="en-US" sz="3200" baseline="-25000" dirty="0"/>
              <a:t>3</a:t>
            </a:r>
            <a:r>
              <a:rPr lang="en-US" sz="3200" dirty="0"/>
              <a:t> must be 3</a:t>
            </a:r>
            <a:r>
              <a:rPr lang="en-US" sz="3200" baseline="30000" dirty="0"/>
              <a:t>+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for the compound to be charge-neutral with the three </a:t>
            </a:r>
            <a:r>
              <a:rPr lang="en-US" sz="3200" dirty="0" err="1"/>
              <a:t>Cl</a:t>
            </a:r>
            <a:r>
              <a:rPr lang="en-US" sz="3200" baseline="30000" dirty="0"/>
              <a:t>–</a:t>
            </a:r>
            <a:r>
              <a:rPr lang="en-US" sz="3200" dirty="0"/>
              <a:t> anions.</a:t>
            </a:r>
          </a:p>
        </p:txBody>
      </p:sp>
    </p:spTree>
    <p:extLst>
      <p:ext uri="{BB962C8B-B14F-4D97-AF65-F5344CB8AC3E}">
        <p14:creationId xmlns:p14="http://schemas.microsoft.com/office/powerpoint/2010/main" val="11770373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Naming Binary Ionic Compounds with Roman Numerals</a:t>
            </a:r>
            <a:endParaRPr lang="en-US" altLang="en-US" i="1" dirty="0">
              <a:solidFill>
                <a:srgbClr val="ED6B06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7" y="1335550"/>
            <a:ext cx="8608597" cy="4368736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dirty="0"/>
              <a:t>The name for the compound FeCl</a:t>
            </a:r>
            <a:r>
              <a:rPr lang="en-US" sz="3200" baseline="-25000" dirty="0"/>
              <a:t>3 </a:t>
            </a:r>
            <a:r>
              <a:rPr lang="en-US" sz="3200" dirty="0"/>
              <a:t>is the name of the </a:t>
            </a:r>
            <a:r>
              <a:rPr lang="en-US" sz="3200" dirty="0" err="1"/>
              <a:t>cation</a:t>
            </a:r>
            <a:r>
              <a:rPr lang="en-US" sz="3200" dirty="0"/>
              <a:t>, </a:t>
            </a:r>
            <a:r>
              <a:rPr lang="en-US" sz="3200" i="1" dirty="0"/>
              <a:t>iron,</a:t>
            </a:r>
            <a:r>
              <a:rPr lang="en-US" sz="3200" dirty="0"/>
              <a:t> followed by the specific charge of the </a:t>
            </a:r>
            <a:r>
              <a:rPr lang="en-US" sz="3200" dirty="0" err="1"/>
              <a:t>cation</a:t>
            </a:r>
            <a:r>
              <a:rPr lang="en-US" sz="3200" dirty="0"/>
              <a:t> in parentheses </a:t>
            </a:r>
            <a:r>
              <a:rPr lang="en-US" sz="3200" i="1" dirty="0"/>
              <a:t>(III), </a:t>
            </a:r>
            <a:r>
              <a:rPr lang="en-US" sz="3200" dirty="0"/>
              <a:t>followed by the base name of the anion, </a:t>
            </a:r>
            <a:r>
              <a:rPr lang="en-US" sz="3200" i="1" dirty="0" err="1"/>
              <a:t>chlor</a:t>
            </a:r>
            <a:r>
              <a:rPr lang="en-US" sz="3200" dirty="0"/>
              <a:t>, with the ending </a:t>
            </a:r>
            <a:r>
              <a:rPr lang="en-US" sz="3200" i="1" dirty="0"/>
              <a:t>-ide.</a:t>
            </a:r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The full name is </a:t>
            </a:r>
            <a:r>
              <a:rPr lang="en-US" sz="3200" i="1" dirty="0"/>
              <a:t>iron(III) chloride.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/>
              <a:t>			FeCl</a:t>
            </a:r>
            <a:r>
              <a:rPr lang="en-US" sz="3200" baseline="-25000" dirty="0"/>
              <a:t>3</a:t>
            </a:r>
            <a:r>
              <a:rPr lang="en-US" sz="3200" dirty="0"/>
              <a:t>     iron(III) chloride</a:t>
            </a:r>
          </a:p>
        </p:txBody>
      </p:sp>
    </p:spTree>
    <p:extLst>
      <p:ext uri="{BB962C8B-B14F-4D97-AF65-F5344CB8AC3E}">
        <p14:creationId xmlns:p14="http://schemas.microsoft.com/office/powerpoint/2010/main" val="28875703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13032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Naming Ionic Compounds Containing Polyatomic Ions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7" y="1336237"/>
            <a:ext cx="8608597" cy="4130361"/>
          </a:xfrm>
        </p:spPr>
        <p:txBody>
          <a:bodyPr/>
          <a:lstStyle/>
          <a:p>
            <a:pPr eaLnBrk="1" hangingPunct="1"/>
            <a:r>
              <a:rPr lang="en-US" sz="3200" dirty="0"/>
              <a:t>Some ionic compounds contain polyatomic ions (ions that are themselves composed of a group of atoms with an overall charge).</a:t>
            </a:r>
          </a:p>
          <a:p>
            <a:pPr eaLnBrk="1" hangingPunct="1"/>
            <a:r>
              <a:rPr lang="en-US" sz="3200" dirty="0"/>
              <a:t>Ionic compounds containing polyatomic ions are named using the same procedure we apply to other ionic compounds, except that we use the name of the polyatomic ion whenever it occurs.</a:t>
            </a:r>
          </a:p>
        </p:txBody>
      </p:sp>
    </p:spTree>
    <p:extLst>
      <p:ext uri="{BB962C8B-B14F-4D97-AF65-F5344CB8AC3E}">
        <p14:creationId xmlns:p14="http://schemas.microsoft.com/office/powerpoint/2010/main" val="2429043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Naming Ionic Compounds Containing Polyatomic 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7" y="1196880"/>
            <a:ext cx="8692819" cy="5410711"/>
          </a:xfrm>
        </p:spPr>
        <p:txBody>
          <a:bodyPr/>
          <a:lstStyle/>
          <a:p>
            <a:r>
              <a:rPr lang="en-US" sz="2400" dirty="0"/>
              <a:t>For example, we name KNO</a:t>
            </a:r>
            <a:r>
              <a:rPr lang="en-US" sz="2400" baseline="-25000" dirty="0"/>
              <a:t>3</a:t>
            </a:r>
            <a:r>
              <a:rPr lang="en-US" sz="2400" dirty="0"/>
              <a:t>  using its </a:t>
            </a:r>
            <a:r>
              <a:rPr lang="en-US" sz="2400" dirty="0" err="1"/>
              <a:t>cation</a:t>
            </a:r>
            <a:r>
              <a:rPr lang="en-US" sz="2400" dirty="0"/>
              <a:t>, K</a:t>
            </a:r>
            <a:r>
              <a:rPr lang="en-US" sz="2400" b="1" baseline="30000" dirty="0"/>
              <a:t>+</a:t>
            </a:r>
            <a:r>
              <a:rPr lang="en-US" sz="2400" dirty="0"/>
              <a:t>, potassium, and its polyatomic anion, NO</a:t>
            </a:r>
            <a:r>
              <a:rPr lang="en-US" sz="2400" baseline="-25000" dirty="0"/>
              <a:t>3</a:t>
            </a:r>
            <a:r>
              <a:rPr lang="en-US" sz="2400" baseline="30000" dirty="0"/>
              <a:t>–</a:t>
            </a:r>
            <a:r>
              <a:rPr lang="en-US" sz="2400" dirty="0"/>
              <a:t>, nitrate.</a:t>
            </a:r>
          </a:p>
          <a:p>
            <a:pPr marL="0" indent="0">
              <a:buNone/>
            </a:pPr>
            <a:r>
              <a:rPr lang="en-US" sz="2400" dirty="0"/>
              <a:t>		KNO</a:t>
            </a:r>
            <a:r>
              <a:rPr lang="en-US" sz="2400" baseline="-25000" dirty="0"/>
              <a:t>3</a:t>
            </a:r>
            <a:r>
              <a:rPr lang="en-US" sz="2400" dirty="0"/>
              <a:t>  </a:t>
            </a:r>
            <a:r>
              <a:rPr lang="en-US" sz="2400"/>
              <a:t>	potassium </a:t>
            </a:r>
            <a:r>
              <a:rPr lang="en-US" sz="2400" dirty="0"/>
              <a:t>nitrate</a:t>
            </a:r>
          </a:p>
          <a:p>
            <a:endParaRPr lang="en-US" sz="2400" dirty="0"/>
          </a:p>
          <a:p>
            <a:r>
              <a:rPr lang="en-US" sz="2400" dirty="0"/>
              <a:t>We name Fe(OH)</a:t>
            </a:r>
            <a:r>
              <a:rPr lang="en-US" sz="2400" baseline="-25000" dirty="0"/>
              <a:t>2</a:t>
            </a:r>
            <a:r>
              <a:rPr lang="en-US" sz="2400" dirty="0"/>
              <a:t> according to its </a:t>
            </a:r>
            <a:r>
              <a:rPr lang="en-US" sz="2400" dirty="0" err="1"/>
              <a:t>cation</a:t>
            </a:r>
            <a:r>
              <a:rPr lang="en-US" sz="2400" dirty="0"/>
              <a:t>, iron, its charge (II), and its polyatomic ion, hydroxide.</a:t>
            </a:r>
          </a:p>
          <a:p>
            <a:pPr marL="0" indent="0">
              <a:buNone/>
            </a:pPr>
            <a:r>
              <a:rPr lang="en-US" sz="2400" dirty="0"/>
              <a:t>		Fe(OH)</a:t>
            </a:r>
            <a:r>
              <a:rPr lang="en-US" sz="2400" baseline="-25000" dirty="0"/>
              <a:t>2</a:t>
            </a:r>
            <a:r>
              <a:rPr lang="en-US" sz="2400" dirty="0"/>
              <a:t>  	iron(II) hydroxide</a:t>
            </a:r>
          </a:p>
          <a:p>
            <a:endParaRPr lang="en-US" sz="2400" dirty="0"/>
          </a:p>
          <a:p>
            <a:r>
              <a:rPr lang="en-US" sz="2400" dirty="0"/>
              <a:t>If the compound contains both a polyatomic </a:t>
            </a:r>
            <a:r>
              <a:rPr lang="en-US" sz="2400" dirty="0" err="1"/>
              <a:t>cation</a:t>
            </a:r>
            <a:r>
              <a:rPr lang="en-US" sz="2400" dirty="0"/>
              <a:t> and </a:t>
            </a:r>
            <a:br>
              <a:rPr lang="en-US" sz="2400" dirty="0"/>
            </a:br>
            <a:r>
              <a:rPr lang="en-US" sz="2400" dirty="0"/>
              <a:t>a polyatomic anion, we use the names of both </a:t>
            </a:r>
            <a:br>
              <a:rPr lang="en-US" sz="2400" dirty="0"/>
            </a:br>
            <a:r>
              <a:rPr lang="en-US" sz="2400" dirty="0"/>
              <a:t>polyatomic ions.</a:t>
            </a:r>
          </a:p>
          <a:p>
            <a:pPr marL="0" indent="0">
              <a:buNone/>
            </a:pPr>
            <a:r>
              <a:rPr lang="en-US" sz="2400" dirty="0"/>
              <a:t>		NH</a:t>
            </a:r>
            <a:r>
              <a:rPr lang="en-US" sz="2400" baseline="-25000" dirty="0"/>
              <a:t>4</a:t>
            </a:r>
            <a:r>
              <a:rPr lang="en-US" sz="2400" dirty="0"/>
              <a:t>NO</a:t>
            </a:r>
            <a:r>
              <a:rPr lang="en-US" sz="2400" baseline="-25000" dirty="0"/>
              <a:t>3</a:t>
            </a:r>
            <a:r>
              <a:rPr lang="en-US" sz="2400" dirty="0"/>
              <a:t>  	ammonium nitrate</a:t>
            </a:r>
          </a:p>
        </p:txBody>
      </p:sp>
    </p:spTree>
    <p:extLst>
      <p:ext uri="{BB962C8B-B14F-4D97-AF65-F5344CB8AC3E}">
        <p14:creationId xmlns:p14="http://schemas.microsoft.com/office/powerpoint/2010/main" val="361711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Many Natural Substances Are Compounds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864762"/>
            <a:ext cx="8453860" cy="55092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200" dirty="0"/>
              <a:t>Some of the substances we encounter in everyday life are elements.</a:t>
            </a:r>
          </a:p>
          <a:p>
            <a:pPr eaLnBrk="1" hangingPunct="1">
              <a:spcBef>
                <a:spcPts val="0"/>
              </a:spcBef>
            </a:pPr>
            <a:r>
              <a:rPr lang="en-US" sz="3200" dirty="0"/>
              <a:t>Most are not elements—they are compounds.</a:t>
            </a:r>
          </a:p>
          <a:p>
            <a:pPr eaLnBrk="1" hangingPunct="1">
              <a:spcBef>
                <a:spcPts val="0"/>
              </a:spcBef>
            </a:pPr>
            <a:r>
              <a:rPr lang="en-US" sz="3200" dirty="0"/>
              <a:t>Free atoms are rare in nature. </a:t>
            </a:r>
          </a:p>
          <a:p>
            <a:pPr eaLnBrk="1" hangingPunct="1">
              <a:spcBef>
                <a:spcPts val="0"/>
              </a:spcBef>
            </a:pPr>
            <a:r>
              <a:rPr lang="en-US" sz="3200" dirty="0"/>
              <a:t>A compound is different from a mixture of elements.</a:t>
            </a:r>
          </a:p>
          <a:p>
            <a:pPr eaLnBrk="1" hangingPunct="1">
              <a:spcBef>
                <a:spcPts val="0"/>
              </a:spcBef>
            </a:pPr>
            <a:r>
              <a:rPr lang="en-US" sz="3200" dirty="0"/>
              <a:t>In a compound, the elements combine in fixed, definite proportions.</a:t>
            </a:r>
          </a:p>
          <a:p>
            <a:pPr eaLnBrk="1" hangingPunct="1">
              <a:spcBef>
                <a:spcPts val="0"/>
              </a:spcBef>
            </a:pPr>
            <a:r>
              <a:rPr lang="en-US" sz="3200" dirty="0"/>
              <a:t>In a mixture, they can have any proportions whatsoever.</a:t>
            </a:r>
          </a:p>
        </p:txBody>
      </p:sp>
    </p:spTree>
    <p:extLst>
      <p:ext uri="{BB962C8B-B14F-4D97-AF65-F5344CB8AC3E}">
        <p14:creationId xmlns:p14="http://schemas.microsoft.com/office/powerpoint/2010/main" val="39867983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Naming Ionic Compounds Containing Oxyanions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8" y="1196650"/>
            <a:ext cx="8095046" cy="4450449"/>
          </a:xfrm>
        </p:spPr>
        <p:txBody>
          <a:bodyPr/>
          <a:lstStyle/>
          <a:p>
            <a:pPr eaLnBrk="1" hangingPunct="1"/>
            <a:r>
              <a:rPr lang="en-US" sz="2400" dirty="0"/>
              <a:t>Many polyatomic ions are </a:t>
            </a:r>
            <a:r>
              <a:rPr lang="en-US" sz="2400" b="1" dirty="0"/>
              <a:t>oxyanions,</a:t>
            </a:r>
            <a:r>
              <a:rPr lang="en-US" sz="2400" dirty="0"/>
              <a:t> anions containing oxygen.</a:t>
            </a:r>
          </a:p>
          <a:p>
            <a:pPr eaLnBrk="1" hangingPunct="1"/>
            <a:r>
              <a:rPr lang="en-US" sz="2400" dirty="0"/>
              <a:t>When a series of oxyanions contain different numbers of oxygen atoms, they are named systematically according to the number of oxygen atoms in the ion.</a:t>
            </a:r>
          </a:p>
          <a:p>
            <a:pPr eaLnBrk="1" hangingPunct="1"/>
            <a:r>
              <a:rPr lang="en-US" sz="2400" dirty="0"/>
              <a:t>If there are two ions in the series, the one with more oxygen atoms is given the ending </a:t>
            </a:r>
            <a:r>
              <a:rPr lang="en-US" sz="2400" i="1" dirty="0"/>
              <a:t>-ate</a:t>
            </a:r>
            <a:r>
              <a:rPr lang="en-US" sz="2400" dirty="0"/>
              <a:t> and the one with fewer is given the ending </a:t>
            </a:r>
            <a:r>
              <a:rPr lang="en-US" sz="2400" i="1" dirty="0"/>
              <a:t>-</a:t>
            </a:r>
            <a:r>
              <a:rPr lang="en-US" sz="2400" i="1" dirty="0" err="1"/>
              <a:t>ite</a:t>
            </a:r>
            <a:r>
              <a:rPr lang="en-US" sz="2400" i="1" dirty="0"/>
              <a:t>.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lvl="1" eaLnBrk="1" hangingPunct="1">
              <a:buFont typeface="Arial" charset="0"/>
              <a:buNone/>
            </a:pPr>
            <a:r>
              <a:rPr lang="en-US" dirty="0"/>
              <a:t>	NO</a:t>
            </a:r>
            <a:r>
              <a:rPr lang="en-US" baseline="-25000" dirty="0"/>
              <a:t>3</a:t>
            </a:r>
            <a:r>
              <a:rPr lang="en-US" baseline="30000" dirty="0"/>
              <a:t>−</a:t>
            </a:r>
            <a:r>
              <a:rPr lang="en-US" dirty="0"/>
              <a:t>  	nitrate 		SO</a:t>
            </a:r>
            <a:r>
              <a:rPr lang="en-US" baseline="-25000" dirty="0"/>
              <a:t>4</a:t>
            </a:r>
            <a:r>
              <a:rPr lang="en-US" baseline="30000" dirty="0"/>
              <a:t>2−</a:t>
            </a:r>
            <a:r>
              <a:rPr lang="en-US" dirty="0"/>
              <a:t>  	sulfate </a:t>
            </a:r>
            <a:br>
              <a:rPr lang="en-US" dirty="0"/>
            </a:br>
            <a:r>
              <a:rPr lang="en-US" dirty="0"/>
              <a:t>NO</a:t>
            </a:r>
            <a:r>
              <a:rPr lang="en-US" baseline="-25000" dirty="0"/>
              <a:t>2</a:t>
            </a:r>
            <a:r>
              <a:rPr lang="en-US" baseline="30000" dirty="0"/>
              <a:t>−</a:t>
            </a:r>
            <a:r>
              <a:rPr lang="en-US" dirty="0"/>
              <a:t> 	nitrite			SO</a:t>
            </a:r>
            <a:r>
              <a:rPr lang="en-US" baseline="-25000" dirty="0"/>
              <a:t>3</a:t>
            </a:r>
            <a:r>
              <a:rPr lang="en-US" baseline="30000" dirty="0"/>
              <a:t>2−</a:t>
            </a:r>
            <a:r>
              <a:rPr lang="en-US" dirty="0"/>
              <a:t>  	sulfite </a:t>
            </a:r>
          </a:p>
        </p:txBody>
      </p:sp>
    </p:spTree>
    <p:extLst>
      <p:ext uri="{BB962C8B-B14F-4D97-AF65-F5344CB8AC3E}">
        <p14:creationId xmlns:p14="http://schemas.microsoft.com/office/powerpoint/2010/main" val="5887848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Naming Ionic Compounds Containing Halo-Oxyanions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7" y="1372494"/>
            <a:ext cx="8428123" cy="4204228"/>
          </a:xfrm>
        </p:spPr>
        <p:txBody>
          <a:bodyPr/>
          <a:lstStyle/>
          <a:p>
            <a:pPr eaLnBrk="1" hangingPunct="1"/>
            <a:r>
              <a:rPr lang="en-US" dirty="0"/>
              <a:t>If there are more than two ions in the series, then the prefixes </a:t>
            </a:r>
            <a:r>
              <a:rPr lang="en-US" i="1" dirty="0"/>
              <a:t>hypo-,</a:t>
            </a:r>
            <a:r>
              <a:rPr lang="en-US" dirty="0"/>
              <a:t> meaning “less than,” and </a:t>
            </a:r>
            <a:r>
              <a:rPr lang="en-US" i="1" dirty="0"/>
              <a:t>per-,</a:t>
            </a:r>
            <a:r>
              <a:rPr lang="en-US" dirty="0"/>
              <a:t> meaning “more than,” are used. </a:t>
            </a:r>
          </a:p>
          <a:p>
            <a:pPr eaLnBrk="1" hangingPunct="1">
              <a:spcBef>
                <a:spcPts val="1200"/>
              </a:spcBef>
              <a:buFont typeface="Arial" charset="0"/>
              <a:buNone/>
              <a:tabLst>
                <a:tab pos="1319213" algn="l"/>
                <a:tab pos="3090863" algn="l"/>
                <a:tab pos="4121150" algn="l"/>
                <a:tab pos="5949950" algn="l"/>
                <a:tab pos="6864350" algn="l"/>
              </a:tabLst>
            </a:pPr>
            <a:r>
              <a:rPr lang="en-US" b="1" dirty="0"/>
              <a:t> 	</a:t>
            </a:r>
            <a:r>
              <a:rPr lang="en-US" sz="2200" dirty="0" err="1">
                <a:cs typeface="Arial" panose="020B0604020202020204" pitchFamily="34" charset="0"/>
              </a:rPr>
              <a:t>ClO</a:t>
            </a:r>
            <a:r>
              <a:rPr lang="en-US" sz="2200" baseline="30000" dirty="0">
                <a:cs typeface="Arial" panose="020B0604020202020204" pitchFamily="34" charset="0"/>
              </a:rPr>
              <a:t>– 	</a:t>
            </a:r>
            <a:r>
              <a:rPr lang="en-US" sz="2200" dirty="0">
                <a:cs typeface="Arial" panose="020B0604020202020204" pitchFamily="34" charset="0"/>
              </a:rPr>
              <a:t>hypochlorite	</a:t>
            </a:r>
            <a:r>
              <a:rPr lang="en-US" sz="2200" dirty="0" err="1">
                <a:cs typeface="Arial" panose="020B0604020202020204" pitchFamily="34" charset="0"/>
              </a:rPr>
              <a:t>BrO</a:t>
            </a:r>
            <a:r>
              <a:rPr lang="en-US" sz="2200" baseline="30000" dirty="0">
                <a:cs typeface="Arial" panose="020B0604020202020204" pitchFamily="34" charset="0"/>
              </a:rPr>
              <a:t>– 	</a:t>
            </a:r>
            <a:r>
              <a:rPr lang="en-US" sz="2200" dirty="0" err="1">
                <a:cs typeface="Arial" panose="020B0604020202020204" pitchFamily="34" charset="0"/>
              </a:rPr>
              <a:t>hypobromite</a:t>
            </a:r>
            <a:r>
              <a:rPr lang="en-US" sz="2200" dirty="0">
                <a:cs typeface="Arial" panose="020B0604020202020204" pitchFamily="34" charset="0"/>
              </a:rPr>
              <a:t>	IO</a:t>
            </a:r>
            <a:r>
              <a:rPr lang="en-US" sz="2200" baseline="30000" dirty="0">
                <a:cs typeface="Arial" panose="020B0604020202020204" pitchFamily="34" charset="0"/>
              </a:rPr>
              <a:t>– 	</a:t>
            </a:r>
            <a:r>
              <a:rPr lang="en-US" sz="2200" dirty="0" err="1">
                <a:cs typeface="Arial" panose="020B0604020202020204" pitchFamily="34" charset="0"/>
              </a:rPr>
              <a:t>hypoiodite</a:t>
            </a:r>
            <a:br>
              <a:rPr lang="en-US" sz="2200" dirty="0">
                <a:cs typeface="Arial" panose="020B0604020202020204" pitchFamily="34" charset="0"/>
              </a:rPr>
            </a:br>
            <a:r>
              <a:rPr lang="en-US" sz="2200" dirty="0">
                <a:cs typeface="Arial" panose="020B0604020202020204" pitchFamily="34" charset="0"/>
              </a:rPr>
              <a:t>ClO</a:t>
            </a:r>
            <a:r>
              <a:rPr lang="en-US" sz="2200" baseline="-25000" dirty="0">
                <a:cs typeface="Arial" panose="020B0604020202020204" pitchFamily="34" charset="0"/>
              </a:rPr>
              <a:t>2</a:t>
            </a:r>
            <a:r>
              <a:rPr lang="en-US" sz="2200" baseline="30000" dirty="0">
                <a:cs typeface="Arial" panose="020B0604020202020204" pitchFamily="34" charset="0"/>
              </a:rPr>
              <a:t>–	</a:t>
            </a:r>
            <a:r>
              <a:rPr lang="en-US" sz="2200" dirty="0">
                <a:cs typeface="Arial" panose="020B0604020202020204" pitchFamily="34" charset="0"/>
              </a:rPr>
              <a:t>chlorite	BrO</a:t>
            </a:r>
            <a:r>
              <a:rPr lang="en-US" sz="2200" baseline="-25000" dirty="0">
                <a:cs typeface="Arial" panose="020B0604020202020204" pitchFamily="34" charset="0"/>
              </a:rPr>
              <a:t>2</a:t>
            </a:r>
            <a:r>
              <a:rPr lang="en-US" sz="2200" baseline="30000" dirty="0">
                <a:cs typeface="Arial" panose="020B0604020202020204" pitchFamily="34" charset="0"/>
              </a:rPr>
              <a:t>– 	</a:t>
            </a:r>
            <a:r>
              <a:rPr lang="en-US" sz="2200" dirty="0" err="1">
                <a:cs typeface="Arial" panose="020B0604020202020204" pitchFamily="34" charset="0"/>
              </a:rPr>
              <a:t>bromite</a:t>
            </a:r>
            <a:r>
              <a:rPr lang="en-US" sz="2200" baseline="30000" dirty="0">
                <a:cs typeface="Arial" panose="020B0604020202020204" pitchFamily="34" charset="0"/>
              </a:rPr>
              <a:t>	</a:t>
            </a:r>
            <a:r>
              <a:rPr lang="en-US" sz="2200" dirty="0">
                <a:cs typeface="Arial" panose="020B0604020202020204" pitchFamily="34" charset="0"/>
              </a:rPr>
              <a:t>IO</a:t>
            </a:r>
            <a:r>
              <a:rPr lang="en-US" sz="2200" baseline="-25000" dirty="0">
                <a:cs typeface="Arial" panose="020B0604020202020204" pitchFamily="34" charset="0"/>
              </a:rPr>
              <a:t>2</a:t>
            </a:r>
            <a:r>
              <a:rPr lang="en-US" sz="2200" baseline="30000" dirty="0">
                <a:cs typeface="Arial" panose="020B0604020202020204" pitchFamily="34" charset="0"/>
              </a:rPr>
              <a:t>–	</a:t>
            </a:r>
            <a:r>
              <a:rPr lang="en-US" sz="2200" dirty="0" err="1">
                <a:cs typeface="Arial" panose="020B0604020202020204" pitchFamily="34" charset="0"/>
              </a:rPr>
              <a:t>iodite</a:t>
            </a:r>
            <a:br>
              <a:rPr lang="en-US" sz="2200" dirty="0">
                <a:cs typeface="Arial" panose="020B0604020202020204" pitchFamily="34" charset="0"/>
              </a:rPr>
            </a:br>
            <a:r>
              <a:rPr lang="en-US" sz="2200" dirty="0">
                <a:cs typeface="Arial" panose="020B0604020202020204" pitchFamily="34" charset="0"/>
              </a:rPr>
              <a:t>ClO</a:t>
            </a:r>
            <a:r>
              <a:rPr lang="en-US" sz="2200" baseline="-25000" dirty="0">
                <a:cs typeface="Arial" panose="020B0604020202020204" pitchFamily="34" charset="0"/>
              </a:rPr>
              <a:t>3</a:t>
            </a:r>
            <a:r>
              <a:rPr lang="en-US" sz="2200" baseline="30000" dirty="0">
                <a:cs typeface="Arial" panose="020B0604020202020204" pitchFamily="34" charset="0"/>
              </a:rPr>
              <a:t>– 	</a:t>
            </a:r>
            <a:r>
              <a:rPr lang="en-US" sz="2200" dirty="0">
                <a:cs typeface="Arial" panose="020B0604020202020204" pitchFamily="34" charset="0"/>
              </a:rPr>
              <a:t>chlorate	BrO</a:t>
            </a:r>
            <a:r>
              <a:rPr lang="en-US" sz="2200" baseline="-25000" dirty="0">
                <a:cs typeface="Arial" panose="020B0604020202020204" pitchFamily="34" charset="0"/>
              </a:rPr>
              <a:t>3</a:t>
            </a:r>
            <a:r>
              <a:rPr lang="en-US" sz="2200" baseline="30000" dirty="0">
                <a:cs typeface="Arial" panose="020B0604020202020204" pitchFamily="34" charset="0"/>
              </a:rPr>
              <a:t>– 	</a:t>
            </a:r>
            <a:r>
              <a:rPr lang="en-US" sz="2200" dirty="0">
                <a:cs typeface="Arial" panose="020B0604020202020204" pitchFamily="34" charset="0"/>
              </a:rPr>
              <a:t>bromate</a:t>
            </a:r>
            <a:r>
              <a:rPr lang="en-US" sz="2200" baseline="30000" dirty="0">
                <a:cs typeface="Arial" panose="020B0604020202020204" pitchFamily="34" charset="0"/>
              </a:rPr>
              <a:t>	</a:t>
            </a:r>
            <a:r>
              <a:rPr lang="en-US" sz="2200" dirty="0">
                <a:cs typeface="Arial" panose="020B0604020202020204" pitchFamily="34" charset="0"/>
              </a:rPr>
              <a:t>IO</a:t>
            </a:r>
            <a:r>
              <a:rPr lang="en-US" sz="2200" baseline="-25000" dirty="0">
                <a:cs typeface="Arial" panose="020B0604020202020204" pitchFamily="34" charset="0"/>
              </a:rPr>
              <a:t>3</a:t>
            </a:r>
            <a:r>
              <a:rPr lang="en-US" sz="2200" baseline="30000" dirty="0">
                <a:cs typeface="Arial" panose="020B0604020202020204" pitchFamily="34" charset="0"/>
              </a:rPr>
              <a:t>–	</a:t>
            </a:r>
            <a:r>
              <a:rPr lang="en-US" sz="2200" dirty="0">
                <a:cs typeface="Arial" panose="020B0604020202020204" pitchFamily="34" charset="0"/>
              </a:rPr>
              <a:t>iodate</a:t>
            </a:r>
            <a:br>
              <a:rPr lang="en-US" sz="2200" dirty="0">
                <a:cs typeface="Arial" panose="020B0604020202020204" pitchFamily="34" charset="0"/>
              </a:rPr>
            </a:br>
            <a:r>
              <a:rPr lang="en-US" sz="2200" dirty="0">
                <a:cs typeface="Arial" panose="020B0604020202020204" pitchFamily="34" charset="0"/>
              </a:rPr>
              <a:t>ClO</a:t>
            </a:r>
            <a:r>
              <a:rPr lang="en-US" sz="2200" baseline="-25000" dirty="0">
                <a:cs typeface="Arial" panose="020B0604020202020204" pitchFamily="34" charset="0"/>
              </a:rPr>
              <a:t>4</a:t>
            </a:r>
            <a:r>
              <a:rPr lang="en-US" sz="2200" baseline="30000" dirty="0">
                <a:cs typeface="Arial" panose="020B0604020202020204" pitchFamily="34" charset="0"/>
              </a:rPr>
              <a:t>– 	</a:t>
            </a:r>
            <a:r>
              <a:rPr lang="en-US" sz="2200" dirty="0">
                <a:cs typeface="Arial" panose="020B0604020202020204" pitchFamily="34" charset="0"/>
              </a:rPr>
              <a:t>perchlorate	BrO</a:t>
            </a:r>
            <a:r>
              <a:rPr lang="en-US" sz="2200" baseline="-25000" dirty="0">
                <a:cs typeface="Arial" panose="020B0604020202020204" pitchFamily="34" charset="0"/>
              </a:rPr>
              <a:t>4</a:t>
            </a:r>
            <a:r>
              <a:rPr lang="en-US" sz="2200" baseline="30000" dirty="0">
                <a:cs typeface="Arial" panose="020B0604020202020204" pitchFamily="34" charset="0"/>
              </a:rPr>
              <a:t>–	</a:t>
            </a:r>
            <a:r>
              <a:rPr lang="en-US" sz="2200" dirty="0" err="1">
                <a:cs typeface="Arial" panose="020B0604020202020204" pitchFamily="34" charset="0"/>
              </a:rPr>
              <a:t>perbromate</a:t>
            </a:r>
            <a:r>
              <a:rPr lang="en-US" sz="2200" baseline="30000" dirty="0">
                <a:cs typeface="Arial" panose="020B0604020202020204" pitchFamily="34" charset="0"/>
              </a:rPr>
              <a:t>	</a:t>
            </a:r>
            <a:r>
              <a:rPr lang="en-US" sz="2200" dirty="0">
                <a:cs typeface="Arial" panose="020B0604020202020204" pitchFamily="34" charset="0"/>
              </a:rPr>
              <a:t>IO</a:t>
            </a:r>
            <a:r>
              <a:rPr lang="en-US" sz="2200" baseline="-25000" dirty="0">
                <a:cs typeface="Arial" panose="020B0604020202020204" pitchFamily="34" charset="0"/>
              </a:rPr>
              <a:t>4</a:t>
            </a:r>
            <a:r>
              <a:rPr lang="en-US" sz="2200" baseline="30000" dirty="0">
                <a:cs typeface="Arial" panose="020B0604020202020204" pitchFamily="34" charset="0"/>
              </a:rPr>
              <a:t>–</a:t>
            </a:r>
            <a:r>
              <a:rPr lang="en-US" sz="2200" dirty="0">
                <a:cs typeface="Arial" panose="020B0604020202020204" pitchFamily="34" charset="0"/>
              </a:rPr>
              <a:t> 	</a:t>
            </a:r>
            <a:r>
              <a:rPr lang="en-US" sz="2200" dirty="0" err="1">
                <a:cs typeface="Arial" panose="020B0604020202020204" pitchFamily="34" charset="0"/>
              </a:rPr>
              <a:t>periodate</a:t>
            </a:r>
            <a:endParaRPr lang="en-US" sz="2200" dirty="0"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200" dirty="0"/>
          </a:p>
          <a:p>
            <a:pPr marL="0" indent="0" eaLnBrk="1" hangingPunct="1">
              <a:buFont typeface="Arial" charset="0"/>
              <a:buNone/>
            </a:pPr>
            <a:r>
              <a:rPr lang="en-US" sz="2400" dirty="0"/>
              <a:t>When naming these ions in the homework, be sure to include the word </a:t>
            </a:r>
            <a:r>
              <a:rPr lang="en-US" sz="2400" i="1" dirty="0"/>
              <a:t>ion</a:t>
            </a:r>
            <a:r>
              <a:rPr lang="en-US" sz="2400" dirty="0"/>
              <a:t> in your answer, as in “perchlorate ion.”</a:t>
            </a:r>
          </a:p>
        </p:txBody>
      </p:sp>
    </p:spTree>
    <p:extLst>
      <p:ext uri="{BB962C8B-B14F-4D97-AF65-F5344CB8AC3E}">
        <p14:creationId xmlns:p14="http://schemas.microsoft.com/office/powerpoint/2010/main" val="34934151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Polyatomic Ions in Everyday Chemistry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7" y="851618"/>
            <a:ext cx="5074055" cy="5555367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000" dirty="0"/>
              <a:t>The active ingredient in household bleach is</a:t>
            </a:r>
            <a:r>
              <a:rPr lang="en-US" sz="2000" b="1" i="1" dirty="0"/>
              <a:t> sodium hypochlorite,</a:t>
            </a:r>
            <a:r>
              <a:rPr lang="en-US" sz="2000" dirty="0"/>
              <a:t> which acts to destroy color-causing molecules and kill bacteria.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dirty="0"/>
              <a:t>Baking soda contains</a:t>
            </a:r>
            <a:r>
              <a:rPr lang="en-US" sz="2000" b="1" i="1" dirty="0"/>
              <a:t> sodium bicarbonate</a:t>
            </a:r>
            <a:r>
              <a:rPr lang="en-US" sz="2000" dirty="0"/>
              <a:t> (sodium hydrogen carbonate), which acts as a source of carbon dioxide gas in baking.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b="1" i="1" dirty="0"/>
              <a:t>Calcium carbonate</a:t>
            </a:r>
            <a:r>
              <a:rPr lang="en-US" sz="2000" dirty="0"/>
              <a:t> is the active ingredient in antacids such as Tums™ and </a:t>
            </a:r>
            <a:r>
              <a:rPr lang="en-US" sz="2000" dirty="0" err="1"/>
              <a:t>Alka</a:t>
            </a:r>
            <a:r>
              <a:rPr lang="en-US" sz="2000" dirty="0"/>
              <a:t>-Mints™. It neutralizes </a:t>
            </a:r>
            <a:br>
              <a:rPr lang="en-US" sz="2000" dirty="0"/>
            </a:br>
            <a:r>
              <a:rPr lang="en-US" sz="2000" dirty="0"/>
              <a:t>stomach acids.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b="1" i="1" dirty="0"/>
              <a:t>Sodium nitrite</a:t>
            </a:r>
            <a:r>
              <a:rPr lang="en-US" sz="2000" dirty="0"/>
              <a:t> is a food additive used to preserve packaged meats such as ham, hot dogs, and bologna. Sodium nitrite inhibits the growth of bacteria, especially those that cause botulism.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71" y="1028411"/>
            <a:ext cx="3079459" cy="45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091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Naming Molecular Compounds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6" y="868978"/>
            <a:ext cx="8627483" cy="4228850"/>
          </a:xfrm>
        </p:spPr>
        <p:txBody>
          <a:bodyPr/>
          <a:lstStyle/>
          <a:p>
            <a:pPr eaLnBrk="1" hangingPunct="1"/>
            <a:r>
              <a:rPr lang="en-US" sz="3200" dirty="0"/>
              <a:t>The first step in naming a molecular compound is identifying it as one. </a:t>
            </a:r>
          </a:p>
          <a:p>
            <a:pPr eaLnBrk="1" hangingPunct="1"/>
            <a:r>
              <a:rPr lang="en-US" sz="3200" dirty="0"/>
              <a:t>Remember, nearly all molecular compounds form from two or more </a:t>
            </a:r>
            <a:r>
              <a:rPr lang="en-US" sz="3200" b="1" dirty="0"/>
              <a:t>nonmetals.</a:t>
            </a:r>
            <a:endParaRPr lang="en-US" sz="3200" dirty="0"/>
          </a:p>
          <a:p>
            <a:pPr eaLnBrk="1" hangingPunct="1"/>
            <a:r>
              <a:rPr lang="en-US" sz="3200" dirty="0"/>
              <a:t>We learn how to name binary (two-element) molecular compounds. Their names have the following form: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2"/>
          <a:stretch/>
        </p:blipFill>
        <p:spPr>
          <a:xfrm>
            <a:off x="841092" y="4855851"/>
            <a:ext cx="7461813" cy="115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375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Prefixes Used when Naming Molecular Compounds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7" y="1185076"/>
            <a:ext cx="8644692" cy="5053691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/>
              <a:t>When writing the name of a molecular compound, as when writing the formula, the first element is the more metal-like one (see Table 5.1, Order of Listing Nonmetal Elements).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/>
              <a:t>The prefixes given to each element indicate the number of atoms present.</a:t>
            </a:r>
            <a:endParaRPr lang="it-IT" i="1" dirty="0"/>
          </a:p>
          <a:p>
            <a:pPr eaLnBrk="1" hangingPunct="1">
              <a:buFont typeface="Arial" charset="0"/>
              <a:buNone/>
            </a:pPr>
            <a:r>
              <a:rPr lang="it-IT" i="1" dirty="0"/>
              <a:t>	</a:t>
            </a:r>
            <a:r>
              <a:rPr lang="it-IT" sz="2400" i="1" dirty="0"/>
              <a:t>mono-</a:t>
            </a:r>
            <a:r>
              <a:rPr lang="it-IT" sz="2400" dirty="0"/>
              <a:t> 1 	 		</a:t>
            </a:r>
            <a:r>
              <a:rPr lang="it-IT" sz="2400" i="1" dirty="0"/>
              <a:t>hexa-</a:t>
            </a:r>
            <a:r>
              <a:rPr lang="it-IT" sz="2400" dirty="0"/>
              <a:t> 6 </a:t>
            </a:r>
          </a:p>
          <a:p>
            <a:pPr eaLnBrk="1" hangingPunct="1">
              <a:buFont typeface="Arial" charset="0"/>
              <a:buNone/>
            </a:pPr>
            <a:r>
              <a:rPr lang="it-IT" sz="2400" i="1" dirty="0"/>
              <a:t>	di-</a:t>
            </a:r>
            <a:r>
              <a:rPr lang="it-IT" sz="2400" dirty="0"/>
              <a:t> 2 	 		</a:t>
            </a:r>
            <a:r>
              <a:rPr lang="it-IT" sz="2400" i="1" dirty="0"/>
              <a:t>hepta-</a:t>
            </a:r>
            <a:r>
              <a:rPr lang="it-IT" sz="2400" dirty="0"/>
              <a:t> 7 </a:t>
            </a:r>
          </a:p>
          <a:p>
            <a:pPr eaLnBrk="1" hangingPunct="1">
              <a:buFont typeface="Arial" charset="0"/>
              <a:buNone/>
            </a:pPr>
            <a:r>
              <a:rPr lang="it-IT" sz="2400" i="1" dirty="0"/>
              <a:t>	tri-</a:t>
            </a:r>
            <a:r>
              <a:rPr lang="it-IT" sz="2400" dirty="0"/>
              <a:t> 3 			</a:t>
            </a:r>
            <a:r>
              <a:rPr lang="it-IT" sz="2400" i="1" dirty="0"/>
              <a:t>octa-</a:t>
            </a:r>
            <a:r>
              <a:rPr lang="it-IT" sz="2400" dirty="0"/>
              <a:t> 8</a:t>
            </a:r>
          </a:p>
          <a:p>
            <a:pPr eaLnBrk="1" hangingPunct="1">
              <a:buFont typeface="Arial" charset="0"/>
              <a:buNone/>
            </a:pPr>
            <a:r>
              <a:rPr lang="it-IT" sz="2400" i="1" dirty="0"/>
              <a:t>	tetra-</a:t>
            </a:r>
            <a:r>
              <a:rPr lang="it-IT" sz="2400" dirty="0"/>
              <a:t> 4 	</a:t>
            </a:r>
            <a:r>
              <a:rPr lang="it-IT" sz="2400" i="1" dirty="0"/>
              <a:t> 		nona- </a:t>
            </a:r>
            <a:r>
              <a:rPr lang="it-IT" sz="2400" dirty="0"/>
              <a:t>9</a:t>
            </a:r>
            <a:r>
              <a:rPr lang="it-IT" sz="2400" i="1" dirty="0"/>
              <a:t> </a:t>
            </a:r>
            <a:endParaRPr lang="en-US" sz="2400" dirty="0"/>
          </a:p>
          <a:p>
            <a:pPr eaLnBrk="1" hangingPunct="1">
              <a:buFont typeface="Arial" charset="0"/>
              <a:buNone/>
            </a:pPr>
            <a:r>
              <a:rPr lang="it-IT" sz="2400" i="1" dirty="0"/>
              <a:t>	penta-</a:t>
            </a:r>
            <a:r>
              <a:rPr lang="it-IT" sz="2400" dirty="0"/>
              <a:t> 5 			</a:t>
            </a:r>
            <a:r>
              <a:rPr lang="it-IT" sz="2400" i="1" dirty="0"/>
              <a:t>deca- </a:t>
            </a:r>
            <a:r>
              <a:rPr lang="it-IT" sz="2400" dirty="0"/>
              <a:t>10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9907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Exceptions to Note when Naming Molecular Compounds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7" y="1219801"/>
            <a:ext cx="8644692" cy="4893647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000" dirty="0">
                <a:cs typeface="Arial" panose="020B0604020202020204" pitchFamily="34" charset="0"/>
              </a:rPr>
              <a:t>If there is only one atom of the </a:t>
            </a:r>
            <a:r>
              <a:rPr lang="en-US" sz="2000" i="1" dirty="0">
                <a:cs typeface="Arial" panose="020B0604020202020204" pitchFamily="34" charset="0"/>
              </a:rPr>
              <a:t>first element,</a:t>
            </a:r>
            <a:r>
              <a:rPr lang="en-US" sz="2000" dirty="0">
                <a:cs typeface="Arial" panose="020B0604020202020204" pitchFamily="34" charset="0"/>
              </a:rPr>
              <a:t> the prefix </a:t>
            </a:r>
            <a:r>
              <a:rPr lang="en-US" sz="2000" i="1" dirty="0">
                <a:cs typeface="Arial" panose="020B0604020202020204" pitchFamily="34" charset="0"/>
              </a:rPr>
              <a:t>mono-</a:t>
            </a:r>
            <a:r>
              <a:rPr lang="en-US" sz="2000" dirty="0">
                <a:cs typeface="Arial" panose="020B0604020202020204" pitchFamily="34" charset="0"/>
              </a:rPr>
              <a:t> is normally omitted.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000" dirty="0">
                <a:cs typeface="Arial" panose="020B0604020202020204" pitchFamily="34" charset="0"/>
              </a:rPr>
              <a:t> 			CO</a:t>
            </a:r>
            <a:r>
              <a:rPr lang="en-US" sz="2000" baseline="-25000" dirty="0">
                <a:cs typeface="Arial" panose="020B0604020202020204" pitchFamily="34" charset="0"/>
              </a:rPr>
              <a:t>2</a:t>
            </a:r>
            <a:r>
              <a:rPr lang="en-US" sz="2000" dirty="0">
                <a:cs typeface="Arial" panose="020B0604020202020204" pitchFamily="34" charset="0"/>
              </a:rPr>
              <a:t>		</a:t>
            </a:r>
            <a:r>
              <a:rPr lang="en-US" sz="2000" strike="dblStrike" dirty="0">
                <a:cs typeface="Arial" panose="020B0604020202020204" pitchFamily="34" charset="0"/>
              </a:rPr>
              <a:t>mono</a:t>
            </a:r>
            <a:r>
              <a:rPr lang="en-US" sz="2000" dirty="0">
                <a:cs typeface="Arial" panose="020B0604020202020204" pitchFamily="34" charset="0"/>
              </a:rPr>
              <a:t> carbon    di-    ox    -ide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000" dirty="0">
                <a:cs typeface="Arial" panose="020B0604020202020204" pitchFamily="34" charset="0"/>
              </a:rPr>
              <a:t>The full name is </a:t>
            </a:r>
            <a:r>
              <a:rPr lang="en-US" sz="2000" i="1" dirty="0">
                <a:cs typeface="Arial" panose="020B0604020202020204" pitchFamily="34" charset="0"/>
              </a:rPr>
              <a:t>carbon dioxide.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000" b="1" dirty="0"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The compound N</a:t>
            </a:r>
            <a:r>
              <a:rPr lang="en-US" sz="2000" baseline="-25000" dirty="0">
                <a:cs typeface="Arial" panose="020B0604020202020204" pitchFamily="34" charset="0"/>
              </a:rPr>
              <a:t>2</a:t>
            </a:r>
            <a:r>
              <a:rPr lang="en-US" sz="2000" dirty="0">
                <a:cs typeface="Arial" panose="020B0604020202020204" pitchFamily="34" charset="0"/>
              </a:rPr>
              <a:t>O (also called laughing gas) is named according to the first element, </a:t>
            </a:r>
            <a:r>
              <a:rPr lang="en-US" sz="2000" i="1" dirty="0">
                <a:cs typeface="Arial" panose="020B0604020202020204" pitchFamily="34" charset="0"/>
              </a:rPr>
              <a:t>nitrogen</a:t>
            </a:r>
            <a:r>
              <a:rPr lang="en-US" sz="2000" dirty="0">
                <a:cs typeface="Arial" panose="020B0604020202020204" pitchFamily="34" charset="0"/>
              </a:rPr>
              <a:t>, with the prefix </a:t>
            </a:r>
            <a:r>
              <a:rPr lang="en-US" sz="2000" i="1" dirty="0">
                <a:cs typeface="Arial" panose="020B0604020202020204" pitchFamily="34" charset="0"/>
              </a:rPr>
              <a:t>di-</a:t>
            </a:r>
            <a:r>
              <a:rPr lang="en-US" sz="2000" dirty="0">
                <a:cs typeface="Arial" panose="020B0604020202020204" pitchFamily="34" charset="0"/>
              </a:rPr>
              <a:t>, followed by the base name of the second element, </a:t>
            </a:r>
            <a:r>
              <a:rPr lang="en-US" sz="2000" i="1" dirty="0">
                <a:cs typeface="Arial" panose="020B0604020202020204" pitchFamily="34" charset="0"/>
              </a:rPr>
              <a:t>ox</a:t>
            </a:r>
            <a:r>
              <a:rPr lang="en-US" sz="2000" dirty="0">
                <a:cs typeface="Arial" panose="020B0604020202020204" pitchFamily="34" charset="0"/>
              </a:rPr>
              <a:t>, prefixed by </a:t>
            </a:r>
            <a:r>
              <a:rPr lang="en-US" sz="2000" i="1" dirty="0">
                <a:cs typeface="Arial" panose="020B0604020202020204" pitchFamily="34" charset="0"/>
              </a:rPr>
              <a:t>mono-</a:t>
            </a:r>
            <a:r>
              <a:rPr lang="en-US" sz="2000" dirty="0">
                <a:cs typeface="Arial" panose="020B0604020202020204" pitchFamily="34" charset="0"/>
              </a:rPr>
              <a:t>, and the suffix </a:t>
            </a:r>
            <a:r>
              <a:rPr lang="en-US" sz="2000" i="1" dirty="0">
                <a:cs typeface="Arial" panose="020B0604020202020204" pitchFamily="34" charset="0"/>
              </a:rPr>
              <a:t>-ide.</a:t>
            </a:r>
            <a:endParaRPr lang="en-US" sz="2000" dirty="0"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Since </a:t>
            </a:r>
            <a:r>
              <a:rPr lang="en-US" sz="2000" i="1" dirty="0">
                <a:cs typeface="Arial" panose="020B0604020202020204" pitchFamily="34" charset="0"/>
              </a:rPr>
              <a:t>mono-</a:t>
            </a:r>
            <a:r>
              <a:rPr lang="en-US" sz="2000" dirty="0">
                <a:cs typeface="Arial" panose="020B0604020202020204" pitchFamily="34" charset="0"/>
              </a:rPr>
              <a:t> ends with a vowel and </a:t>
            </a:r>
            <a:r>
              <a:rPr lang="en-US" sz="2000" i="1" dirty="0">
                <a:cs typeface="Arial" panose="020B0604020202020204" pitchFamily="34" charset="0"/>
              </a:rPr>
              <a:t>oxide</a:t>
            </a:r>
            <a:r>
              <a:rPr lang="en-US" sz="2000" dirty="0">
                <a:cs typeface="Arial" panose="020B0604020202020204" pitchFamily="34" charset="0"/>
              </a:rPr>
              <a:t> begins with a vowel, an </a:t>
            </a:r>
            <a:r>
              <a:rPr lang="en-US" sz="2000" i="1" dirty="0">
                <a:cs typeface="Arial" panose="020B0604020202020204" pitchFamily="34" charset="0"/>
              </a:rPr>
              <a:t>o</a:t>
            </a:r>
            <a:r>
              <a:rPr lang="en-US" sz="2000" dirty="0">
                <a:cs typeface="Arial" panose="020B0604020202020204" pitchFamily="34" charset="0"/>
              </a:rPr>
              <a:t> is dropped and the two are combined as </a:t>
            </a:r>
            <a:r>
              <a:rPr lang="en-US" sz="2000" i="1" dirty="0">
                <a:cs typeface="Arial" panose="020B0604020202020204" pitchFamily="34" charset="0"/>
              </a:rPr>
              <a:t>monoxide</a:t>
            </a:r>
            <a:r>
              <a:rPr lang="en-US" sz="2000" dirty="0"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The entire name is </a:t>
            </a:r>
            <a:r>
              <a:rPr lang="en-US" sz="2000" i="1" dirty="0" err="1">
                <a:cs typeface="Arial" panose="020B0604020202020204" pitchFamily="34" charset="0"/>
              </a:rPr>
              <a:t>dinitrogen</a:t>
            </a:r>
            <a:r>
              <a:rPr lang="en-US" sz="2000" i="1" dirty="0">
                <a:cs typeface="Arial" panose="020B0604020202020204" pitchFamily="34" charset="0"/>
              </a:rPr>
              <a:t> monoxide</a:t>
            </a:r>
            <a:r>
              <a:rPr lang="en-US" sz="2000" dirty="0"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When the prefix ends with a vowel and the base name starts with a  vowel, the first vowel is sometimes dropped.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Vowel is dropped in </a:t>
            </a:r>
            <a:r>
              <a:rPr lang="en-US" sz="2000" i="1" dirty="0">
                <a:cs typeface="Arial" panose="020B0604020202020204" pitchFamily="34" charset="0"/>
              </a:rPr>
              <a:t>monoxide</a:t>
            </a:r>
            <a:r>
              <a:rPr lang="en-US" sz="2000" dirty="0">
                <a:cs typeface="Arial" panose="020B0604020202020204" pitchFamily="34" charset="0"/>
              </a:rPr>
              <a:t> but not in </a:t>
            </a:r>
            <a:r>
              <a:rPr lang="en-US" sz="2000" i="1" dirty="0">
                <a:cs typeface="Arial" panose="020B0604020202020204" pitchFamily="34" charset="0"/>
              </a:rPr>
              <a:t>dioxide</a:t>
            </a:r>
            <a:r>
              <a:rPr lang="en-US" sz="2000" dirty="0">
                <a:cs typeface="Arial" panose="020B0604020202020204" pitchFamily="34" charset="0"/>
              </a:rPr>
              <a:t> or </a:t>
            </a:r>
            <a:r>
              <a:rPr lang="en-US" sz="2000" i="1" dirty="0" err="1">
                <a:cs typeface="Arial" panose="020B0604020202020204" pitchFamily="34" charset="0"/>
              </a:rPr>
              <a:t>triiodide</a:t>
            </a:r>
            <a:r>
              <a:rPr lang="en-US" sz="2000" i="1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65947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Naming Acids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7" y="918864"/>
            <a:ext cx="8644692" cy="509062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The first step in naming an acid compound is identifying it as one.</a:t>
            </a:r>
          </a:p>
          <a:p>
            <a:pPr eaLnBrk="1" hangingPunct="1"/>
            <a:r>
              <a:rPr lang="en-US" b="1" dirty="0"/>
              <a:t>Acids</a:t>
            </a:r>
            <a:r>
              <a:rPr lang="en-US" dirty="0"/>
              <a:t> are molecular compounds that form ions when dissolved in water.</a:t>
            </a:r>
          </a:p>
          <a:p>
            <a:pPr eaLnBrk="1" hangingPunct="1"/>
            <a:r>
              <a:rPr lang="en-US" dirty="0"/>
              <a:t>They are composed of hydrogen, usually written first in their formula, and one or more nonmetals, written second.</a:t>
            </a:r>
          </a:p>
          <a:p>
            <a:pPr eaLnBrk="1" hangingPunct="1"/>
            <a:r>
              <a:rPr lang="en-US" dirty="0"/>
              <a:t>We can categorize acids into two groups: </a:t>
            </a:r>
            <a:r>
              <a:rPr lang="en-US" b="1" dirty="0"/>
              <a:t>binary acids,</a:t>
            </a:r>
            <a:r>
              <a:rPr lang="en-US" dirty="0"/>
              <a:t> those containing only hydrogen and a nonmetal, and </a:t>
            </a:r>
            <a:r>
              <a:rPr lang="en-US" b="1" dirty="0" err="1"/>
              <a:t>oxyacids</a:t>
            </a:r>
            <a:r>
              <a:rPr lang="en-US" b="1" dirty="0"/>
              <a:t>,</a:t>
            </a:r>
            <a:r>
              <a:rPr lang="en-US" dirty="0"/>
              <a:t> those containing hydrogen, a nonmetal, and oxygen.</a:t>
            </a:r>
          </a:p>
        </p:txBody>
      </p:sp>
    </p:spTree>
    <p:extLst>
      <p:ext uri="{BB962C8B-B14F-4D97-AF65-F5344CB8AC3E}">
        <p14:creationId xmlns:p14="http://schemas.microsoft.com/office/powerpoint/2010/main" val="31167481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Classification of Acids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3"/>
          <a:stretch/>
        </p:blipFill>
        <p:spPr>
          <a:xfrm>
            <a:off x="304800" y="893064"/>
            <a:ext cx="8534400" cy="490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512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Naming Binary Acids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7" y="918864"/>
            <a:ext cx="8644692" cy="1384995"/>
          </a:xfrm>
        </p:spPr>
        <p:txBody>
          <a:bodyPr/>
          <a:lstStyle/>
          <a:p>
            <a:pPr eaLnBrk="1" hangingPunct="1"/>
            <a:r>
              <a:rPr lang="en-US" dirty="0"/>
              <a:t>Binary acids are composed of hydrogen and a nonmetal. The names for binary acids have the following form: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0"/>
          <a:stretch/>
        </p:blipFill>
        <p:spPr>
          <a:xfrm>
            <a:off x="304800" y="2933604"/>
            <a:ext cx="8534400" cy="20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476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Naming Binary Acids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7" y="918864"/>
            <a:ext cx="8644692" cy="3970318"/>
          </a:xfrm>
        </p:spPr>
        <p:txBody>
          <a:bodyPr/>
          <a:lstStyle/>
          <a:p>
            <a:pPr eaLnBrk="1" hangingPunct="1"/>
            <a:r>
              <a:rPr lang="en-US" dirty="0" err="1"/>
              <a:t>HCl</a:t>
            </a:r>
            <a:r>
              <a:rPr lang="en-US" dirty="0"/>
              <a:t>(</a:t>
            </a:r>
            <a:r>
              <a:rPr lang="en-US" i="1" dirty="0" err="1"/>
              <a:t>aq</a:t>
            </a:r>
            <a:r>
              <a:rPr lang="en-US" dirty="0"/>
              <a:t>) is hydro</a:t>
            </a:r>
            <a:r>
              <a:rPr lang="en-US" i="1" dirty="0"/>
              <a:t>chlor</a:t>
            </a:r>
            <a:r>
              <a:rPr lang="en-US" dirty="0"/>
              <a:t>ic acid.</a:t>
            </a:r>
          </a:p>
          <a:p>
            <a:pPr eaLnBrk="1" hangingPunct="1"/>
            <a:r>
              <a:rPr lang="en-US" dirty="0" err="1"/>
              <a:t>HBr</a:t>
            </a:r>
            <a:r>
              <a:rPr lang="en-US" dirty="0"/>
              <a:t>(</a:t>
            </a:r>
            <a:r>
              <a:rPr lang="en-US" i="1" dirty="0" err="1"/>
              <a:t>aq</a:t>
            </a:r>
            <a:r>
              <a:rPr lang="en-US" dirty="0"/>
              <a:t>) is </a:t>
            </a:r>
            <a:r>
              <a:rPr lang="en-US" dirty="0" err="1"/>
              <a:t>hydro</a:t>
            </a:r>
            <a:r>
              <a:rPr lang="en-US" i="1" dirty="0" err="1"/>
              <a:t>brom</a:t>
            </a:r>
            <a:r>
              <a:rPr lang="en-US" dirty="0" err="1"/>
              <a:t>ic</a:t>
            </a:r>
            <a:r>
              <a:rPr lang="en-US" dirty="0"/>
              <a:t> acid.</a:t>
            </a:r>
          </a:p>
          <a:p>
            <a:pPr eaLnBrk="1" hangingPunct="1"/>
            <a:r>
              <a:rPr lang="en-US" dirty="0" err="1"/>
              <a:t>HCl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) refers to hydrogen chloride molecules in the gas phase, and not to the acid.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Give the name of H</a:t>
            </a:r>
            <a:r>
              <a:rPr lang="en-US" baseline="-25000" dirty="0"/>
              <a:t>2</a:t>
            </a:r>
            <a:r>
              <a:rPr lang="en-US" dirty="0"/>
              <a:t>S(</a:t>
            </a:r>
            <a:r>
              <a:rPr lang="en-US" i="1" dirty="0" err="1"/>
              <a:t>aq</a:t>
            </a:r>
            <a:r>
              <a:rPr lang="en-US" dirty="0"/>
              <a:t>).</a:t>
            </a:r>
          </a:p>
          <a:p>
            <a:pPr eaLnBrk="1" hangingPunct="1"/>
            <a:r>
              <a:rPr lang="en-US" dirty="0"/>
              <a:t>The base name of S is </a:t>
            </a:r>
            <a:r>
              <a:rPr lang="en-US" i="1" dirty="0"/>
              <a:t>sulfur,</a:t>
            </a:r>
            <a:r>
              <a:rPr lang="en-US" dirty="0"/>
              <a:t> so the name is </a:t>
            </a:r>
            <a:r>
              <a:rPr lang="en-US" i="1" dirty="0" err="1"/>
              <a:t>hydrosulfuric</a:t>
            </a:r>
            <a:r>
              <a:rPr lang="en-US" i="1" dirty="0"/>
              <a:t> acid.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Compounds Display Constant Composition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730515"/>
            <a:ext cx="4038600" cy="1046163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800" b="1" dirty="0"/>
              <a:t>A mixture</a:t>
            </a:r>
            <a:r>
              <a:rPr lang="en-US" sz="1800" dirty="0"/>
              <a:t>  This balloon is filled with a mixture of hydrogen and oxygen gas. The relative amounts of hydrogen and oxygen are variable.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685143"/>
            <a:ext cx="4368478" cy="104616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800" b="1" dirty="0"/>
              <a:t>A chemical compound</a:t>
            </a:r>
            <a:r>
              <a:rPr lang="en-US" sz="1800" dirty="0"/>
              <a:t>  This balloon is filled with water, composed of molecules that have a fixed ratio of hydrogen to oxygen. (</a:t>
            </a:r>
            <a:r>
              <a:rPr lang="en-US" sz="1800" i="1" dirty="0"/>
              <a:t>Source:</a:t>
            </a:r>
            <a:r>
              <a:rPr lang="en-US" sz="1800" dirty="0"/>
              <a:t> </a:t>
            </a:r>
            <a:r>
              <a:rPr lang="en-US" sz="1800" dirty="0" err="1"/>
              <a:t>JoLynn</a:t>
            </a:r>
            <a:r>
              <a:rPr lang="en-US" sz="1800" dirty="0"/>
              <a:t> E. Funk.)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6"/>
          <a:stretch/>
        </p:blipFill>
        <p:spPr>
          <a:xfrm>
            <a:off x="127321" y="2116432"/>
            <a:ext cx="4444679" cy="4035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6"/>
          <a:stretch/>
        </p:blipFill>
        <p:spPr>
          <a:xfrm>
            <a:off x="4833988" y="2116432"/>
            <a:ext cx="4020645" cy="45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0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Naming </a:t>
            </a:r>
            <a:r>
              <a:rPr lang="en-US" altLang="en-US" dirty="0" err="1">
                <a:solidFill>
                  <a:srgbClr val="ED6B06"/>
                </a:solidFill>
              </a:rPr>
              <a:t>Oxyacids</a:t>
            </a:r>
            <a:endParaRPr lang="en-US" altLang="en-US" dirty="0">
              <a:solidFill>
                <a:srgbClr val="ED6B06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7" y="965164"/>
            <a:ext cx="8644692" cy="487518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/>
              <a:t>Oxyacids</a:t>
            </a:r>
            <a:r>
              <a:rPr lang="en-US" dirty="0"/>
              <a:t> are acids that contain oxyanions—found in the table of polyatomic ions.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HNO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i="1" dirty="0" err="1"/>
              <a:t>aq</a:t>
            </a:r>
            <a:r>
              <a:rPr lang="en-US" dirty="0"/>
              <a:t>) contains the nitrate (NO</a:t>
            </a:r>
            <a:r>
              <a:rPr lang="en-US" baseline="-25000" dirty="0"/>
              <a:t>3</a:t>
            </a:r>
            <a:r>
              <a:rPr lang="en-US" baseline="30000" dirty="0"/>
              <a:t>−</a:t>
            </a:r>
            <a:r>
              <a:rPr lang="en-US" dirty="0"/>
              <a:t>) ion.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i="1" dirty="0" err="1"/>
              <a:t>aq</a:t>
            </a:r>
            <a:r>
              <a:rPr lang="en-US" dirty="0"/>
              <a:t>) contains the sulfite (SO</a:t>
            </a:r>
            <a:r>
              <a:rPr lang="en-US" baseline="-25000" dirty="0"/>
              <a:t>3</a:t>
            </a:r>
            <a:r>
              <a:rPr lang="en-US" baseline="30000" dirty="0"/>
              <a:t>2−</a:t>
            </a:r>
            <a:r>
              <a:rPr lang="en-US" dirty="0"/>
              <a:t>) ion.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(</a:t>
            </a:r>
            <a:r>
              <a:rPr lang="en-US" i="1" dirty="0" err="1"/>
              <a:t>aq</a:t>
            </a:r>
            <a:r>
              <a:rPr lang="en-US" dirty="0"/>
              <a:t>) contains the sulfate (SO</a:t>
            </a:r>
            <a:r>
              <a:rPr lang="en-US" baseline="-25000" dirty="0"/>
              <a:t>4</a:t>
            </a:r>
            <a:r>
              <a:rPr lang="en-US" baseline="30000" dirty="0"/>
              <a:t>2−</a:t>
            </a:r>
            <a:r>
              <a:rPr lang="en-US" dirty="0"/>
              <a:t>) ion.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These acids are a combination of one or more H</a:t>
            </a:r>
            <a:r>
              <a:rPr lang="en-US" baseline="30000" dirty="0"/>
              <a:t>+</a:t>
            </a:r>
            <a:r>
              <a:rPr lang="en-US" dirty="0"/>
              <a:t> ions with an oxyanion.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number of H</a:t>
            </a:r>
            <a:r>
              <a:rPr lang="en-US" baseline="30000" dirty="0"/>
              <a:t>+</a:t>
            </a:r>
            <a:r>
              <a:rPr lang="en-US" dirty="0"/>
              <a:t> ions depends on the charge of the oxyanion, so that the formula is always </a:t>
            </a:r>
            <a:br>
              <a:rPr lang="en-US" dirty="0"/>
            </a:br>
            <a:r>
              <a:rPr lang="en-US" dirty="0"/>
              <a:t>charge-neutral.</a:t>
            </a:r>
          </a:p>
        </p:txBody>
      </p:sp>
    </p:spTree>
    <p:extLst>
      <p:ext uri="{BB962C8B-B14F-4D97-AF65-F5344CB8AC3E}">
        <p14:creationId xmlns:p14="http://schemas.microsoft.com/office/powerpoint/2010/main" val="7403619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Nomenclature Flowchart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7" y="3246288"/>
            <a:ext cx="8644692" cy="2533001"/>
          </a:xfrm>
        </p:spPr>
        <p:txBody>
          <a:bodyPr/>
          <a:lstStyle/>
          <a:p>
            <a:r>
              <a:rPr lang="en-US" sz="2400" dirty="0"/>
              <a:t>The names of acids containing oxyanions ending with </a:t>
            </a:r>
            <a:r>
              <a:rPr lang="en-US" sz="2400" i="1" dirty="0"/>
              <a:t>-</a:t>
            </a:r>
            <a:r>
              <a:rPr lang="en-US" sz="2400" i="1" dirty="0" err="1"/>
              <a:t>ite</a:t>
            </a:r>
            <a:r>
              <a:rPr lang="en-US" sz="2400" dirty="0"/>
              <a:t> take this form: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/>
              <a:t>The names of acids containing oxyanions ending with </a:t>
            </a:r>
            <a:r>
              <a:rPr lang="en-US" sz="2400" i="1" dirty="0"/>
              <a:t>-ate</a:t>
            </a:r>
            <a:r>
              <a:rPr lang="en-US" sz="2400" dirty="0"/>
              <a:t> take this form: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4"/>
          <a:stretch/>
        </p:blipFill>
        <p:spPr>
          <a:xfrm>
            <a:off x="3295112" y="3946946"/>
            <a:ext cx="2553774" cy="775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7"/>
          <a:stretch/>
        </p:blipFill>
        <p:spPr>
          <a:xfrm>
            <a:off x="3295113" y="5582067"/>
            <a:ext cx="2553774" cy="778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1"/>
          <a:stretch/>
        </p:blipFill>
        <p:spPr>
          <a:xfrm>
            <a:off x="2763411" y="543105"/>
            <a:ext cx="3617176" cy="252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629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Names of Some Common </a:t>
            </a:r>
            <a:r>
              <a:rPr lang="en-US" altLang="en-US" dirty="0" err="1">
                <a:solidFill>
                  <a:srgbClr val="ED6B06"/>
                </a:solidFill>
              </a:rPr>
              <a:t>Oxyacids</a:t>
            </a:r>
            <a:r>
              <a:rPr lang="en-US" altLang="en-US" dirty="0">
                <a:solidFill>
                  <a:srgbClr val="ED6B06"/>
                </a:solidFill>
              </a:rPr>
              <a:t> and Their Oxyanions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"/>
          <a:stretch/>
        </p:blipFill>
        <p:spPr>
          <a:xfrm>
            <a:off x="304800" y="1781175"/>
            <a:ext cx="8534400" cy="350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96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1"/>
          <a:stretch/>
        </p:blipFill>
        <p:spPr>
          <a:xfrm>
            <a:off x="304800" y="371856"/>
            <a:ext cx="8534400" cy="594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452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330199" y="110391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19088" y="360363"/>
            <a:ext cx="83185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600200" indent="-1600200"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Example 5.14</a:t>
            </a:r>
            <a:r>
              <a:rPr lang="en-US" sz="2000" b="1" dirty="0">
                <a:solidFill>
                  <a:srgbClr val="4C4BE5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Nomenclature Using Figure 5.17</a:t>
            </a: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320675" y="1123879"/>
            <a:ext cx="8461376" cy="73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63" indent="-4763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Solution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28600" indent="-228600"/>
            <a:r>
              <a:rPr lang="en-US" sz="1400" dirty="0"/>
              <a:t>The table illustrates how to use </a:t>
            </a:r>
            <a:r>
              <a:rPr lang="en-US" sz="1400"/>
              <a:t>Figure 5.17 </a:t>
            </a:r>
            <a:r>
              <a:rPr lang="en-US" sz="1400" dirty="0"/>
              <a:t>to arrive at a name for each compound.</a:t>
            </a:r>
          </a:p>
          <a:p>
            <a:pPr marL="228600" indent="-228600"/>
            <a:endParaRPr lang="en-US" sz="1400" dirty="0"/>
          </a:p>
          <a:p>
            <a:pPr marL="228600" indent="-228600"/>
            <a:endParaRPr lang="en-US" sz="1400" dirty="0"/>
          </a:p>
          <a:p>
            <a:pPr marL="228600" indent="-228600"/>
            <a:endParaRPr lang="en-US" sz="1400" dirty="0"/>
          </a:p>
          <a:p>
            <a:pPr marL="228600" indent="-228600"/>
            <a:endParaRPr lang="en-US" sz="1400" dirty="0"/>
          </a:p>
          <a:p>
            <a:pPr marL="228600" indent="-228600"/>
            <a:endParaRPr lang="en-US" sz="1400" dirty="0"/>
          </a:p>
          <a:p>
            <a:pPr marL="228600" indent="-228600"/>
            <a:endParaRPr lang="en-US" sz="1400" dirty="0"/>
          </a:p>
          <a:p>
            <a:pPr marL="228600" indent="-228600"/>
            <a:endParaRPr lang="en-US" sz="1400" dirty="0"/>
          </a:p>
          <a:p>
            <a:pPr marL="228600" indent="-228600"/>
            <a:endParaRPr lang="en-US" sz="1400" dirty="0"/>
          </a:p>
          <a:p>
            <a:pPr marL="228600" indent="-228600"/>
            <a:endParaRPr lang="en-US" sz="1400" dirty="0"/>
          </a:p>
          <a:p>
            <a:pPr marL="228600" indent="-228600"/>
            <a:endParaRPr lang="en-US" sz="1400" dirty="0"/>
          </a:p>
          <a:p>
            <a:pPr marL="228600" indent="-228600"/>
            <a:endParaRPr lang="en-US" sz="1400" dirty="0"/>
          </a:p>
          <a:p>
            <a:pPr marL="228600" indent="-228600"/>
            <a:endParaRPr lang="en-US" sz="1400" dirty="0"/>
          </a:p>
          <a:p>
            <a:pPr marL="0" indent="0"/>
            <a:r>
              <a:rPr lang="en-US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For More Practice </a:t>
            </a:r>
          </a:p>
          <a:p>
            <a:pPr marL="0" indent="0"/>
            <a:r>
              <a:rPr lang="en-US" sz="1400" dirty="0"/>
              <a:t>Problems 93, 94.</a:t>
            </a:r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304800" y="285749"/>
            <a:ext cx="0" cy="455002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323850" y="716883"/>
            <a:ext cx="8458200" cy="34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1400" dirty="0"/>
              <a:t>Name each compound: CO, CaF</a:t>
            </a:r>
            <a:r>
              <a:rPr lang="en-US" sz="1400" baseline="-25000" dirty="0"/>
              <a:t>2</a:t>
            </a:r>
            <a:r>
              <a:rPr lang="en-US" sz="1400" dirty="0"/>
              <a:t>, HF(</a:t>
            </a:r>
            <a:r>
              <a:rPr lang="en-US" sz="1400" i="1" dirty="0" err="1"/>
              <a:t>aq</a:t>
            </a:r>
            <a:r>
              <a:rPr lang="en-US" sz="1400" dirty="0"/>
              <a:t>), Fe(NO</a:t>
            </a:r>
            <a:r>
              <a:rPr lang="en-US" sz="1400" baseline="-25000" dirty="0"/>
              <a:t>3</a:t>
            </a:r>
            <a:r>
              <a:rPr lang="en-US" sz="1400" dirty="0"/>
              <a:t>)</a:t>
            </a:r>
            <a:r>
              <a:rPr lang="en-US" sz="1400" baseline="-25000" dirty="0"/>
              <a:t> 3</a:t>
            </a:r>
            <a:r>
              <a:rPr lang="en-US" sz="1400" dirty="0"/>
              <a:t>, HClO</a:t>
            </a:r>
            <a:r>
              <a:rPr lang="en-US" sz="1400" baseline="-25000" dirty="0"/>
              <a:t>4</a:t>
            </a:r>
            <a:r>
              <a:rPr lang="en-US" sz="1400" dirty="0"/>
              <a:t>(</a:t>
            </a:r>
            <a:r>
              <a:rPr lang="en-US" sz="1400" i="1" dirty="0" err="1"/>
              <a:t>aq</a:t>
            </a:r>
            <a:r>
              <a:rPr lang="en-US" sz="1400" dirty="0"/>
              <a:t>), H</a:t>
            </a:r>
            <a:r>
              <a:rPr lang="en-US" sz="1400" baseline="-25000" dirty="0"/>
              <a:t>2</a:t>
            </a:r>
            <a:r>
              <a:rPr lang="en-US" sz="1400" dirty="0"/>
              <a:t>SO</a:t>
            </a:r>
            <a:r>
              <a:rPr lang="en-US" sz="1400" baseline="-25000" dirty="0"/>
              <a:t>3</a:t>
            </a:r>
            <a:r>
              <a:rPr lang="en-US" sz="1400" dirty="0"/>
              <a:t>(</a:t>
            </a:r>
            <a:r>
              <a:rPr lang="en-US" sz="1400" i="1" dirty="0" err="1"/>
              <a:t>aq</a:t>
            </a:r>
            <a:r>
              <a:rPr lang="en-US" sz="1400" dirty="0"/>
              <a:t>).</a:t>
            </a:r>
            <a:endParaRPr lang="en-US" sz="1400" baseline="-25000" dirty="0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304800" y="304800"/>
            <a:ext cx="449263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7" name="Line 10"/>
          <p:cNvSpPr>
            <a:spLocks noChangeShapeType="1"/>
          </p:cNvSpPr>
          <p:nvPr/>
        </p:nvSpPr>
        <p:spPr bwMode="auto">
          <a:xfrm>
            <a:off x="294482" y="483577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6"/>
          <a:stretch/>
        </p:blipFill>
        <p:spPr>
          <a:xfrm>
            <a:off x="1142999" y="1860944"/>
            <a:ext cx="7096335" cy="204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9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Chemistry in the Environment: Acid Rain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7" y="768389"/>
            <a:ext cx="8523311" cy="5706177"/>
          </a:xfrm>
        </p:spPr>
        <p:txBody>
          <a:bodyPr/>
          <a:lstStyle/>
          <a:p>
            <a:pPr eaLnBrk="1" hangingPunct="1"/>
            <a:r>
              <a:rPr lang="en-US" sz="2400" dirty="0"/>
              <a:t>Acid rain occurs when rainwater mixes with air pollutants—such as NO, NO</a:t>
            </a:r>
            <a:r>
              <a:rPr lang="en-US" sz="2400" baseline="-25000" dirty="0"/>
              <a:t>2</a:t>
            </a:r>
            <a:r>
              <a:rPr lang="en-US" sz="2400" dirty="0"/>
              <a:t>, and SO</a:t>
            </a:r>
            <a:r>
              <a:rPr lang="en-US" sz="2400" baseline="-25000" dirty="0"/>
              <a:t>2</a:t>
            </a:r>
            <a:r>
              <a:rPr lang="en-US" sz="2400" dirty="0"/>
              <a:t>—that form acids.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/>
              <a:t> NO and NO</a:t>
            </a:r>
            <a:r>
              <a:rPr lang="en-US" sz="2400" baseline="-25000" dirty="0"/>
              <a:t>2</a:t>
            </a:r>
            <a:r>
              <a:rPr lang="en-US" sz="2400" dirty="0"/>
              <a:t>, primarily from vehicular emission, combine with water to form HNO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 err="1"/>
              <a:t>aq</a:t>
            </a:r>
            <a:r>
              <a:rPr lang="en-US" sz="2400" dirty="0"/>
              <a:t>).</a:t>
            </a:r>
          </a:p>
          <a:p>
            <a:pPr eaLnBrk="1" hangingPunct="1"/>
            <a:r>
              <a:rPr lang="en-US" sz="2400" dirty="0"/>
              <a:t>SO</a:t>
            </a:r>
            <a:r>
              <a:rPr lang="en-US" sz="2400" baseline="-25000" dirty="0"/>
              <a:t>2</a:t>
            </a:r>
            <a:r>
              <a:rPr lang="en-US" sz="2400" dirty="0"/>
              <a:t>, primarily from coal-powered electricity generation, combines with water and oxygen in air to form 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 err="1"/>
              <a:t>aq</a:t>
            </a:r>
            <a:r>
              <a:rPr lang="en-US" sz="2400" dirty="0"/>
              <a:t>).</a:t>
            </a:r>
          </a:p>
          <a:p>
            <a:pPr eaLnBrk="1" hangingPunct="1"/>
            <a:r>
              <a:rPr lang="en-US" sz="2400" dirty="0"/>
              <a:t>HNO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 err="1"/>
              <a:t>aq</a:t>
            </a:r>
            <a:r>
              <a:rPr lang="en-US" sz="2400" dirty="0"/>
              <a:t>) and 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 err="1"/>
              <a:t>aq</a:t>
            </a:r>
            <a:r>
              <a:rPr lang="en-US" sz="2400" dirty="0"/>
              <a:t>) both cause rainwater to become acidic.</a:t>
            </a:r>
          </a:p>
          <a:p>
            <a:pPr eaLnBrk="1" hangingPunct="1"/>
            <a:r>
              <a:rPr lang="en-US" sz="2400" dirty="0"/>
              <a:t>When acid rain flows into lakes and streams, some species of aquatic animals cannot tolerate the increased acidity and die.</a:t>
            </a:r>
          </a:p>
          <a:p>
            <a:pPr eaLnBrk="1" hangingPunct="1"/>
            <a:r>
              <a:rPr lang="en-US" sz="2400" dirty="0"/>
              <a:t>Acid rain weakens trees by dissolving nutrients in the soil and by damaging their leaves.</a:t>
            </a:r>
          </a:p>
          <a:p>
            <a:pPr eaLnBrk="1" hangingPunct="1"/>
            <a:r>
              <a:rPr lang="en-US" sz="2400" dirty="0"/>
              <a:t>Acid rain also damages building materials.</a:t>
            </a:r>
          </a:p>
        </p:txBody>
      </p:sp>
    </p:spTree>
    <p:extLst>
      <p:ext uri="{BB962C8B-B14F-4D97-AF65-F5344CB8AC3E}">
        <p14:creationId xmlns:p14="http://schemas.microsoft.com/office/powerpoint/2010/main" val="1869186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Formula Mass: The Mass of a Molecule or Formula Unit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7" y="1335550"/>
            <a:ext cx="8523311" cy="1569660"/>
          </a:xfrm>
        </p:spPr>
        <p:txBody>
          <a:bodyPr/>
          <a:lstStyle/>
          <a:p>
            <a:pPr eaLnBrk="1" hangingPunct="1"/>
            <a:r>
              <a:rPr lang="en-US" sz="3200" dirty="0"/>
              <a:t>For any compound, the formula mass is the sum of the atomic masses of all the atoms in its chemical formula: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5"/>
          <a:stretch/>
        </p:blipFill>
        <p:spPr>
          <a:xfrm>
            <a:off x="69448" y="3547511"/>
            <a:ext cx="9005103" cy="130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054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Chapter 5 in Review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7" y="1012298"/>
            <a:ext cx="8632661" cy="50413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/>
              <a:t>Chemical Principles: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Compounds </a:t>
            </a:r>
            <a:r>
              <a:rPr lang="en-US" sz="2400" dirty="0"/>
              <a:t>display</a:t>
            </a:r>
            <a:r>
              <a:rPr lang="en-US" sz="2400" b="1" dirty="0"/>
              <a:t> </a:t>
            </a:r>
            <a:r>
              <a:rPr lang="en-US" sz="2400" dirty="0"/>
              <a:t>constant composition. The elements that compose a particular compound are in fixed, definite proportions in all samples of the compound.</a:t>
            </a:r>
            <a:endParaRPr 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Chemical formulas</a:t>
            </a:r>
            <a:r>
              <a:rPr lang="en-US" sz="2400" dirty="0"/>
              <a:t> indicate the elements present in the compound and the relative number of atoms of each. These formulas represent the basic units that compose a compound.</a:t>
            </a:r>
            <a:endParaRPr 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Chemical nomenclature:</a:t>
            </a:r>
            <a:r>
              <a:rPr lang="en-US" sz="2400" dirty="0"/>
              <a:t> The names of simple ionic compounds, molecular compounds, and acids can all be written by examining their chemical formula.</a:t>
            </a:r>
            <a:endParaRPr 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Formula mass </a:t>
            </a:r>
            <a:r>
              <a:rPr lang="en-US" sz="2400" dirty="0"/>
              <a:t>of a compound is the sum of the atomic masses of all the atoms in the chemical formula for the compound.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0648676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Chemical Skills Learning 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7" y="962331"/>
            <a:ext cx="8632661" cy="30469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LO: Restate and apply the law of constant composition.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LO: Write chemical formulas.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LO: Determine the total number of each type of atom in a chemical formula.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LO: Classify elements as atomic or molecular.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LO: Classify compounds as ionic or molecular.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LO: Write formulas for ionic compounds.</a:t>
            </a:r>
          </a:p>
        </p:txBody>
      </p:sp>
    </p:spTree>
    <p:extLst>
      <p:ext uri="{BB962C8B-B14F-4D97-AF65-F5344CB8AC3E}">
        <p14:creationId xmlns:p14="http://schemas.microsoft.com/office/powerpoint/2010/main" val="24840609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Chemical Skills Learning 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7" y="962331"/>
            <a:ext cx="8632661" cy="5410711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LO: Name binary ionic compounds containing a metal that forms only one type of ion.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LO: Name binary ionic compounds containing a metal that forms more than one type of ion.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LO: Name ionic compounds containing a polyatomic ion.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LO: Name molecular compounds.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LO: Name binary acids.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LO: Name </a:t>
            </a:r>
            <a:r>
              <a:rPr lang="en-US" sz="2400" dirty="0" err="1"/>
              <a:t>oxyacids</a:t>
            </a:r>
            <a:r>
              <a:rPr lang="en-US" sz="2400" dirty="0"/>
              <a:t> containing an oxyanion ending in </a:t>
            </a:r>
            <a:r>
              <a:rPr lang="en-US" sz="2400" i="1" dirty="0"/>
              <a:t>-ate.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LO: Name </a:t>
            </a:r>
            <a:r>
              <a:rPr lang="en-US" sz="2400" dirty="0" err="1"/>
              <a:t>oxyacids</a:t>
            </a:r>
            <a:r>
              <a:rPr lang="en-US" sz="2400" dirty="0"/>
              <a:t> containing an oxyanion ending in </a:t>
            </a:r>
            <a:r>
              <a:rPr lang="en-US" sz="2400" i="1" dirty="0"/>
              <a:t>-</a:t>
            </a:r>
            <a:r>
              <a:rPr lang="en-US" sz="2400" i="1" dirty="0" err="1"/>
              <a:t>ite</a:t>
            </a:r>
            <a:r>
              <a:rPr lang="en-US" sz="2400" i="1" dirty="0"/>
              <a:t>.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LO: Calculate formula mass.</a:t>
            </a:r>
          </a:p>
        </p:txBody>
      </p:sp>
    </p:spTree>
    <p:extLst>
      <p:ext uri="{BB962C8B-B14F-4D97-AF65-F5344CB8AC3E}">
        <p14:creationId xmlns:p14="http://schemas.microsoft.com/office/powerpoint/2010/main" val="4525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Proust’s Statement of Law of Constant Composition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1328544"/>
            <a:ext cx="8303390" cy="3736407"/>
          </a:xfrm>
        </p:spPr>
        <p:txBody>
          <a:bodyPr/>
          <a:lstStyle/>
          <a:p>
            <a:pPr eaLnBrk="1" hangingPunct="1"/>
            <a:r>
              <a:rPr lang="en-US" sz="3200" dirty="0"/>
              <a:t>Joseph Proust (1754–1826) formally stated the idea that elements combine in fixed proportions to form compounds.</a:t>
            </a:r>
            <a:endParaRPr lang="en-US" sz="3200" b="1" dirty="0"/>
          </a:p>
          <a:p>
            <a:pPr eaLnBrk="1" hangingPunct="1"/>
            <a:r>
              <a:rPr lang="en-US" sz="3200" b="1" dirty="0"/>
              <a:t>The law of constant composition</a:t>
            </a:r>
            <a:r>
              <a:rPr lang="en-US" sz="3200" dirty="0"/>
              <a:t> states: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/>
              <a:t>	All samples of a given compound have the same proportions of their constituent elements.</a:t>
            </a:r>
          </a:p>
        </p:txBody>
      </p:sp>
    </p:spTree>
    <p:extLst>
      <p:ext uri="{BB962C8B-B14F-4D97-AF65-F5344CB8AC3E}">
        <p14:creationId xmlns:p14="http://schemas.microsoft.com/office/powerpoint/2010/main" val="162434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Mass Ratio of Elements in Water Is Constant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910942"/>
            <a:ext cx="8581181" cy="4832092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dirty="0"/>
              <a:t>For example, if we decompose an 18.0-g sample of water, we would get 16.0 g of oxygen and 2.0 g of hydrogen, or an oxygen-to-hydrogen mass </a:t>
            </a:r>
            <a:br>
              <a:rPr lang="en-US" dirty="0"/>
            </a:br>
            <a:r>
              <a:rPr lang="en-US" dirty="0"/>
              <a:t>ratio of</a:t>
            </a:r>
          </a:p>
          <a:p>
            <a:pPr eaLnBrk="1" hangingPunct="1">
              <a:spcBef>
                <a:spcPts val="0"/>
              </a:spcBef>
            </a:pPr>
            <a:endParaRPr lang="en-US" dirty="0"/>
          </a:p>
          <a:p>
            <a:pPr eaLnBrk="1" hangingPunct="1">
              <a:spcBef>
                <a:spcPts val="0"/>
              </a:spcBef>
            </a:pPr>
            <a:endParaRPr lang="en-US" dirty="0"/>
          </a:p>
          <a:p>
            <a:pPr eaLnBrk="1" hangingPunct="1">
              <a:spcBef>
                <a:spcPts val="0"/>
              </a:spcBef>
            </a:pPr>
            <a:endParaRPr lang="en-US" dirty="0"/>
          </a:p>
          <a:p>
            <a:pPr eaLnBrk="1" hangingPunct="1">
              <a:spcBef>
                <a:spcPts val="0"/>
              </a:spcBef>
            </a:pPr>
            <a:endParaRPr lang="en-US" dirty="0"/>
          </a:p>
          <a:p>
            <a:pPr eaLnBrk="1" hangingPunct="1">
              <a:spcBef>
                <a:spcPts val="0"/>
              </a:spcBef>
            </a:pPr>
            <a:endParaRPr lang="en-US" dirty="0"/>
          </a:p>
          <a:p>
            <a:pPr eaLnBrk="1" hangingPunct="1">
              <a:spcBef>
                <a:spcPts val="0"/>
              </a:spcBef>
            </a:pPr>
            <a:r>
              <a:rPr lang="en-US" dirty="0"/>
              <a:t>This is true of any sample of pure water, no matter what its origin.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6" y="3041317"/>
            <a:ext cx="7832087" cy="110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7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ED6B06"/>
                </a:solidFill>
              </a:rPr>
              <a:t>Mass Ratio of Elements in Ammonia Is Constant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2899" y="1055615"/>
            <a:ext cx="8428121" cy="5262979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dirty="0"/>
              <a:t>If we decompose a 17.0-g sample of ammonia, a compound composed of nitrogen and hydrogen, we would get 14.0 g of nitrogen and 3.0 g of hydrogen, or a nitrogen-to-hydrogen mass ratio of</a:t>
            </a:r>
          </a:p>
          <a:p>
            <a:pPr eaLnBrk="1" hangingPunct="1">
              <a:spcBef>
                <a:spcPts val="0"/>
              </a:spcBef>
            </a:pPr>
            <a:endParaRPr lang="en-US" dirty="0">
              <a:solidFill>
                <a:srgbClr val="E46C0A"/>
              </a:solidFill>
            </a:endParaRPr>
          </a:p>
          <a:p>
            <a:pPr eaLnBrk="1" hangingPunct="1">
              <a:spcBef>
                <a:spcPts val="0"/>
              </a:spcBef>
            </a:pPr>
            <a:endParaRPr lang="en-US" dirty="0">
              <a:solidFill>
                <a:srgbClr val="E46C0A"/>
              </a:solidFill>
            </a:endParaRPr>
          </a:p>
          <a:p>
            <a:pPr eaLnBrk="1" hangingPunct="1">
              <a:spcBef>
                <a:spcPts val="0"/>
              </a:spcBef>
            </a:pPr>
            <a:endParaRPr lang="en-US" dirty="0">
              <a:solidFill>
                <a:srgbClr val="E46C0A"/>
              </a:solidFill>
            </a:endParaRPr>
          </a:p>
          <a:p>
            <a:pPr eaLnBrk="1" hangingPunct="1">
              <a:spcBef>
                <a:spcPts val="0"/>
              </a:spcBef>
            </a:pPr>
            <a:endParaRPr lang="en-US" dirty="0">
              <a:solidFill>
                <a:srgbClr val="E46C0A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dirty="0">
              <a:solidFill>
                <a:srgbClr val="E46C0A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en-US" dirty="0"/>
              <a:t>Even though atoms combine in whole-number ratios, their mass ratios are not necessarily whole numbers.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15" y="3312900"/>
            <a:ext cx="7511970" cy="106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330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75&quot;/&gt;&lt;/object&gt;&lt;object type=&quot;3&quot; unique_id=&quot;10004&quot;&gt;&lt;property id=&quot;20148&quot; value=&quot;5&quot;/&gt;&lt;property id=&quot;20300&quot; value=&quot;Slide 2 - &amp;quot;The Greenhouse Effect&amp;quot;&quot;/&gt;&lt;property id=&quot;20307&quot; value=&quot;353&quot;/&gt;&lt;/object&gt;&lt;object type=&quot;3&quot; unique_id=&quot;10005&quot;&gt;&lt;property id=&quot;20148&quot; value=&quot;5&quot;/&gt;&lt;property id=&quot;20300&quot; value=&quot;Slide 3 - &amp;quot;Global Warming&amp;quot;&quot;/&gt;&lt;property id=&quot;20307&quot; value=&quot;352&quot;/&gt;&lt;/object&gt;&lt;object type=&quot;3&quot; unique_id=&quot;10006&quot;&gt;&lt;property id=&quot;20148&quot; value=&quot;5&quot;/&gt;&lt;property id=&quot;20300&quot; value=&quot;Slide 4 - &amp;quot;The Sources of Increased CO2&amp;quot;&quot;/&gt;&lt;property id=&quot;20307&quot; value=&quot;351&quot;/&gt;&lt;/object&gt;&lt;object type=&quot;3&quot; unique_id=&quot;10007&quot;&gt;&lt;property id=&quot;20148&quot; value=&quot;5&quot;/&gt;&lt;property id=&quot;20300&quot; value=&quot;Slide 5 - &amp;quot;Reaction Stoichiometry: How Much Carbon Dioxide?&amp;quot;&quot;/&gt;&lt;property id=&quot;20307&quot; value=&quot;354&quot;/&gt;&lt;/object&gt;&lt;object type=&quot;3&quot; unique_id=&quot;10008&quot;&gt;&lt;property id=&quot;20148&quot; value=&quot;5&quot;/&gt;&lt;property id=&quot;20300&quot; value=&quot;Slide 6 - &amp;quot;Quantities in Chemical Reactions&amp;quot;&quot;/&gt;&lt;property id=&quot;20307&quot; value=&quot;355&quot;/&gt;&lt;/object&gt;&lt;object type=&quot;3&quot; unique_id=&quot;10009&quot;&gt;&lt;property id=&quot;20148&quot; value=&quot;5&quot;/&gt;&lt;property id=&quot;20300&quot; value=&quot;Slide 7 - &amp;quot;Reaction Stoichiometry&amp;quot;&quot;/&gt;&lt;property id=&quot;20307&quot; value=&quot;356&quot;/&gt;&lt;/object&gt;&lt;object type=&quot;3&quot; unique_id=&quot;10010&quot;&gt;&lt;property id=&quot;20148&quot; value=&quot;5&quot;/&gt;&lt;property id=&quot;20300&quot; value=&quot;Slide 8 - &amp;quot;Making Pizza&amp;quot;&quot;/&gt;&lt;property id=&quot;20307&quot; value=&quot;357&quot;/&gt;&lt;/object&gt;&lt;object type=&quot;3&quot; unique_id=&quot;10011&quot;&gt;&lt;property id=&quot;20148&quot; value=&quot;5&quot;/&gt;&lt;property id=&quot;20300&quot; value=&quot;Slide 9 - &amp;quot;Making Molecules: Mole-to-Mole Conversions&amp;quot;&quot;/&gt;&lt;property id=&quot;20307&quot; value=&quot;358&quot;/&gt;&lt;/object&gt;&lt;object type=&quot;3&quot; unique_id=&quot;10012&quot;&gt;&lt;property id=&quot;20148&quot; value=&quot;5&quot;/&gt;&lt;property id=&quot;20300&quot; value=&quot;Slide 10 - &amp;quot;Suppose That We Burn 22.0 Moles of C8H18; How Many Moles of CO2 Form?&amp;quot;&quot;/&gt;&lt;property id=&quot;20307&quot; value=&quot;359&quot;/&gt;&lt;/object&gt;&lt;object type=&quot;3&quot; unique_id=&quot;10013&quot;&gt;&lt;property id=&quot;20148&quot; value=&quot;5&quot;/&gt;&lt;property id=&quot;20300&quot; value=&quot;Slide 11 - &amp;quot;Limiting Reactant, Theoretical Yield&amp;quot;&quot;/&gt;&lt;property id=&quot;20307&quot; value=&quot;368&quot;/&gt;&lt;/object&gt;&lt;object type=&quot;3&quot; unique_id=&quot;10014&quot;&gt;&lt;property id=&quot;20148&quot; value=&quot;5&quot;/&gt;&lt;property id=&quot;20300&quot; value=&quot;Slide 12 - &amp;quot;Limiting Reactant&amp;quot;&quot;/&gt;&lt;property id=&quot;20307&quot; value=&quot;369&quot;/&gt;&lt;/object&gt;&lt;object type=&quot;3&quot; unique_id=&quot;10015&quot;&gt;&lt;property id=&quot;20148&quot; value=&quot;5&quot;/&gt;&lt;property id=&quot;20300&quot; value=&quot;Slide 13 - &amp;quot;Theoretical Yield&amp;quot;&quot;/&gt;&lt;property id=&quot;20307&quot; value=&quot;370&quot;/&gt;&lt;/object&gt;&lt;object type=&quot;3&quot; unique_id=&quot;10016&quot;&gt;&lt;property id=&quot;20148&quot; value=&quot;5&quot;/&gt;&lt;property id=&quot;20300&quot; value=&quot;Slide 14 - &amp;quot;In a Chemical Reaction&amp;quot;&quot;/&gt;&lt;property id=&quot;20307&quot; value=&quot;371&quot;/&gt;&lt;/object&gt;&lt;object type=&quot;3&quot; unique_id=&quot;10017&quot;&gt;&lt;property id=&quot;20148&quot; value=&quot;5&quot;/&gt;&lt;property id=&quot;20300&quot; value=&quot;Slide 15 - &amp;quot;More Making Pizzas&amp;quot;&quot;/&gt;&lt;property id=&quot;20307&quot; value=&quot;372&quot;/&gt;&lt;/object&gt;&lt;object type=&quot;3&quot; unique_id=&quot;10018&quot;&gt;&lt;property id=&quot;20148&quot; value=&quot;5&quot;/&gt;&lt;property id=&quot;20300&quot; value=&quot;Slide 16 - &amp;quot;Summarizing Limiting Reactant and Yield&amp;quot;&quot;/&gt;&lt;property id=&quot;20307&quot; value=&quot;373&quot;/&gt;&lt;/object&gt;&lt;object type=&quot;3&quot; unique_id=&quot;10019&quot;&gt;&lt;property id=&quot;20148&quot; value=&quot;5&quot;/&gt;&lt;property id=&quot;20300&quot; value=&quot;Slide 17 - &amp;quot;Summarizing Limiting Reactant and Yield&amp;quot;&quot;/&gt;&lt;property id=&quot;20307&quot; value=&quot;374&quot;/&gt;&lt;/object&gt;&lt;object type=&quot;3&quot; unique_id=&quot;10020&quot;&gt;&lt;property id=&quot;20148&quot; value=&quot;5&quot;/&gt;&lt;property id=&quot;20300&quot; value=&quot;Slide 18 - &amp;quot;Apply These Concepts to a Chemical Reaction&amp;quot;&quot;/&gt;&lt;property id=&quot;20307&quot; value=&quot;375&quot;/&gt;&lt;/object&gt;&lt;object type=&quot;3&quot; unique_id=&quot;10021&quot;&gt;&lt;property id=&quot;20148&quot; value=&quot;5&quot;/&gt;&lt;property id=&quot;20300&quot; value=&quot;Slide 19 - &amp;quot;Combustion of Methane&amp;quot;&quot;/&gt;&lt;property id=&quot;20307&quot; value=&quot;376&quot;/&gt;&lt;/object&gt;&lt;object type=&quot;3&quot; unique_id=&quot;10022&quot;&gt;&lt;property id=&quot;20148&quot; value=&quot;5&quot;/&gt;&lt;property id=&quot;20300&quot; value=&quot;Slide 20 - &amp;quot;Combustion of Methane&amp;quot;&quot;/&gt;&lt;property id=&quot;20307&quot; value=&quot;377&quot;/&gt;&lt;/object&gt;&lt;object type=&quot;3&quot; unique_id=&quot;10025&quot;&gt;&lt;property id=&quot;20148&quot; value=&quot;5&quot;/&gt;&lt;property id=&quot;20300&quot; value=&quot;Slide 21 - &amp;quot;Solution Concentration and Solution Stoichiometry&amp;quot;&quot;/&gt;&lt;property id=&quot;20307&quot; value=&quot;385&quot;/&gt;&lt;/object&gt;&lt;object type=&quot;3&quot; unique_id=&quot;10026&quot;&gt;&lt;property id=&quot;20148&quot; value=&quot;5&quot;/&gt;&lt;property id=&quot;20300&quot; value=&quot;Slide 22 - &amp;quot;Solution Concentration&amp;quot;&quot;/&gt;&lt;property id=&quot;20307&quot; value=&quot;386&quot;/&gt;&lt;/object&gt;&lt;object type=&quot;3&quot; unique_id=&quot;10027&quot;&gt;&lt;property id=&quot;20148&quot; value=&quot;5&quot;/&gt;&lt;property id=&quot;20300&quot; value=&quot;Slide 23 - &amp;quot;Solution Concentration&amp;quot;&quot;/&gt;&lt;property id=&quot;20307&quot; value=&quot;388&quot;/&gt;&lt;/object&gt;&lt;object type=&quot;3&quot; unique_id=&quot;10028&quot;&gt;&lt;property id=&quot;20148&quot; value=&quot;5&quot;/&gt;&lt;property id=&quot;20300&quot; value=&quot;Slide 24 - &amp;quot;Solution Concentration: Molarity&amp;quot;&quot;/&gt;&lt;property id=&quot;20307&quot; value=&quot;387&quot;/&gt;&lt;/object&gt;&lt;object type=&quot;3&quot; unique_id=&quot;10029&quot;&gt;&lt;property id=&quot;20148&quot; value=&quot;5&quot;/&gt;&lt;property id=&quot;20300&quot; value=&quot;Slide 25 - &amp;quot;Preparing 1 L of a 1.00 M NaCl Solution&amp;quot;&quot;/&gt;&lt;property id=&quot;20307&quot; value=&quot;389&quot;/&gt;&lt;/object&gt;&lt;object type=&quot;3&quot; unique_id=&quot;10030&quot;&gt;&lt;property id=&quot;20148&quot; value=&quot;5&quot;/&gt;&lt;property id=&quot;20300&quot; value=&quot;Slide 26 - &amp;quot;Using Molarity in Calculations&amp;quot;&quot;/&gt;&lt;property id=&quot;20307&quot; value=&quot;392&quot;/&gt;&lt;/object&gt;&lt;object type=&quot;3&quot; unique_id=&quot;10031&quot;&gt;&lt;property id=&quot;20148&quot; value=&quot;5&quot;/&gt;&lt;property id=&quot;20300&quot; value=&quot;Slide 27 - &amp;quot;Solution Dilution&amp;quot;&quot;/&gt;&lt;property id=&quot;20307&quot; value=&quot;395&quot;/&gt;&lt;/object&gt;&lt;object type=&quot;3&quot; unique_id=&quot;10032&quot;&gt;&lt;property id=&quot;20148&quot; value=&quot;5&quot;/&gt;&lt;property id=&quot;20300&quot; value=&quot;Slide 28 - &amp;quot;Preparing 3.00 L of 0.500 M CaCl2 from a 10.0 M Stock Solution&amp;quot;&quot;/&gt;&lt;property id=&quot;20307&quot; value=&quot;396&quot;/&gt;&lt;/object&gt;&lt;object type=&quot;3&quot; unique_id=&quot;10033&quot;&gt;&lt;property id=&quot;20148&quot; value=&quot;5&quot;/&gt;&lt;property id=&quot;20300&quot; value=&quot;Slide 29 - &amp;quot;Solution Stoichiometry&amp;quot;&quot;/&gt;&lt;property id=&quot;20307&quot; value=&quot;399&quot;/&gt;&lt;/object&gt;&lt;object type=&quot;3&quot; unique_id=&quot;10034&quot;&gt;&lt;property id=&quot;20148&quot; value=&quot;5&quot;/&gt;&lt;property id=&quot;20300&quot; value=&quot;Slide 30 - &amp;quot;Types of Aqueous Solutions and Solubility&amp;quot;&quot;/&gt;&lt;property id=&quot;20307&quot; value=&quot;402&quot;/&gt;&lt;/object&gt;&lt;object type=&quot;3&quot; unique_id=&quot;10035&quot;&gt;&lt;property id=&quot;20148&quot; value=&quot;5&quot;/&gt;&lt;property id=&quot;20300&quot; value=&quot;Slide 31 - &amp;quot;What Happens When a Solute Dissolves?&amp;quot;&quot;/&gt;&lt;property id=&quot;20307&quot; value=&quot;403&quot;/&gt;&lt;/object&gt;&lt;object type=&quot;3&quot; unique_id=&quot;10036&quot;&gt;&lt;property id=&quot;20148&quot; value=&quot;5&quot;/&gt;&lt;property id=&quot;20300&quot; value=&quot;Slide 32 - &amp;quot;Charge Distribution in a Water Molecule&amp;quot;&quot;/&gt;&lt;property id=&quot;20307&quot; value=&quot;404&quot;/&gt;&lt;/object&gt;&lt;object type=&quot;3&quot; unique_id=&quot;10037&quot;&gt;&lt;property id=&quot;20148&quot; value=&quot;5&quot;/&gt;&lt;property id=&quot;20300&quot; value=&quot;Slide 33 - &amp;quot;Solute and Solvent Interactions in a Sodium Chloride Solution&amp;quot;&quot;/&gt;&lt;property id=&quot;20307&quot; value=&quot;405&quot;/&gt;&lt;/object&gt;&lt;object type=&quot;3&quot; unique_id=&quot;10038&quot;&gt;&lt;property id=&quot;20148&quot; value=&quot;5&quot;/&gt;&lt;property id=&quot;20300&quot; value=&quot;Slide 34 - &amp;quot;Sodium Chloride Dissolving in Water&amp;quot;&quot;/&gt;&lt;property id=&quot;20307&quot; value=&quot;407&quot;/&gt;&lt;/object&gt;&lt;object type=&quot;3&quot; unique_id=&quot;10039&quot;&gt;&lt;property id=&quot;20148&quot; value=&quot;5&quot;/&gt;&lt;property id=&quot;20300&quot; value=&quot;Slide 35 - &amp;quot;Electrolyte and Nonelectrolyte Solutions&amp;quot;&quot;/&gt;&lt;property id=&quot;20307&quot; value=&quot;408&quot;/&gt;&lt;/object&gt;&lt;object type=&quot;3&quot; unique_id=&quot;10040&quot;&gt;&lt;property id=&quot;20148&quot; value=&quot;5&quot;/&gt;&lt;property id=&quot;20300&quot; value=&quot;Slide 36 - &amp;quot;Electrolyte and Nonelectrolyte Solutions&amp;quot;&quot;/&gt;&lt;property id=&quot;20307&quot; value=&quot;409&quot;/&gt;&lt;/object&gt;&lt;object type=&quot;3&quot; unique_id=&quot;10041&quot;&gt;&lt;property id=&quot;20148&quot; value=&quot;5&quot;/&gt;&lt;property id=&quot;20300&quot; value=&quot;Slide 37 - &amp;quot;Salt versus Sugar Dissolved in Water &amp;quot;&quot;/&gt;&lt;property id=&quot;20307&quot; value=&quot;406&quot;/&gt;&lt;/object&gt;&lt;object type=&quot;3&quot; unique_id=&quot;10042&quot;&gt;&lt;property id=&quot;20148&quot; value=&quot;5&quot;/&gt;&lt;property id=&quot;20300&quot; value=&quot;Slide 38 - &amp;quot;Binary Acids&amp;quot;&quot;/&gt;&lt;property id=&quot;20307&quot; value=&quot;410&quot;/&gt;&lt;/object&gt;&lt;object type=&quot;3&quot; unique_id=&quot;10043&quot;&gt;&lt;property id=&quot;20148&quot; value=&quot;5&quot;/&gt;&lt;property id=&quot;20300&quot; value=&quot;Slide 39 - &amp;quot;Strong and Weak Electrolytes&amp;quot;&quot;/&gt;&lt;property id=&quot;20307&quot; value=&quot;411&quot;/&gt;&lt;/object&gt;&lt;object type=&quot;3&quot; unique_id=&quot;10044&quot;&gt;&lt;property id=&quot;20148&quot; value=&quot;5&quot;/&gt;&lt;property id=&quot;20300&quot; value=&quot;Slide 40 - &amp;quot;Classes of Dissolved Materials&amp;quot;&quot;/&gt;&lt;property id=&quot;20307&quot; value=&quot;412&quot;/&gt;&lt;/object&gt;&lt;object type=&quot;3&quot; unique_id=&quot;10045&quot;&gt;&lt;property id=&quot;20148&quot; value=&quot;5&quot;/&gt;&lt;property id=&quot;20300&quot; value=&quot;Slide 41 - &amp;quot;Dissociation and Ionization&amp;quot;&quot;/&gt;&lt;property id=&quot;20307&quot; value=&quot;414&quot;/&gt;&lt;/object&gt;&lt;object type=&quot;3&quot; unique_id=&quot;10046&quot;&gt;&lt;property id=&quot;20148&quot; value=&quot;5&quot;/&gt;&lt;property id=&quot;20300&quot; value=&quot;Slide 42 - &amp;quot;The Solubility of Ionic Compounds&amp;quot;&quot;/&gt;&lt;property id=&quot;20307&quot; value=&quot;413&quot;/&gt;&lt;/object&gt;&lt;object type=&quot;3&quot; unique_id=&quot;10047&quot;&gt;&lt;property id=&quot;20148&quot; value=&quot;5&quot;/&gt;&lt;property id=&quot;20300&quot; value=&quot;Slide 43 - &amp;quot;Solubility of Salts&amp;quot;&quot;/&gt;&lt;property id=&quot;20307&quot; value=&quot;417&quot;/&gt;&lt;/object&gt;&lt;object type=&quot;3&quot; unique_id=&quot;10048&quot;&gt;&lt;property id=&quot;20148&quot; value=&quot;5&quot;/&gt;&lt;property id=&quot;20300&quot; value=&quot;Slide 44 - &amp;quot;When Will a Salt Dissolve?&amp;quot;&quot;/&gt;&lt;property id=&quot;20307&quot; value=&quot;415&quot;/&gt;&lt;/object&gt;&lt;object type=&quot;3&quot; unique_id=&quot;10049&quot;&gt;&lt;property id=&quot;20148&quot; value=&quot;5&quot;/&gt;&lt;property id=&quot;20300&quot; value=&quot;Slide 45 - &amp;quot;Solubility Rules&amp;quot;&quot;/&gt;&lt;property id=&quot;20307&quot; value=&quot;416&quot;/&gt;&lt;/object&gt;&lt;object type=&quot;3&quot; unique_id=&quot;10050&quot;&gt;&lt;property id=&quot;20148&quot; value=&quot;5&quot;/&gt;&lt;property id=&quot;20300&quot; value=&quot;Slide 46 - &amp;quot;Precipitation Reactions&amp;quot;&quot;/&gt;&lt;property id=&quot;20307&quot; value=&quot;418&quot;/&gt;&lt;/object&gt;&lt;object type=&quot;3&quot; unique_id=&quot;10051&quot;&gt;&lt;property id=&quot;20148&quot; value=&quot;5&quot;/&gt;&lt;property id=&quot;20300&quot; value=&quot;Slide 47 - &amp;quot;Precipitation of Lead(II) Iodide&amp;quot;&quot;/&gt;&lt;property id=&quot;20307&quot; value=&quot;420&quot;/&gt;&lt;/object&gt;&lt;object type=&quot;3&quot; unique_id=&quot;10052&quot;&gt;&lt;property id=&quot;20148&quot; value=&quot;5&quot;/&gt;&lt;property id=&quot;20300&quot; value=&quot;Slide 48 - &amp;quot;No Precipitation Means No Reaction&amp;quot;&quot;/&gt;&lt;property id=&quot;20307&quot; value=&quot;422&quot;/&gt;&lt;/object&gt;&lt;object type=&quot;3&quot; unique_id=&quot;10053&quot;&gt;&lt;property id=&quot;20148&quot; value=&quot;5&quot;/&gt;&lt;property id=&quot;20300&quot; value=&quot;Slide 49 - &amp;quot; Predicting Precipitation Reactions&amp;quot;&quot;/&gt;&lt;property id=&quot;20307&quot; value=&quot;421&quot;/&gt;&lt;/object&gt;&lt;object type=&quot;3&quot; unique_id=&quot;10054&quot;&gt;&lt;property id=&quot;20148&quot; value=&quot;5&quot;/&gt;&lt;property id=&quot;20300&quot; value=&quot;Slide 50 - &amp;quot;Predicting Precipitation Reactions&amp;quot;&quot;/&gt;&lt;property id=&quot;20307&quot; value=&quot;423&quot;/&gt;&lt;/object&gt;&lt;object type=&quot;3&quot; unique_id=&quot;10055&quot;&gt;&lt;property id=&quot;20148&quot; value=&quot;5&quot;/&gt;&lt;property id=&quot;20300&quot; value=&quot;Slide 51 - &amp;quot;Predicting Precipitation Reactions&amp;quot;&quot;/&gt;&lt;property id=&quot;20307&quot; value=&quot;424&quot;/&gt;&lt;/object&gt;&lt;object type=&quot;3&quot; unique_id=&quot;10056&quot;&gt;&lt;property id=&quot;20148&quot; value=&quot;5&quot;/&gt;&lt;property id=&quot;20300&quot; value=&quot;Slide 52 - &amp;quot;Representing Aqueous Reactions&amp;quot;&quot;/&gt;&lt;property id=&quot;20307&quot; value=&quot;429&quot;/&gt;&lt;/object&gt;&lt;object type=&quot;3&quot; unique_id=&quot;10057&quot;&gt;&lt;property id=&quot;20148&quot; value=&quot;5&quot;/&gt;&lt;property id=&quot;20300&quot; value=&quot;Slide 53 - &amp;quot;Ionic Equation&amp;quot;&quot;/&gt;&lt;property id=&quot;20307&quot; value=&quot;430&quot;/&gt;&lt;/object&gt;&lt;object type=&quot;3&quot; unique_id=&quot;10058&quot;&gt;&lt;property id=&quot;20148&quot; value=&quot;5&quot;/&gt;&lt;property id=&quot;20300&quot; value=&quot;Slide 54 - &amp;quot;Ionic Equation&amp;quot;&quot;/&gt;&lt;property id=&quot;20307&quot; value=&quot;431&quot;/&gt;&lt;/object&gt;&lt;object type=&quot;3&quot; unique_id=&quot;10059&quot;&gt;&lt;property id=&quot;20148&quot; value=&quot;5&quot;/&gt;&lt;property id=&quot;20300&quot; value=&quot;Slide 55 - &amp;quot;Net Ionic Equation&amp;quot;&quot;/&gt;&lt;property id=&quot;20307&quot; value=&quot;432&quot;/&gt;&lt;/object&gt;&lt;object type=&quot;3&quot; unique_id=&quot;10060&quot;&gt;&lt;property id=&quot;20148&quot; value=&quot;5&quot;/&gt;&lt;property id=&quot;20300&quot; value=&quot;Slide 56 - &amp;quot;Examples&amp;quot;&quot;/&gt;&lt;property id=&quot;20307&quot; value=&quot;433&quot;/&gt;&lt;/object&gt;&lt;object type=&quot;3&quot; unique_id=&quot;10061&quot;&gt;&lt;property id=&quot;20148&quot; value=&quot;5&quot;/&gt;&lt;property id=&quot;20300&quot; value=&quot;Slide 57 - &amp;quot;Acid–Base and Gas-Evolution Reactions&amp;quot;&quot;/&gt;&lt;property id=&quot;20307&quot; value=&quot;435&quot;/&gt;&lt;/object&gt;&lt;object type=&quot;3&quot; unique_id=&quot;10062&quot;&gt;&lt;property id=&quot;20148&quot; value=&quot;5&quot;/&gt;&lt;property id=&quot;20300&quot; value=&quot;Slide 58 - &amp;quot;Acid–Base and Gas-Evolution Reactions&amp;quot;&quot;/&gt;&lt;property id=&quot;20307&quot; value=&quot;436&quot;/&gt;&lt;/object&gt;&lt;object type=&quot;3&quot; unique_id=&quot;10063&quot;&gt;&lt;property id=&quot;20148&quot; value=&quot;5&quot;/&gt;&lt;property id=&quot;20300&quot; value=&quot;Slide 59 - &amp;quot;Acid–Base Reactions&amp;quot;&quot;/&gt;&lt;property id=&quot;20307&quot; value=&quot;437&quot;/&gt;&lt;/object&gt;&lt;object type=&quot;3&quot; unique_id=&quot;10064&quot;&gt;&lt;property id=&quot;20148&quot; value=&quot;5&quot;/&gt;&lt;property id=&quot;20300&quot; value=&quot;Slide 60 - &amp;quot;Acid–Base Reactions&amp;quot;&quot;/&gt;&lt;property id=&quot;20307&quot; value=&quot;438&quot;/&gt;&lt;/object&gt;&lt;object type=&quot;3&quot; unique_id=&quot;10065&quot;&gt;&lt;property id=&quot;20148&quot; value=&quot;5&quot;/&gt;&lt;property id=&quot;20300&quot; value=&quot;Slide 61 - &amp;quot;Acids and Bases in Solution&amp;quot;&quot;/&gt;&lt;property id=&quot;20307&quot; value=&quot;439&quot;/&gt;&lt;/object&gt;&lt;object type=&quot;3&quot; unique_id=&quot;10066&quot;&gt;&lt;property id=&quot;20148&quot; value=&quot;5&quot;/&gt;&lt;property id=&quot;20300&quot; value=&quot;Slide 62 - &amp;quot;Acid–Base Reaction&amp;quot;&quot;/&gt;&lt;property id=&quot;20307&quot; value=&quot;441&quot;/&gt;&lt;/object&gt;&lt;object type=&quot;3&quot; unique_id=&quot;10067&quot;&gt;&lt;property id=&quot;20148&quot; value=&quot;5&quot;/&gt;&lt;property id=&quot;20300&quot; value=&quot;Slide 63 - &amp;quot;Some Common Acids and Bases&amp;quot;&quot;/&gt;&lt;property id=&quot;20307&quot; value=&quot;440&quot;/&gt;&lt;/object&gt;&lt;object type=&quot;3&quot; unique_id=&quot;10068&quot;&gt;&lt;property id=&quot;20148&quot; value=&quot;5&quot;/&gt;&lt;property id=&quot;20300&quot; value=&quot;Slide 64 - &amp;quot;Predict the Product of the Reactions&amp;quot;&quot;/&gt;&lt;property id=&quot;20307&quot; value=&quot;446&quot;/&gt;&lt;/object&gt;&lt;object type=&quot;3&quot; unique_id=&quot;10069&quot;&gt;&lt;property id=&quot;20148&quot; value=&quot;5&quot;/&gt;&lt;property id=&quot;20300&quot; value=&quot;Slide 65 - &amp;quot;Acid–Base Titrations&amp;quot;&quot;/&gt;&lt;property id=&quot;20307&quot; value=&quot;445&quot;/&gt;&lt;/object&gt;&lt;object type=&quot;3&quot; unique_id=&quot;10070&quot;&gt;&lt;property id=&quot;20148&quot; value=&quot;5&quot;/&gt;&lt;property id=&quot;20300&quot; value=&quot;Slide 66 - &amp;quot;Acid–Base Titrations&amp;quot;&quot;/&gt;&lt;property id=&quot;20307&quot; value=&quot;447&quot;/&gt;&lt;/object&gt;&lt;object type=&quot;3&quot; unique_id=&quot;10071&quot;&gt;&lt;property id=&quot;20148&quot; value=&quot;5&quot;/&gt;&lt;property id=&quot;20300&quot; value=&quot;Slide 67 - &amp;quot;Acid–Base Titration&amp;quot;&quot;/&gt;&lt;property id=&quot;20307&quot; value=&quot;448&quot;/&gt;&lt;/object&gt;&lt;object type=&quot;3&quot; unique_id=&quot;10072&quot;&gt;&lt;property id=&quot;20148&quot; value=&quot;5&quot;/&gt;&lt;property id=&quot;20300&quot; value=&quot;Slide 68 - &amp;quot;Titration&amp;quot;&quot;/&gt;&lt;property id=&quot;20307&quot; value=&quot;449&quot;/&gt;&lt;/object&gt;&lt;object type=&quot;3&quot; unique_id=&quot;10073&quot;&gt;&lt;property id=&quot;20148&quot; value=&quot;5&quot;/&gt;&lt;property id=&quot;20300&quot; value=&quot;Slide 69 - &amp;quot;Gas-Evolving Reactions&amp;quot;&quot;/&gt;&lt;property id=&quot;20307&quot; value=&quot;452&quot;/&gt;&lt;/object&gt;&lt;object type=&quot;3&quot; unique_id=&quot;10074&quot;&gt;&lt;property id=&quot;20148&quot; value=&quot;5&quot;/&gt;&lt;property id=&quot;20300&quot; value=&quot;Slide 70 - &amp;quot;Gas-Evolution Reaction&amp;quot;&quot;/&gt;&lt;property id=&quot;20307&quot; value=&quot;453&quot;/&gt;&lt;/object&gt;&lt;object type=&quot;3&quot; unique_id=&quot;10075&quot;&gt;&lt;property id=&quot;20148&quot; value=&quot;5&quot;/&gt;&lt;property id=&quot;20300&quot; value=&quot;Slide 71 - &amp;quot;Types of Compounds That Undergo Gas-Evolution Reactions&amp;quot;&quot;/&gt;&lt;property id=&quot;20307&quot; value=&quot;454&quot;/&gt;&lt;/object&gt;&lt;object type=&quot;3&quot; unique_id=&quot;10076&quot;&gt;&lt;property id=&quot;20148&quot; value=&quot;5&quot;/&gt;&lt;property id=&quot;20300&quot; value=&quot;Slide 72 - &amp;quot;Oxidation–Reduction Reactions&amp;quot;&quot;/&gt;&lt;property id=&quot;20307&quot; value=&quot;457&quot;/&gt;&lt;/object&gt;&lt;object type=&quot;3&quot; unique_id=&quot;10077&quot;&gt;&lt;property id=&quot;20148&quot; value=&quot;5&quot;/&gt;&lt;property id=&quot;20300&quot; value=&quot;Slide 73 - &amp;quot;Combustion as Redox&amp;quot;&quot;/&gt;&lt;property id=&quot;20307&quot; value=&quot;458&quot;/&gt;&lt;/object&gt;&lt;object type=&quot;3&quot; unique_id=&quot;10078&quot;&gt;&lt;property id=&quot;20148&quot; value=&quot;5&quot;/&gt;&lt;property id=&quot;20300&quot; value=&quot;Slide 74 - &amp;quot;Redox without Combustion&amp;quot;&quot;/&gt;&lt;property id=&quot;20307&quot; value=&quot;459&quot;/&gt;&lt;/object&gt;&lt;object type=&quot;3&quot; unique_id=&quot;10079&quot;&gt;&lt;property id=&quot;20148&quot; value=&quot;5&quot;/&gt;&lt;property id=&quot;20300&quot; value=&quot;Slide 75 - &amp;quot;Reactions of Metals with Nonmetals&amp;quot;&quot;/&gt;&lt;property id=&quot;20307&quot; value=&quot;460&quot;/&gt;&lt;/object&gt;&lt;object type=&quot;3&quot; unique_id=&quot;10080&quot;&gt;&lt;property id=&quot;20148&quot; value=&quot;5&quot;/&gt;&lt;property id=&quot;20300&quot; value=&quot;Slide 76 - &amp;quot;Redox Reaction&amp;quot;&quot;/&gt;&lt;property id=&quot;20307&quot; value=&quot;461&quot;/&gt;&lt;/object&gt;&lt;object type=&quot;3&quot; unique_id=&quot;10081&quot;&gt;&lt;property id=&quot;20148&quot; value=&quot;5&quot;/&gt;&lt;property id=&quot;20300&quot; value=&quot;Slide 77 - &amp;quot;Oxidation and Reduction&amp;quot;&quot;/&gt;&lt;property id=&quot;20307&quot; value=&quot;462&quot;/&gt;&lt;/object&gt;&lt;object type=&quot;3&quot; unique_id=&quot;10082&quot;&gt;&lt;property id=&quot;20148&quot; value=&quot;5&quot;/&gt;&lt;property id=&quot;20300&quot; value=&quot;Slide 78 - &amp;quot;Oxidation States&amp;quot;&quot;/&gt;&lt;property id=&quot;20307&quot; value=&quot;463&quot;/&gt;&lt;/object&gt;&lt;object type=&quot;3&quot; unique_id=&quot;10083&quot;&gt;&lt;property id=&quot;20148&quot; value=&quot;5&quot;/&gt;&lt;property id=&quot;20300&quot; value=&quot;Slide 79 - &amp;quot;Rules for Assigning Oxidation States&amp;quot;&quot;/&gt;&lt;property id=&quot;20307&quot; value=&quot;464&quot;/&gt;&lt;/object&gt;&lt;object type=&quot;3&quot; unique_id=&quot;10084&quot;&gt;&lt;property id=&quot;20148&quot; value=&quot;5&quot;/&gt;&lt;property id=&quot;20300&quot; value=&quot;Slide 80 - &amp;quot;Rules for Assigning Oxidation States&amp;quot;&quot;/&gt;&lt;property id=&quot;20307&quot; value=&quot;465&quot;/&gt;&lt;/object&gt;&lt;object type=&quot;3&quot; unique_id=&quot;10085&quot;&gt;&lt;property id=&quot;20148&quot; value=&quot;5&quot;/&gt;&lt;property id=&quot;20300&quot; value=&quot;Slide 81 - &amp;quot;Rules for Assigning Oxidation States&amp;quot;&quot;/&gt;&lt;property id=&quot;20307&quot; value=&quot;466&quot;/&gt;&lt;/object&gt;&lt;object type=&quot;3&quot; unique_id=&quot;10086&quot;&gt;&lt;property id=&quot;20148&quot; value=&quot;5&quot;/&gt;&lt;property id=&quot;20300&quot; value=&quot;Slide 82 - &amp;quot;Identifying Redox Reactions  &amp;quot;&quot;/&gt;&lt;property id=&quot;20307&quot; value=&quot;467&quot;/&gt;&lt;/object&gt;&lt;object type=&quot;3&quot; unique_id=&quot;10087&quot;&gt;&lt;property id=&quot;20148&quot; value=&quot;5&quot;/&gt;&lt;property id=&quot;20300&quot; value=&quot;Slide 83 - &amp;quot;Redox Reactions&amp;quot;&quot;/&gt;&lt;property id=&quot;20307&quot; value=&quot;470&quot;/&gt;&lt;/object&gt;&lt;object type=&quot;3&quot; unique_id=&quot;10088&quot;&gt;&lt;property id=&quot;20148&quot; value=&quot;5&quot;/&gt;&lt;property id=&quot;20300&quot; value=&quot;Slide 84 - &amp;quot;Combustion Reactions&amp;quot;&quot;/&gt;&lt;property id=&quot;20307&quot; value=&quot;472&quot;/&gt;&lt;/object&gt;&lt;object type=&quot;3&quot; unique_id=&quot;10089&quot;&gt;&lt;property id=&quot;20148&quot; value=&quot;5&quot;/&gt;&lt;property id=&quot;20300&quot; value=&quot;Slide 85 - &amp;quot;Combustion&amp;quot;&quot;/&gt;&lt;property id=&quot;20307&quot; value=&quot;473&quot;/&gt;&lt;/object&gt;&lt;/object&gt;&lt;object type=&quot;8&quot; unique_id=&quot;1017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16442</TotalTime>
  <Words>4399</Words>
  <Application>Microsoft Office PowerPoint</Application>
  <PresentationFormat>On-screen Show (4:3)</PresentationFormat>
  <Paragraphs>392</Paragraphs>
  <Slides>69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Times</vt:lpstr>
      <vt:lpstr>Times New Roman</vt:lpstr>
      <vt:lpstr>HA5Lect_template</vt:lpstr>
      <vt:lpstr>PowerPoint Presentation</vt:lpstr>
      <vt:lpstr>Sugar’s Properties Differ from Those of the Elements C, H, and O in Sugar</vt:lpstr>
      <vt:lpstr>Salt’s Properties Differ from Those of the Elements Na and Cl in Salt</vt:lpstr>
      <vt:lpstr>Salt’s Properties Differ from Those of the Elements Na and Cl in Salt</vt:lpstr>
      <vt:lpstr>Many Natural Substances Are Compounds</vt:lpstr>
      <vt:lpstr>Compounds Display Constant Composition</vt:lpstr>
      <vt:lpstr>Proust’s Statement of Law of Constant Composition</vt:lpstr>
      <vt:lpstr>Mass Ratio of Elements in Water Is Constant</vt:lpstr>
      <vt:lpstr>Mass Ratio of Elements in Ammonia Is Constant</vt:lpstr>
      <vt:lpstr>Chemical Formulas: How to Represent Compounds</vt:lpstr>
      <vt:lpstr>By Convention, a Subscript of 1 is Omitted</vt:lpstr>
      <vt:lpstr>Chemical Formulas: How to Represent Compounds</vt:lpstr>
      <vt:lpstr>Changing a Subscript Makes a Totally Different Compound</vt:lpstr>
      <vt:lpstr>How to List the Elements in Order in Compounds </vt:lpstr>
      <vt:lpstr>Order to List the Nonmetal Elements in Compounds</vt:lpstr>
      <vt:lpstr>How to Represent Compounds with Polyatomic Ions</vt:lpstr>
      <vt:lpstr>Determine the Number of Each Type of Atom in Mg(NO3)2</vt:lpstr>
      <vt:lpstr>Types of Chemical Formulas</vt:lpstr>
      <vt:lpstr>Types of Chemical Formulas</vt:lpstr>
      <vt:lpstr>Comparison of Formulas and Models for Methane, CH4</vt:lpstr>
      <vt:lpstr>Images Make the Connection Between the World Around Us and the World of Atoms and Molecules</vt:lpstr>
      <vt:lpstr>A Molecular View of Elements and Compounds</vt:lpstr>
      <vt:lpstr>Classification of Elements and Compounds</vt:lpstr>
      <vt:lpstr>Elements May Be Atomic or Molecular</vt:lpstr>
      <vt:lpstr>Elements May Be Atomic or Molecular</vt:lpstr>
      <vt:lpstr>Elements that Exist as Diatomic Molecules</vt:lpstr>
      <vt:lpstr>Compounds May Be Molecular or Ionic</vt:lpstr>
      <vt:lpstr>Compounds May Be Molecular or Ionic</vt:lpstr>
      <vt:lpstr>Ionic Compounds</vt:lpstr>
      <vt:lpstr>Writing Formulas for Ionic Compounds</vt:lpstr>
      <vt:lpstr>Writing Formulas for Ionic Compounds</vt:lpstr>
      <vt:lpstr>Use the Charge on One Ion as the Subscript on the Other Ion</vt:lpstr>
      <vt:lpstr>Writing Formulas for Compounds with Polyatomic Ions</vt:lpstr>
      <vt:lpstr>Nomenclature: Naming Compounds</vt:lpstr>
      <vt:lpstr>Naming Ionic Compounds</vt:lpstr>
      <vt:lpstr>Categorizing Types of Ionic Compounds</vt:lpstr>
      <vt:lpstr>Categorize Ionic Compounds Depending on the Metal</vt:lpstr>
      <vt:lpstr>Metals Whose Charge Is Invariant</vt:lpstr>
      <vt:lpstr>Some Metals that Form More than One Type of Ion</vt:lpstr>
      <vt:lpstr>Binary Ionic Compounds with Metal of Invariant Charge</vt:lpstr>
      <vt:lpstr>Binary Ionic Compounds with Metal of Invariant Charge</vt:lpstr>
      <vt:lpstr>Some Common Anions</vt:lpstr>
      <vt:lpstr>Binary Ionic Compounds with Metal Whose Charge May Vary</vt:lpstr>
      <vt:lpstr>Binary Ionic Compounds with Metal Whose Charge May Vary</vt:lpstr>
      <vt:lpstr>Binary Ionic Compounds with Metal Whose Charge May Vary</vt:lpstr>
      <vt:lpstr>Determine the Charge of a Metal from the Formula</vt:lpstr>
      <vt:lpstr>Naming Binary Ionic Compounds with Roman Numerals</vt:lpstr>
      <vt:lpstr>Naming Ionic Compounds Containing Polyatomic Ions </vt:lpstr>
      <vt:lpstr>Naming Ionic Compounds Containing Polyatomic Ions</vt:lpstr>
      <vt:lpstr>Naming Ionic Compounds Containing Oxyanions</vt:lpstr>
      <vt:lpstr>Naming Ionic Compounds Containing Halo-Oxyanions</vt:lpstr>
      <vt:lpstr>Polyatomic Ions in Everyday Chemistry</vt:lpstr>
      <vt:lpstr>Naming Molecular Compounds</vt:lpstr>
      <vt:lpstr>Prefixes Used when Naming Molecular Compounds</vt:lpstr>
      <vt:lpstr>Exceptions to Note when Naming Molecular Compounds</vt:lpstr>
      <vt:lpstr>Naming Acids</vt:lpstr>
      <vt:lpstr>Classification of Acids</vt:lpstr>
      <vt:lpstr>Naming Binary Acids</vt:lpstr>
      <vt:lpstr>Naming Binary Acids</vt:lpstr>
      <vt:lpstr>Naming Oxyacids</vt:lpstr>
      <vt:lpstr>Nomenclature Flowchart</vt:lpstr>
      <vt:lpstr>Names of Some Common Oxyacids and Their Oxyanions</vt:lpstr>
      <vt:lpstr>PowerPoint Presentation</vt:lpstr>
      <vt:lpstr>PowerPoint Presentation</vt:lpstr>
      <vt:lpstr>Chemistry in the Environment: Acid Rain</vt:lpstr>
      <vt:lpstr>Formula Mass: The Mass of a Molecule or Formula Unit</vt:lpstr>
      <vt:lpstr>Chapter 5 in Review</vt:lpstr>
      <vt:lpstr>Chemical Skills Learning Objectives</vt:lpstr>
      <vt:lpstr>Chemical Skills Learning Objectives</vt:lpstr>
    </vt:vector>
  </TitlesOfParts>
  <Company>뿿ˤʤ㏘뿿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Loree Cantrell-Briggs</cp:lastModifiedBy>
  <cp:revision>855</cp:revision>
  <cp:lastPrinted>2017-05-26T12:57:21Z</cp:lastPrinted>
  <dcterms:created xsi:type="dcterms:W3CDTF">2007-09-26T05:29:17Z</dcterms:created>
  <dcterms:modified xsi:type="dcterms:W3CDTF">2020-09-26T16:07:19Z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