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8"/>
  </p:notesMasterIdLst>
  <p:sldIdLst>
    <p:sldId id="475" r:id="rId2"/>
    <p:sldId id="353" r:id="rId3"/>
    <p:sldId id="476" r:id="rId4"/>
    <p:sldId id="477" r:id="rId5"/>
    <p:sldId id="478" r:id="rId6"/>
    <p:sldId id="479" r:id="rId7"/>
    <p:sldId id="480" r:id="rId8"/>
    <p:sldId id="481" r:id="rId9"/>
    <p:sldId id="482" r:id="rId10"/>
    <p:sldId id="483" r:id="rId11"/>
    <p:sldId id="484" r:id="rId12"/>
    <p:sldId id="485" r:id="rId13"/>
    <p:sldId id="486" r:id="rId14"/>
    <p:sldId id="535" r:id="rId15"/>
    <p:sldId id="536" r:id="rId16"/>
    <p:sldId id="488" r:id="rId17"/>
    <p:sldId id="489" r:id="rId18"/>
    <p:sldId id="490" r:id="rId19"/>
    <p:sldId id="491" r:id="rId20"/>
    <p:sldId id="492" r:id="rId21"/>
    <p:sldId id="512" r:id="rId22"/>
    <p:sldId id="537" r:id="rId23"/>
    <p:sldId id="538" r:id="rId24"/>
    <p:sldId id="494" r:id="rId25"/>
    <p:sldId id="495" r:id="rId26"/>
    <p:sldId id="539" r:id="rId27"/>
    <p:sldId id="540" r:id="rId28"/>
    <p:sldId id="541" r:id="rId29"/>
    <p:sldId id="542" r:id="rId30"/>
    <p:sldId id="543" r:id="rId31"/>
    <p:sldId id="500" r:id="rId32"/>
    <p:sldId id="501" r:id="rId33"/>
    <p:sldId id="502" r:id="rId34"/>
    <p:sldId id="544" r:id="rId35"/>
    <p:sldId id="545" r:id="rId36"/>
    <p:sldId id="504" r:id="rId37"/>
    <p:sldId id="505" r:id="rId38"/>
    <p:sldId id="508" r:id="rId39"/>
    <p:sldId id="513" r:id="rId40"/>
    <p:sldId id="509" r:id="rId41"/>
    <p:sldId id="546" r:id="rId42"/>
    <p:sldId id="547" r:id="rId43"/>
    <p:sldId id="548" r:id="rId44"/>
    <p:sldId id="514" r:id="rId45"/>
    <p:sldId id="549" r:id="rId46"/>
    <p:sldId id="550" r:id="rId47"/>
    <p:sldId id="551" r:id="rId48"/>
    <p:sldId id="517" r:id="rId49"/>
    <p:sldId id="518" r:id="rId50"/>
    <p:sldId id="519" r:id="rId51"/>
    <p:sldId id="520" r:id="rId52"/>
    <p:sldId id="521" r:id="rId53"/>
    <p:sldId id="522" r:id="rId54"/>
    <p:sldId id="523" r:id="rId55"/>
    <p:sldId id="524" r:id="rId56"/>
    <p:sldId id="552" r:id="rId57"/>
    <p:sldId id="553" r:id="rId58"/>
    <p:sldId id="554" r:id="rId59"/>
    <p:sldId id="527" r:id="rId60"/>
    <p:sldId id="528" r:id="rId61"/>
    <p:sldId id="529" r:id="rId62"/>
    <p:sldId id="530" r:id="rId63"/>
    <p:sldId id="531" r:id="rId64"/>
    <p:sldId id="532" r:id="rId65"/>
    <p:sldId id="533" r:id="rId66"/>
    <p:sldId id="534" r:id="rId67"/>
  </p:sldIdLst>
  <p:sldSz cx="9144000" cy="6858000" type="screen4x3"/>
  <p:notesSz cx="6858000" cy="9144000"/>
  <p:custDataLst>
    <p:tags r:id="rId69"/>
  </p:custData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5pPr>
    <a:lvl6pPr marL="2286000" algn="l" defTabSz="914400" rtl="0" eaLnBrk="1" latinLnBrk="0" hangingPunct="1">
      <a:defRPr sz="2400" kern="1200">
        <a:solidFill>
          <a:schemeClr val="tx1"/>
        </a:solidFill>
        <a:latin typeface="Times" pitchFamily="18" charset="0"/>
        <a:ea typeface="ヒラギノ角ゴ Pro W3" pitchFamily="127" charset="-128"/>
        <a:cs typeface="+mn-cs"/>
      </a:defRPr>
    </a:lvl6pPr>
    <a:lvl7pPr marL="2743200" algn="l" defTabSz="914400" rtl="0" eaLnBrk="1" latinLnBrk="0" hangingPunct="1">
      <a:defRPr sz="2400" kern="1200">
        <a:solidFill>
          <a:schemeClr val="tx1"/>
        </a:solidFill>
        <a:latin typeface="Times" pitchFamily="18" charset="0"/>
        <a:ea typeface="ヒラギノ角ゴ Pro W3" pitchFamily="127" charset="-128"/>
        <a:cs typeface="+mn-cs"/>
      </a:defRPr>
    </a:lvl7pPr>
    <a:lvl8pPr marL="3200400" algn="l" defTabSz="914400" rtl="0" eaLnBrk="1" latinLnBrk="0" hangingPunct="1">
      <a:defRPr sz="2400" kern="1200">
        <a:solidFill>
          <a:schemeClr val="tx1"/>
        </a:solidFill>
        <a:latin typeface="Times" pitchFamily="18" charset="0"/>
        <a:ea typeface="ヒラギノ角ゴ Pro W3" pitchFamily="127" charset="-128"/>
        <a:cs typeface="+mn-cs"/>
      </a:defRPr>
    </a:lvl8pPr>
    <a:lvl9pPr marL="3657600" algn="l" defTabSz="914400" rtl="0" eaLnBrk="1" latinLnBrk="0" hangingPunct="1">
      <a:defRPr sz="2400" kern="1200">
        <a:solidFill>
          <a:schemeClr val="tx1"/>
        </a:solidFill>
        <a:latin typeface="Times" pitchFamily="18" charset="0"/>
        <a:ea typeface="ヒラギノ角ゴ Pro W3" pitchFamily="127" charset="-128"/>
        <a:cs typeface="+mn-cs"/>
      </a:defRPr>
    </a:lvl9pPr>
  </p:defaultTextStyle>
  <p:extLst>
    <p:ext uri="{EFAFB233-063F-42B5-8137-9DF3F51BA10A}">
      <p15:sldGuideLst xmlns:p15="http://schemas.microsoft.com/office/powerpoint/2012/main">
        <p15:guide id="1" orient="horz" pos="1332">
          <p15:clr>
            <a:srgbClr val="A4A3A4"/>
          </p15:clr>
        </p15:guide>
        <p15:guide id="2" orient="horz" pos="1556">
          <p15:clr>
            <a:srgbClr val="A4A3A4"/>
          </p15:clr>
        </p15:guide>
        <p15:guide id="3" orient="horz" pos="851">
          <p15:clr>
            <a:srgbClr val="A4A3A4"/>
          </p15:clr>
        </p15:guide>
        <p15:guide id="4" pos="607">
          <p15:clr>
            <a:srgbClr val="A4A3A4"/>
          </p15:clr>
        </p15:guide>
        <p15:guide id="5" pos="2898">
          <p15:clr>
            <a:srgbClr val="A4A3A4"/>
          </p15:clr>
        </p15:guide>
        <p15:guide id="6" pos="2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B06"/>
    <a:srgbClr val="3333CC"/>
    <a:srgbClr val="CC3300"/>
    <a:srgbClr val="FF9900"/>
    <a:srgbClr val="333399"/>
    <a:srgbClr val="FF0000"/>
    <a:srgbClr val="143C83"/>
    <a:srgbClr val="004080"/>
    <a:srgbClr val="66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1" autoAdjust="0"/>
  </p:normalViewPr>
  <p:slideViewPr>
    <p:cSldViewPr snapToGrid="0">
      <p:cViewPr varScale="1">
        <p:scale>
          <a:sx n="68" d="100"/>
          <a:sy n="68" d="100"/>
        </p:scale>
        <p:origin x="1446" y="84"/>
      </p:cViewPr>
      <p:guideLst>
        <p:guide orient="horz" pos="1332"/>
        <p:guide orient="horz" pos="1556"/>
        <p:guide orient="horz" pos="851"/>
        <p:guide pos="607"/>
        <p:guide pos="2898"/>
        <p:guide pos="2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27" charset="0"/>
              </a:defRPr>
            </a:lvl1pPr>
          </a:lstStyle>
          <a:p>
            <a:pPr>
              <a:defRPr/>
            </a:pPr>
            <a:fld id="{AF0BAAB4-1001-428A-A52A-5AF0E7175770}" type="slidenum">
              <a:rPr lang="en-US"/>
              <a:pPr>
                <a:defRPr/>
              </a:pPr>
              <a:t>‹#›</a:t>
            </a:fld>
            <a:endParaRPr lang="en-US" dirty="0"/>
          </a:p>
        </p:txBody>
      </p:sp>
    </p:spTree>
    <p:extLst>
      <p:ext uri="{BB962C8B-B14F-4D97-AF65-F5344CB8AC3E}">
        <p14:creationId xmlns:p14="http://schemas.microsoft.com/office/powerpoint/2010/main" val="299581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0BAAB4-1001-428A-A52A-5AF0E7175770}" type="slidenum">
              <a:rPr lang="en-US" smtClean="0"/>
              <a:pPr>
                <a:defRPr/>
              </a:pPr>
              <a:t>1</a:t>
            </a:fld>
            <a:endParaRPr lang="en-US" dirty="0"/>
          </a:p>
        </p:txBody>
      </p:sp>
    </p:spTree>
    <p:extLst>
      <p:ext uri="{BB962C8B-B14F-4D97-AF65-F5344CB8AC3E}">
        <p14:creationId xmlns:p14="http://schemas.microsoft.com/office/powerpoint/2010/main" val="190963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14</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15</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22</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23</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26</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27</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28</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29</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30</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31</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32</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34</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35</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36</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40</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41</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42</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43</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44</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45</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46</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47</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48</a:t>
            </a:fld>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50</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51</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52</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53</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54</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55</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56</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57</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fld id="{311D6394-ECC7-41F0-B973-23799080610A}" type="slidenum">
              <a:rPr lang="en-US" sz="1200" smtClean="0">
                <a:latin typeface="Arial" pitchFamily="34" charset="0"/>
              </a:rPr>
              <a:pPr>
                <a:defRPr/>
              </a:pPr>
              <a:t>58</a:t>
            </a:fld>
            <a:endParaRPr lang="en-US" sz="120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60</a:t>
            </a:fld>
            <a:endParaRPr 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61</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62</a:t>
            </a:fld>
            <a:endParaRPr 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63</a:t>
            </a:fld>
            <a:endParaRPr 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64</a:t>
            </a:fld>
            <a:endParaRPr 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65</a:t>
            </a:fld>
            <a:endParaRPr 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7" name="Content Placeholder 6"/>
          <p:cNvSpPr>
            <a:spLocks noGrp="1"/>
          </p:cNvSpPr>
          <p:nvPr>
            <p:ph sz="quarter" idx="10"/>
          </p:nvPr>
        </p:nvSpPr>
        <p:spPr>
          <a:xfrm>
            <a:off x="1295400" y="1676400"/>
            <a:ext cx="64008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289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968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11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887092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1141413"/>
            <a:ext cx="822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2018 Pearson Education, Inc.</a:t>
            </a:r>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24" r:id="rId1"/>
    <p:sldLayoutId id="2147484022" r:id="rId2"/>
    <p:sldLayoutId id="2147484023" r:id="rId3"/>
    <p:sldLayoutId id="2147484025" r:id="rId4"/>
  </p:sldLayoutIdLst>
  <p:hf sldNum="0" hdr="0" dt="0"/>
  <p:txStyles>
    <p:titleStyle>
      <a:lvl1pPr algn="l" rtl="0" eaLnBrk="0" fontAlgn="base" hangingPunct="0">
        <a:spcBef>
          <a:spcPct val="50000"/>
        </a:spcBef>
        <a:spcAft>
          <a:spcPct val="0"/>
        </a:spcAft>
        <a:defRPr sz="3200" b="1">
          <a:solidFill>
            <a:schemeClr val="bg1"/>
          </a:solidFill>
          <a:latin typeface="+mj-lt"/>
          <a:ea typeface="ヒラギノ角ゴ Pro W3" charset="0"/>
          <a:cs typeface="+mj-cs"/>
        </a:defRPr>
      </a:lvl1pPr>
      <a:lvl2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2pPr>
      <a:lvl3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3pPr>
      <a:lvl4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4pPr>
      <a:lvl5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5pPr>
      <a:lvl6pPr marL="457200" algn="l" rtl="0" fontAlgn="base">
        <a:spcBef>
          <a:spcPct val="50000"/>
        </a:spcBef>
        <a:spcAft>
          <a:spcPct val="0"/>
        </a:spcAft>
        <a:defRPr sz="3200" b="1">
          <a:solidFill>
            <a:schemeClr val="bg1"/>
          </a:solidFill>
          <a:latin typeface="Arial" pitchFamily="34" charset="0"/>
          <a:cs typeface="Times New Roman" pitchFamily="18" charset="0"/>
        </a:defRPr>
      </a:lvl6pPr>
      <a:lvl7pPr marL="914400" algn="l" rtl="0" fontAlgn="base">
        <a:spcBef>
          <a:spcPct val="50000"/>
        </a:spcBef>
        <a:spcAft>
          <a:spcPct val="0"/>
        </a:spcAft>
        <a:defRPr sz="3200" b="1">
          <a:solidFill>
            <a:schemeClr val="bg1"/>
          </a:solidFill>
          <a:latin typeface="Arial" pitchFamily="34" charset="0"/>
          <a:cs typeface="Times New Roman" pitchFamily="18" charset="0"/>
        </a:defRPr>
      </a:lvl7pPr>
      <a:lvl8pPr marL="1371600" algn="l" rtl="0" fontAlgn="base">
        <a:spcBef>
          <a:spcPct val="50000"/>
        </a:spcBef>
        <a:spcAft>
          <a:spcPct val="0"/>
        </a:spcAft>
        <a:defRPr sz="3200" b="1">
          <a:solidFill>
            <a:schemeClr val="bg1"/>
          </a:solidFill>
          <a:latin typeface="Arial" pitchFamily="34" charset="0"/>
          <a:cs typeface="Times New Roman" pitchFamily="18" charset="0"/>
        </a:defRPr>
      </a:lvl8pPr>
      <a:lvl9pPr marL="1828800" algn="l" rtl="0" fontAlgn="base">
        <a:spcBef>
          <a:spcPct val="50000"/>
        </a:spcBef>
        <a:spcAft>
          <a:spcPct val="0"/>
        </a:spcAft>
        <a:defRPr sz="3200" b="1">
          <a:solidFill>
            <a:schemeClr val="bg1"/>
          </a:solidFill>
          <a:latin typeface="Arial" pitchFamily="34" charset="0"/>
          <a:cs typeface="Times New Roman" pitchFamily="18" charset="0"/>
        </a:defRPr>
      </a:lvl9pPr>
    </p:titleStyle>
    <p:bodyStyle>
      <a:lvl1pPr marL="342900" indent="-342900" algn="l" rtl="0" eaLnBrk="0" fontAlgn="base" hangingPunct="0">
        <a:spcBef>
          <a:spcPts val="6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ts val="6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ts val="6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ts val="6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ts val="6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3000">
              <a:solidFill>
                <a:schemeClr val="tx2"/>
              </a:solidFill>
              <a:latin typeface="Arial" charset="0"/>
              <a:ea typeface="ＭＳ Ｐゴシック" charset="0"/>
            </a:endParaRPr>
          </a:p>
        </p:txBody>
      </p:sp>
      <p:sp>
        <p:nvSpPr>
          <p:cNvPr id="3075" name="Rectangle 3"/>
          <p:cNvSpPr>
            <a:spLocks noChangeArrowheads="1"/>
          </p:cNvSpPr>
          <p:nvPr/>
        </p:nvSpPr>
        <p:spPr bwMode="auto">
          <a:xfrm>
            <a:off x="5105400" y="5410200"/>
            <a:ext cx="403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pPr>
            <a:endParaRPr lang="en-US" sz="2100">
              <a:latin typeface="Arial" pitchFamily="34" charset="0"/>
            </a:endParaRPr>
          </a:p>
        </p:txBody>
      </p:sp>
      <p:sp>
        <p:nvSpPr>
          <p:cNvPr id="6" name="Rectangle 11"/>
          <p:cNvSpPr>
            <a:spLocks noChangeArrowheads="1"/>
          </p:cNvSpPr>
          <p:nvPr/>
        </p:nvSpPr>
        <p:spPr bwMode="auto">
          <a:xfrm>
            <a:off x="5105400" y="522027"/>
            <a:ext cx="403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800" dirty="0">
                <a:solidFill>
                  <a:srgbClr val="000000"/>
                </a:solidFill>
                <a:latin typeface="Arial"/>
                <a:ea typeface="ＭＳ Ｐゴシック" charset="0"/>
              </a:rPr>
              <a:t>Lecture Presentation</a:t>
            </a:r>
          </a:p>
        </p:txBody>
      </p:sp>
      <p:sp>
        <p:nvSpPr>
          <p:cNvPr id="3077" name="Title 1"/>
          <p:cNvSpPr>
            <a:spLocks noGrp="1"/>
          </p:cNvSpPr>
          <p:nvPr/>
        </p:nvSpPr>
        <p:spPr bwMode="auto">
          <a:xfrm>
            <a:off x="5105400" y="1363568"/>
            <a:ext cx="4038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400" b="1" dirty="0">
                <a:latin typeface="Arial" pitchFamily="34" charset="0"/>
              </a:rPr>
              <a:t>Chapter 6</a:t>
            </a:r>
          </a:p>
          <a:p>
            <a:pPr algn="ctr"/>
            <a:br>
              <a:rPr lang="en-US" sz="3400" b="1" dirty="0">
                <a:latin typeface="Arial" pitchFamily="34" charset="0"/>
              </a:rPr>
            </a:br>
            <a:r>
              <a:rPr lang="en-US" sz="3400" b="1" dirty="0">
                <a:latin typeface="Arial" pitchFamily="34" charset="0"/>
              </a:rPr>
              <a:t>Chemical Composition</a:t>
            </a:r>
            <a:endParaRPr lang="en-US" sz="3400" dirty="0">
              <a:latin typeface="Arial" pitchFamily="34" charset="0"/>
            </a:endParaRPr>
          </a:p>
        </p:txBody>
      </p:sp>
      <p:sp>
        <p:nvSpPr>
          <p:cNvPr id="7" name="Rectangle 3"/>
          <p:cNvSpPr>
            <a:spLocks noChangeArrowheads="1"/>
          </p:cNvSpPr>
          <p:nvPr/>
        </p:nvSpPr>
        <p:spPr bwMode="auto">
          <a:xfrm>
            <a:off x="5329987" y="5201640"/>
            <a:ext cx="374182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ctr" eaLnBrk="1" hangingPunct="1">
              <a:spcBef>
                <a:spcPct val="20000"/>
              </a:spcBef>
              <a:defRPr/>
            </a:pPr>
            <a:endParaRPr lang="en-US" sz="2000" dirty="0">
              <a:solidFill>
                <a:sysClr val="windowText" lastClr="000000"/>
              </a:solidFill>
              <a:latin typeface="Arial" charset="0"/>
              <a:ea typeface="ＭＳ Ｐゴシック" charset="0"/>
              <a:cs typeface="ＭＳ Ｐゴシック" charset="0"/>
            </a:endParaRPr>
          </a:p>
        </p:txBody>
      </p:sp>
      <p:pic>
        <p:nvPicPr>
          <p:cNvPr id="2" name="Picture 1" descr="TRO2386_06_webde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04" y="589464"/>
            <a:ext cx="4883721" cy="55287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Avogadro’s Number</a:t>
            </a:r>
          </a:p>
        </p:txBody>
      </p:sp>
      <p:sp>
        <p:nvSpPr>
          <p:cNvPr id="4099" name="Content Placeholder 2"/>
          <p:cNvSpPr>
            <a:spLocks noGrp="1"/>
          </p:cNvSpPr>
          <p:nvPr>
            <p:ph sz="half" idx="1"/>
          </p:nvPr>
        </p:nvSpPr>
        <p:spPr>
          <a:xfrm>
            <a:off x="342900" y="864762"/>
            <a:ext cx="8307805" cy="5435333"/>
          </a:xfrm>
        </p:spPr>
        <p:txBody>
          <a:bodyPr/>
          <a:lstStyle/>
          <a:p>
            <a:pPr eaLnBrk="1" hangingPunct="1">
              <a:buNone/>
            </a:pPr>
            <a:r>
              <a:rPr lang="en-US" sz="2400" b="1" dirty="0"/>
              <a:t>	</a:t>
            </a:r>
            <a:r>
              <a:rPr lang="en-US" sz="2400" i="1" dirty="0"/>
              <a:t>One mole of anything is 6.022 × 10</a:t>
            </a:r>
            <a:r>
              <a:rPr lang="en-US" sz="2400" i="1" baseline="30000" dirty="0"/>
              <a:t>23</a:t>
            </a:r>
            <a:r>
              <a:rPr lang="en-US" sz="2400" dirty="0"/>
              <a:t> </a:t>
            </a:r>
            <a:r>
              <a:rPr lang="en-US" sz="2400" i="1" dirty="0"/>
              <a:t>units of that thing.</a:t>
            </a:r>
            <a:r>
              <a:rPr lang="en-US" sz="2400" dirty="0"/>
              <a:t> </a:t>
            </a:r>
          </a:p>
          <a:p>
            <a:pPr eaLnBrk="1" hangingPunct="1">
              <a:buNone/>
            </a:pPr>
            <a:endParaRPr lang="en-US" sz="2400" dirty="0"/>
          </a:p>
          <a:p>
            <a:pPr eaLnBrk="1" hangingPunct="1">
              <a:buFont typeface="Arial" charset="0"/>
              <a:buNone/>
            </a:pPr>
            <a:r>
              <a:rPr lang="en-US" sz="3200" dirty="0"/>
              <a:t>This number is called </a:t>
            </a:r>
            <a:r>
              <a:rPr lang="en-US" sz="3200" b="1" dirty="0"/>
              <a:t>Avogadro</a:t>
            </a:r>
            <a:r>
              <a:rPr lang="ja-JP" altLang="en-US" sz="3200" b="1" dirty="0"/>
              <a:t>’</a:t>
            </a:r>
            <a:r>
              <a:rPr lang="en-US" altLang="ja-JP" sz="3200" b="1" dirty="0"/>
              <a:t>s </a:t>
            </a:r>
            <a:br>
              <a:rPr lang="en-US" altLang="ja-JP" sz="3200" b="1" dirty="0"/>
            </a:br>
            <a:r>
              <a:rPr lang="en-US" altLang="ja-JP" sz="3200" b="1" dirty="0"/>
              <a:t>number,</a:t>
            </a:r>
            <a:r>
              <a:rPr lang="en-US" altLang="ja-JP" sz="3200" dirty="0"/>
              <a:t> named after </a:t>
            </a:r>
            <a:r>
              <a:rPr lang="en-US" altLang="ja-JP" sz="3200" dirty="0" err="1"/>
              <a:t>Amadeo</a:t>
            </a:r>
            <a:r>
              <a:rPr lang="en-US" altLang="ja-JP" sz="3200" dirty="0"/>
              <a:t> Avogadro (1776–1856).</a:t>
            </a:r>
          </a:p>
          <a:p>
            <a:pPr eaLnBrk="1" hangingPunct="1">
              <a:buFont typeface="Arial" charset="0"/>
              <a:buNone/>
            </a:pPr>
            <a:endParaRPr lang="en-US" sz="3200" dirty="0"/>
          </a:p>
          <a:p>
            <a:pPr eaLnBrk="1" hangingPunct="1">
              <a:buFont typeface="Arial" charset="0"/>
              <a:buNone/>
            </a:pPr>
            <a:r>
              <a:rPr lang="en-US" sz="3200" dirty="0"/>
              <a:t>One mole of marbles corresponds to </a:t>
            </a:r>
          </a:p>
          <a:p>
            <a:pPr algn="ctr" eaLnBrk="1" hangingPunct="1">
              <a:buFont typeface="Arial" charset="0"/>
              <a:buNone/>
            </a:pPr>
            <a:r>
              <a:rPr lang="en-US" sz="3200" i="1" dirty="0"/>
              <a:t>6.022 × 10</a:t>
            </a:r>
            <a:r>
              <a:rPr lang="en-US" sz="3200" i="1" baseline="30000" dirty="0"/>
              <a:t>23</a:t>
            </a:r>
            <a:r>
              <a:rPr lang="en-US" sz="3200" dirty="0"/>
              <a:t> marbles.</a:t>
            </a:r>
          </a:p>
          <a:p>
            <a:pPr eaLnBrk="1" hangingPunct="1">
              <a:buFont typeface="Arial" charset="0"/>
              <a:buNone/>
            </a:pPr>
            <a:r>
              <a:rPr lang="en-US" sz="3200" dirty="0"/>
              <a:t>One mole of sand grains corresponds to </a:t>
            </a:r>
          </a:p>
          <a:p>
            <a:pPr algn="ctr" eaLnBrk="1" hangingPunct="1">
              <a:buFont typeface="Arial" charset="0"/>
              <a:buNone/>
            </a:pPr>
            <a:r>
              <a:rPr lang="en-US" sz="3200" i="1" dirty="0"/>
              <a:t>6.022 × 10</a:t>
            </a:r>
            <a:r>
              <a:rPr lang="en-US" sz="3200" i="1" baseline="30000" dirty="0"/>
              <a:t>23</a:t>
            </a:r>
            <a:r>
              <a:rPr lang="en-US" sz="3200" dirty="0"/>
              <a:t> sand grains. </a:t>
            </a:r>
          </a:p>
        </p:txBody>
      </p:sp>
    </p:spTree>
    <p:extLst>
      <p:ext uri="{BB962C8B-B14F-4D97-AF65-F5344CB8AC3E}">
        <p14:creationId xmlns:p14="http://schemas.microsoft.com/office/powerpoint/2010/main" val="3875560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One Mole of Atoms, Ions, or Molecules Generally Makes Up Objects of </a:t>
            </a:r>
            <a:br>
              <a:rPr lang="en-US" altLang="en-US" dirty="0">
                <a:solidFill>
                  <a:srgbClr val="ED6B06"/>
                </a:solidFill>
              </a:rPr>
            </a:br>
            <a:r>
              <a:rPr lang="en-US" altLang="en-US" dirty="0">
                <a:solidFill>
                  <a:srgbClr val="ED6B06"/>
                </a:solidFill>
              </a:rPr>
              <a:t>Reasonable Size </a:t>
            </a:r>
          </a:p>
        </p:txBody>
      </p:sp>
      <p:sp>
        <p:nvSpPr>
          <p:cNvPr id="6" name="Content Placeholder 2"/>
          <p:cNvSpPr>
            <a:spLocks noGrp="1"/>
          </p:cNvSpPr>
          <p:nvPr>
            <p:ph sz="half" idx="1"/>
          </p:nvPr>
        </p:nvSpPr>
        <p:spPr>
          <a:xfrm>
            <a:off x="342899" y="1664416"/>
            <a:ext cx="4437063" cy="1107996"/>
          </a:xfrm>
        </p:spPr>
        <p:txBody>
          <a:bodyPr/>
          <a:lstStyle/>
          <a:p>
            <a:pPr marL="0" indent="0" eaLnBrk="1" hangingPunct="1">
              <a:buNone/>
            </a:pPr>
            <a:r>
              <a:rPr lang="en-US" sz="2200" dirty="0"/>
              <a:t>Twenty-two real </a:t>
            </a:r>
            <a:r>
              <a:rPr lang="en-US" sz="2200" i="1" dirty="0"/>
              <a:t>copper</a:t>
            </a:r>
            <a:r>
              <a:rPr lang="en-US" sz="2200" dirty="0"/>
              <a:t> pennies contain about 1 </a:t>
            </a:r>
            <a:r>
              <a:rPr lang="en-US" sz="2200" dirty="0" err="1"/>
              <a:t>mol</a:t>
            </a:r>
            <a:r>
              <a:rPr lang="en-US" sz="2200" dirty="0"/>
              <a:t> of copper (Cu) atoms.</a:t>
            </a:r>
          </a:p>
        </p:txBody>
      </p:sp>
      <p:sp>
        <p:nvSpPr>
          <p:cNvPr id="7" name="Content Placeholder 2"/>
          <p:cNvSpPr>
            <a:spLocks noGrp="1"/>
          </p:cNvSpPr>
          <p:nvPr>
            <p:ph sz="half" idx="1"/>
          </p:nvPr>
        </p:nvSpPr>
        <p:spPr>
          <a:xfrm>
            <a:off x="4876023" y="1648362"/>
            <a:ext cx="4229100" cy="1107996"/>
          </a:xfrm>
        </p:spPr>
        <p:txBody>
          <a:bodyPr/>
          <a:lstStyle/>
          <a:p>
            <a:pPr marL="0" indent="0" eaLnBrk="1" hangingPunct="1">
              <a:buNone/>
              <a:defRPr/>
            </a:pPr>
            <a:r>
              <a:rPr lang="en-US" sz="2200" dirty="0"/>
              <a:t>Two large helium balloons contain approximately 1 </a:t>
            </a:r>
            <a:r>
              <a:rPr lang="en-US" sz="2200" dirty="0" err="1"/>
              <a:t>mol</a:t>
            </a:r>
            <a:r>
              <a:rPr lang="en-US" sz="2200" dirty="0"/>
              <a:t> </a:t>
            </a:r>
            <a:br>
              <a:rPr lang="en-US" sz="2200" dirty="0"/>
            </a:br>
            <a:r>
              <a:rPr lang="en-US" sz="2200" dirty="0"/>
              <a:t>of helium (He) atoms.</a:t>
            </a:r>
          </a:p>
        </p:txBody>
      </p:sp>
      <p:pic>
        <p:nvPicPr>
          <p:cNvPr id="4" name="Picture 3" descr="06_Pg171_UnFigure_1.jpg"/>
          <p:cNvPicPr>
            <a:picLocks noChangeAspect="1"/>
          </p:cNvPicPr>
          <p:nvPr/>
        </p:nvPicPr>
        <p:blipFill rotWithShape="1">
          <a:blip r:embed="rId3" cstate="print">
            <a:extLst>
              <a:ext uri="{28A0092B-C50C-407E-A947-70E740481C1C}">
                <a14:useLocalDpi xmlns:a14="http://schemas.microsoft.com/office/drawing/2010/main" val="0"/>
              </a:ext>
            </a:extLst>
          </a:blip>
          <a:srcRect b="2411"/>
          <a:stretch/>
        </p:blipFill>
        <p:spPr>
          <a:xfrm>
            <a:off x="738647" y="2969576"/>
            <a:ext cx="3666897" cy="3173043"/>
          </a:xfrm>
          <a:prstGeom prst="rect">
            <a:avLst/>
          </a:prstGeom>
        </p:spPr>
      </p:pic>
      <p:pic>
        <p:nvPicPr>
          <p:cNvPr id="5" name="Picture 4" descr="06_Pg171_UnFigure_2.jpg"/>
          <p:cNvPicPr>
            <a:picLocks noChangeAspect="1"/>
          </p:cNvPicPr>
          <p:nvPr/>
        </p:nvPicPr>
        <p:blipFill rotWithShape="1">
          <a:blip r:embed="rId4" cstate="print">
            <a:extLst>
              <a:ext uri="{28A0092B-C50C-407E-A947-70E740481C1C}">
                <a14:useLocalDpi xmlns:a14="http://schemas.microsoft.com/office/drawing/2010/main" val="0"/>
              </a:ext>
            </a:extLst>
          </a:blip>
          <a:srcRect b="2608"/>
          <a:stretch/>
        </p:blipFill>
        <p:spPr>
          <a:xfrm>
            <a:off x="5868024" y="2856194"/>
            <a:ext cx="1733886" cy="3807437"/>
          </a:xfrm>
          <a:prstGeom prst="rect">
            <a:avLst/>
          </a:prstGeom>
        </p:spPr>
      </p:pic>
    </p:spTree>
    <p:extLst>
      <p:ext uri="{BB962C8B-B14F-4D97-AF65-F5344CB8AC3E}">
        <p14:creationId xmlns:p14="http://schemas.microsoft.com/office/powerpoint/2010/main" val="340580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Size of the Mole is a Measured Quantity</a:t>
            </a:r>
          </a:p>
        </p:txBody>
      </p:sp>
      <p:sp>
        <p:nvSpPr>
          <p:cNvPr id="4099" name="Content Placeholder 2"/>
          <p:cNvSpPr>
            <a:spLocks noGrp="1"/>
          </p:cNvSpPr>
          <p:nvPr>
            <p:ph sz="half" idx="1"/>
          </p:nvPr>
        </p:nvSpPr>
        <p:spPr>
          <a:xfrm>
            <a:off x="342900" y="864762"/>
            <a:ext cx="8307805" cy="4721292"/>
          </a:xfrm>
        </p:spPr>
        <p:txBody>
          <a:bodyPr/>
          <a:lstStyle/>
          <a:p>
            <a:pPr eaLnBrk="1" hangingPunct="1"/>
            <a:r>
              <a:rPr lang="en-US" sz="3200" i="1" dirty="0"/>
              <a:t>The numerical value of the mole is defined as being equal to the number of atoms in exactly 12 g of pure carbon-12.</a:t>
            </a:r>
          </a:p>
          <a:p>
            <a:pPr eaLnBrk="1" hangingPunct="1"/>
            <a:r>
              <a:rPr lang="en-US" sz="3200" dirty="0"/>
              <a:t>This definition of the mole establishes a relationship between mass (grams of carbon) and number of atoms (Avogadro</a:t>
            </a:r>
            <a:r>
              <a:rPr lang="ja-JP" altLang="en-US" sz="3200" dirty="0"/>
              <a:t>’</a:t>
            </a:r>
            <a:r>
              <a:rPr lang="en-US" altLang="ja-JP" sz="3200" dirty="0"/>
              <a:t>s number). </a:t>
            </a:r>
          </a:p>
          <a:p>
            <a:pPr eaLnBrk="1" hangingPunct="1"/>
            <a:r>
              <a:rPr lang="en-US" sz="3200" dirty="0"/>
              <a:t>This relationship allows us to count atoms by weighing them.</a:t>
            </a:r>
          </a:p>
        </p:txBody>
      </p:sp>
    </p:spTree>
    <p:extLst>
      <p:ext uri="{BB962C8B-B14F-4D97-AF65-F5344CB8AC3E}">
        <p14:creationId xmlns:p14="http://schemas.microsoft.com/office/powerpoint/2010/main" val="202170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Converting Moles to Number of Atoms:</a:t>
            </a:r>
            <a:br>
              <a:rPr lang="en-US" altLang="en-US" dirty="0">
                <a:solidFill>
                  <a:srgbClr val="ED6B06"/>
                </a:solidFill>
              </a:rPr>
            </a:br>
            <a:r>
              <a:rPr lang="en-US" altLang="en-US" dirty="0">
                <a:solidFill>
                  <a:srgbClr val="ED6B06"/>
                </a:solidFill>
              </a:rPr>
              <a:t>Convert 3.5 </a:t>
            </a:r>
            <a:r>
              <a:rPr lang="en-US" altLang="en-US" dirty="0" err="1">
                <a:solidFill>
                  <a:srgbClr val="ED6B06"/>
                </a:solidFill>
              </a:rPr>
              <a:t>mol</a:t>
            </a:r>
            <a:r>
              <a:rPr lang="en-US" altLang="en-US" dirty="0">
                <a:solidFill>
                  <a:srgbClr val="ED6B06"/>
                </a:solidFill>
              </a:rPr>
              <a:t> helium to the number of helium atoms.</a:t>
            </a:r>
          </a:p>
        </p:txBody>
      </p:sp>
      <p:sp>
        <p:nvSpPr>
          <p:cNvPr id="6" name="Content Placeholder 5"/>
          <p:cNvSpPr>
            <a:spLocks noGrp="1"/>
          </p:cNvSpPr>
          <p:nvPr>
            <p:ph sz="half" idx="1"/>
          </p:nvPr>
        </p:nvSpPr>
        <p:spPr>
          <a:xfrm>
            <a:off x="365125" y="1677511"/>
            <a:ext cx="8628230" cy="4247317"/>
          </a:xfrm>
        </p:spPr>
        <p:txBody>
          <a:bodyPr/>
          <a:lstStyle/>
          <a:p>
            <a:pPr marL="0" indent="0">
              <a:buNone/>
            </a:pPr>
            <a:r>
              <a:rPr lang="en-US" sz="2000" b="1" dirty="0">
                <a:solidFill>
                  <a:srgbClr val="000000"/>
                </a:solidFill>
              </a:rPr>
              <a:t>GIVEN: </a:t>
            </a:r>
            <a:r>
              <a:rPr lang="es-ES_tradnl" sz="2000" dirty="0">
                <a:solidFill>
                  <a:srgbClr val="000000"/>
                </a:solidFill>
              </a:rPr>
              <a:t>3.5 mol He</a:t>
            </a:r>
          </a:p>
          <a:p>
            <a:pPr marL="0" indent="0">
              <a:buNone/>
            </a:pPr>
            <a:r>
              <a:rPr lang="en-US" sz="2000" b="1" dirty="0">
                <a:solidFill>
                  <a:srgbClr val="000000"/>
                </a:solidFill>
              </a:rPr>
              <a:t>FIND: </a:t>
            </a:r>
            <a:r>
              <a:rPr lang="en-US" sz="2000" dirty="0">
                <a:solidFill>
                  <a:srgbClr val="000000"/>
                </a:solidFill>
              </a:rPr>
              <a:t>He atoms</a:t>
            </a:r>
          </a:p>
          <a:p>
            <a:pPr marL="0" indent="0">
              <a:buNone/>
            </a:pPr>
            <a:r>
              <a:rPr lang="en-US" sz="2000" b="1" dirty="0">
                <a:solidFill>
                  <a:srgbClr val="000000"/>
                </a:solidFill>
              </a:rPr>
              <a:t>RELATIONSHIPS USED</a:t>
            </a:r>
          </a:p>
          <a:p>
            <a:pPr marL="0" indent="0">
              <a:buNone/>
            </a:pPr>
            <a:r>
              <a:rPr lang="en-US" sz="2000" dirty="0">
                <a:solidFill>
                  <a:srgbClr val="000000"/>
                </a:solidFill>
              </a:rPr>
              <a:t>1 </a:t>
            </a:r>
            <a:r>
              <a:rPr lang="en-US" sz="2000" dirty="0" err="1">
                <a:solidFill>
                  <a:srgbClr val="000000"/>
                </a:solidFill>
              </a:rPr>
              <a:t>mol</a:t>
            </a:r>
            <a:r>
              <a:rPr lang="en-US" sz="2000" dirty="0">
                <a:solidFill>
                  <a:srgbClr val="000000"/>
                </a:solidFill>
              </a:rPr>
              <a:t> He = 6.022 × 10</a:t>
            </a:r>
            <a:r>
              <a:rPr lang="en-US" sz="2000" baseline="30000" dirty="0">
                <a:solidFill>
                  <a:srgbClr val="000000"/>
                </a:solidFill>
              </a:rPr>
              <a:t>23</a:t>
            </a:r>
            <a:r>
              <a:rPr lang="en-US" sz="2000" dirty="0">
                <a:solidFill>
                  <a:srgbClr val="000000"/>
                </a:solidFill>
              </a:rPr>
              <a:t> He atoms</a:t>
            </a:r>
          </a:p>
          <a:p>
            <a:pPr marL="0" indent="0">
              <a:buNone/>
            </a:pPr>
            <a:r>
              <a:rPr lang="en-US" sz="2000" b="1" dirty="0">
                <a:solidFill>
                  <a:srgbClr val="000000"/>
                </a:solidFill>
              </a:rPr>
              <a:t>SOLUTION MAP</a:t>
            </a:r>
          </a:p>
          <a:p>
            <a:pPr marL="0" indent="0">
              <a:buNone/>
            </a:pPr>
            <a:endParaRPr lang="en-US" sz="2000" b="1" dirty="0">
              <a:solidFill>
                <a:srgbClr val="000000"/>
              </a:solidFill>
            </a:endParaRPr>
          </a:p>
          <a:p>
            <a:pPr marL="0" indent="0">
              <a:buNone/>
            </a:pPr>
            <a:endParaRPr lang="en-US" sz="2000" b="1" dirty="0">
              <a:solidFill>
                <a:srgbClr val="000000"/>
              </a:solidFill>
            </a:endParaRPr>
          </a:p>
          <a:p>
            <a:pPr marL="0" indent="0">
              <a:buNone/>
            </a:pPr>
            <a:endParaRPr lang="en-US" sz="2000" b="1" dirty="0">
              <a:solidFill>
                <a:srgbClr val="000000"/>
              </a:solidFill>
            </a:endParaRPr>
          </a:p>
          <a:p>
            <a:pPr marL="0" indent="0">
              <a:buNone/>
            </a:pPr>
            <a:endParaRPr lang="en-US" sz="2000" b="1" dirty="0">
              <a:solidFill>
                <a:srgbClr val="000000"/>
              </a:solidFill>
            </a:endParaRPr>
          </a:p>
          <a:p>
            <a:pPr marL="0" indent="0">
              <a:buNone/>
            </a:pPr>
            <a:r>
              <a:rPr lang="en-US" sz="2000" b="1" dirty="0">
                <a:solidFill>
                  <a:srgbClr val="000000"/>
                </a:solidFill>
              </a:rPr>
              <a:t>SOLUTION</a:t>
            </a:r>
          </a:p>
          <a:p>
            <a:pPr marL="0" indent="0">
              <a:buNone/>
            </a:pPr>
            <a:endParaRPr lang="en-US" sz="2000" b="1" dirty="0">
              <a:solidFill>
                <a:srgbClr val="000000"/>
              </a:solidFill>
            </a:endParaRPr>
          </a:p>
        </p:txBody>
      </p:sp>
      <p:pic>
        <p:nvPicPr>
          <p:cNvPr id="7" name="Picture 6" descr="06_Pg171_UnFigure_3.jpg"/>
          <p:cNvPicPr>
            <a:picLocks noChangeAspect="1"/>
          </p:cNvPicPr>
          <p:nvPr/>
        </p:nvPicPr>
        <p:blipFill rotWithShape="1">
          <a:blip r:embed="rId3" cstate="print">
            <a:extLst>
              <a:ext uri="{28A0092B-C50C-407E-A947-70E740481C1C}">
                <a14:useLocalDpi xmlns:a14="http://schemas.microsoft.com/office/drawing/2010/main" val="0"/>
              </a:ext>
            </a:extLst>
          </a:blip>
          <a:srcRect b="4932"/>
          <a:stretch/>
        </p:blipFill>
        <p:spPr>
          <a:xfrm>
            <a:off x="2727997" y="3668422"/>
            <a:ext cx="3745155" cy="1523361"/>
          </a:xfrm>
          <a:prstGeom prst="rect">
            <a:avLst/>
          </a:prstGeom>
        </p:spPr>
      </p:pic>
      <p:pic>
        <p:nvPicPr>
          <p:cNvPr id="9" name="Picture 8" descr="Lecture6_slide 13_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52" y="5626824"/>
            <a:ext cx="7874045" cy="686527"/>
          </a:xfrm>
          <a:prstGeom prst="rect">
            <a:avLst/>
          </a:prstGeom>
        </p:spPr>
      </p:pic>
    </p:spTree>
    <p:extLst>
      <p:ext uri="{BB962C8B-B14F-4D97-AF65-F5344CB8AC3E}">
        <p14:creationId xmlns:p14="http://schemas.microsoft.com/office/powerpoint/2010/main" val="1059671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15311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6.1	</a:t>
            </a:r>
            <a:r>
              <a:rPr lang="en-US" sz="2000" b="1" dirty="0">
                <a:latin typeface="Arial" charset="0"/>
                <a:ea typeface="ＭＳ Ｐゴシック" charset="0"/>
                <a:cs typeface="ＭＳ Ｐゴシック" charset="0"/>
              </a:rPr>
              <a:t>Converting between Moles and Number of Atoms</a:t>
            </a:r>
          </a:p>
        </p:txBody>
      </p:sp>
      <p:sp>
        <p:nvSpPr>
          <p:cNvPr id="2054" name="Line 7"/>
          <p:cNvSpPr>
            <a:spLocks noChangeShapeType="1"/>
          </p:cNvSpPr>
          <p:nvPr/>
        </p:nvSpPr>
        <p:spPr bwMode="auto">
          <a:xfrm>
            <a:off x="304800" y="285750"/>
            <a:ext cx="0" cy="539268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05733"/>
            <a:ext cx="8458200" cy="712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A silver ring contains 1.1</a:t>
            </a:r>
            <a:r>
              <a:rPr lang="en-US" sz="1400" dirty="0">
                <a:solidFill>
                  <a:srgbClr val="000000"/>
                </a:solidFill>
                <a:latin typeface="Times New Roman"/>
                <a:ea typeface="ＭＳ Ｐゴシック" pitchFamily="48" charset="-128"/>
              </a:rPr>
              <a:t> </a:t>
            </a:r>
            <a:r>
              <a:rPr lang="en-US" sz="1400" dirty="0">
                <a:solidFill>
                  <a:srgbClr val="000000"/>
                </a:solidFill>
                <a:latin typeface="Times New Roman"/>
                <a:ea typeface="ＭＳ Ｐゴシック" pitchFamily="48" charset="-128"/>
                <a:cs typeface="Arial"/>
              </a:rPr>
              <a:t>× </a:t>
            </a:r>
            <a:r>
              <a:rPr lang="en-US" sz="1400" dirty="0"/>
              <a:t>10</a:t>
            </a:r>
            <a:r>
              <a:rPr lang="en-US" sz="1400" baseline="30000" dirty="0"/>
              <a:t>22</a:t>
            </a:r>
            <a:r>
              <a:rPr lang="en-US" sz="1400" dirty="0"/>
              <a:t> silver atoms. How many moles of silver are in the ring?</a:t>
            </a:r>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6863" y="566190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cs typeface="ＭＳ Ｐゴシック" charset="0"/>
            </a:endParaRPr>
          </a:p>
        </p:txBody>
      </p:sp>
      <p:sp>
        <p:nvSpPr>
          <p:cNvPr id="9" name="Text Box 4"/>
          <p:cNvSpPr txBox="1">
            <a:spLocks noChangeArrowheads="1"/>
          </p:cNvSpPr>
          <p:nvPr/>
        </p:nvSpPr>
        <p:spPr bwMode="auto">
          <a:xfrm>
            <a:off x="304799" y="1169655"/>
            <a:ext cx="8721969" cy="432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SORT</a:t>
            </a:r>
            <a:r>
              <a:rPr lang="en-US" sz="1400" b="1" dirty="0"/>
              <a:t>   </a:t>
            </a:r>
            <a:r>
              <a:rPr lang="en-US" sz="1400" dirty="0"/>
              <a:t>You are given the number of silver atoms and asked to find the number of moles.</a:t>
            </a:r>
          </a:p>
          <a:p>
            <a:endParaRPr lang="en-US" sz="1400" dirty="0"/>
          </a:p>
          <a:p>
            <a:pPr>
              <a:defRPr/>
            </a:pPr>
            <a:r>
              <a:rPr lang="en-US" sz="1400" b="1" dirty="0">
                <a:latin typeface="Arial" charset="0"/>
                <a:cs typeface="Arial" charset="0"/>
              </a:rPr>
              <a:t>GIVEN   </a:t>
            </a:r>
            <a:r>
              <a:rPr lang="nb-NO" sz="1400" dirty="0"/>
              <a:t>1.1</a:t>
            </a:r>
            <a:r>
              <a:rPr lang="en-US" sz="1400" dirty="0">
                <a:solidFill>
                  <a:srgbClr val="000000"/>
                </a:solidFill>
                <a:latin typeface="Times New Roman"/>
                <a:ea typeface="ＭＳ Ｐゴシック" pitchFamily="48" charset="-128"/>
              </a:rPr>
              <a:t> </a:t>
            </a:r>
            <a:r>
              <a:rPr lang="en-US" sz="1400" dirty="0">
                <a:solidFill>
                  <a:srgbClr val="000000"/>
                </a:solidFill>
                <a:latin typeface="Times New Roman"/>
                <a:ea typeface="ＭＳ Ｐゴシック" pitchFamily="48" charset="-128"/>
                <a:cs typeface="Arial"/>
              </a:rPr>
              <a:t>× </a:t>
            </a:r>
            <a:r>
              <a:rPr lang="nb-NO" sz="1400" dirty="0"/>
              <a:t>10</a:t>
            </a:r>
            <a:r>
              <a:rPr lang="nb-NO" sz="1400" baseline="30000" dirty="0"/>
              <a:t>22</a:t>
            </a:r>
            <a:r>
              <a:rPr lang="nb-NO" sz="1400" dirty="0"/>
              <a:t> Ag atoms</a:t>
            </a:r>
          </a:p>
          <a:p>
            <a:pPr>
              <a:defRPr/>
            </a:pPr>
            <a:endParaRPr lang="en-US" sz="1400" baseline="-25000" dirty="0"/>
          </a:p>
          <a:p>
            <a:pPr>
              <a:defRPr/>
            </a:pPr>
            <a:r>
              <a:rPr lang="en-US" sz="1400" b="1" dirty="0">
                <a:latin typeface="Arial" charset="0"/>
                <a:cs typeface="Arial" charset="0"/>
              </a:rPr>
              <a:t>FIND</a:t>
            </a:r>
            <a:r>
              <a:rPr lang="en-US" sz="1400" b="1" dirty="0"/>
              <a:t>   </a:t>
            </a:r>
            <a:r>
              <a:rPr lang="en-US" sz="1400" dirty="0" err="1"/>
              <a:t>mol</a:t>
            </a:r>
            <a:r>
              <a:rPr lang="en-US" sz="1400" dirty="0"/>
              <a:t> Ag</a:t>
            </a:r>
            <a:endParaRPr lang="en-US" sz="1400" baseline="-25000" dirty="0"/>
          </a:p>
          <a:p>
            <a:endParaRPr lang="en-US" sz="1400" dirty="0"/>
          </a:p>
          <a:p>
            <a:r>
              <a:rPr lang="en-US" sz="1400" b="1" dirty="0">
                <a:latin typeface="Arial" charset="0"/>
                <a:cs typeface="Arial" charset="0"/>
              </a:rPr>
              <a:t>STRATEGIZE</a:t>
            </a:r>
            <a:r>
              <a:rPr lang="en-US" sz="1400" b="1" dirty="0"/>
              <a:t>   </a:t>
            </a:r>
            <a:r>
              <a:rPr lang="en-US" sz="1400" dirty="0"/>
              <a:t>Draw a solution map, beginning with silver atoms and ending at moles. The conversion factor is Avogadro’s number.</a:t>
            </a:r>
          </a:p>
          <a:p>
            <a:endParaRPr lang="en-US" sz="1400" dirty="0"/>
          </a:p>
          <a:p>
            <a:r>
              <a:rPr lang="en-US" sz="1400" b="1" dirty="0">
                <a:latin typeface="Arial" charset="0"/>
                <a:cs typeface="Arial" charset="0"/>
              </a:rPr>
              <a:t>SOLUTION MAP</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r>
              <a:rPr lang="en-US" sz="1400" b="1" dirty="0">
                <a:latin typeface="Arial" charset="0"/>
                <a:cs typeface="Arial" charset="0"/>
              </a:rPr>
              <a:t>RELATIONSHIPS USED</a:t>
            </a:r>
          </a:p>
          <a:p>
            <a:r>
              <a:rPr lang="fi-FI" sz="1400" dirty="0"/>
              <a:t>1 mol </a:t>
            </a:r>
            <a:r>
              <a:rPr lang="fi-FI" sz="1400" dirty="0" err="1"/>
              <a:t>Ag</a:t>
            </a:r>
            <a:r>
              <a:rPr lang="fi-FI" sz="1400" dirty="0"/>
              <a:t> = 6.022</a:t>
            </a:r>
            <a:r>
              <a:rPr lang="en-US" sz="1400" dirty="0">
                <a:solidFill>
                  <a:srgbClr val="000000"/>
                </a:solidFill>
                <a:latin typeface="Times New Roman"/>
                <a:ea typeface="ＭＳ Ｐゴシック" pitchFamily="48" charset="-128"/>
              </a:rPr>
              <a:t> </a:t>
            </a:r>
            <a:r>
              <a:rPr lang="en-US" sz="1400" dirty="0">
                <a:solidFill>
                  <a:srgbClr val="000000"/>
                </a:solidFill>
                <a:latin typeface="Times New Roman"/>
                <a:ea typeface="ＭＳ Ｐゴシック" pitchFamily="48" charset="-128"/>
                <a:cs typeface="Arial"/>
              </a:rPr>
              <a:t>× </a:t>
            </a:r>
            <a:r>
              <a:rPr lang="fi-FI" sz="1400" dirty="0"/>
              <a:t>10</a:t>
            </a:r>
            <a:r>
              <a:rPr lang="fi-FI" sz="1400" baseline="30000" dirty="0"/>
              <a:t>23</a:t>
            </a:r>
            <a:r>
              <a:rPr lang="fi-FI" sz="1400" dirty="0"/>
              <a:t> </a:t>
            </a:r>
            <a:r>
              <a:rPr lang="fi-FI" sz="1400" dirty="0" err="1"/>
              <a:t>Ag</a:t>
            </a:r>
            <a:r>
              <a:rPr lang="fi-FI" sz="1400" dirty="0"/>
              <a:t> </a:t>
            </a:r>
            <a:r>
              <a:rPr lang="fi-FI" sz="1400" dirty="0" err="1"/>
              <a:t>atoms</a:t>
            </a:r>
            <a:endParaRPr lang="fi-FI" sz="1400" dirty="0"/>
          </a:p>
          <a:p>
            <a:pPr>
              <a:tabLst>
                <a:tab pos="1084263" algn="l"/>
              </a:tabLst>
            </a:pPr>
            <a:r>
              <a:rPr lang="fi-FI" sz="1400" dirty="0"/>
              <a:t>		(</a:t>
            </a:r>
            <a:r>
              <a:rPr lang="fi-FI" sz="1400" dirty="0" err="1"/>
              <a:t>Avogadro’s</a:t>
            </a:r>
            <a:r>
              <a:rPr lang="fi-FI" sz="1400" dirty="0"/>
              <a:t> </a:t>
            </a:r>
            <a:r>
              <a:rPr lang="fi-FI" sz="1400" dirty="0" err="1"/>
              <a:t>number</a:t>
            </a:r>
            <a:r>
              <a:rPr lang="fi-FI" sz="1400" dirty="0"/>
              <a:t>)</a:t>
            </a:r>
            <a:endParaRPr lang="en-US" sz="1400" dirty="0">
              <a:cs typeface="Arial" charset="0"/>
            </a:endParaRPr>
          </a:p>
        </p:txBody>
      </p:sp>
      <p:pic>
        <p:nvPicPr>
          <p:cNvPr id="2" name="Picture 1" descr="06_Pg172_UnFigure.jpg"/>
          <p:cNvPicPr>
            <a:picLocks noChangeAspect="1"/>
          </p:cNvPicPr>
          <p:nvPr/>
        </p:nvPicPr>
        <p:blipFill rotWithShape="1">
          <a:blip r:embed="rId3" cstate="print">
            <a:extLst>
              <a:ext uri="{28A0092B-C50C-407E-A947-70E740481C1C}">
                <a14:useLocalDpi xmlns:a14="http://schemas.microsoft.com/office/drawing/2010/main" val="0"/>
              </a:ext>
            </a:extLst>
          </a:blip>
          <a:srcRect b="4475"/>
          <a:stretch/>
        </p:blipFill>
        <p:spPr>
          <a:xfrm>
            <a:off x="3200733" y="3412095"/>
            <a:ext cx="2721475" cy="1160576"/>
          </a:xfrm>
          <a:prstGeom prst="rect">
            <a:avLst/>
          </a:prstGeom>
        </p:spPr>
      </p:pic>
    </p:spTree>
    <p:extLst>
      <p:ext uri="{BB962C8B-B14F-4D97-AF65-F5344CB8AC3E}">
        <p14:creationId xmlns:p14="http://schemas.microsoft.com/office/powerpoint/2010/main" val="226291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04799" y="1146428"/>
            <a:ext cx="8721969" cy="446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SOLVE</a:t>
            </a:r>
            <a:r>
              <a:rPr lang="en-US" sz="1400" b="1" dirty="0"/>
              <a:t>   </a:t>
            </a:r>
            <a:r>
              <a:rPr lang="en-US" sz="1400" dirty="0"/>
              <a:t>Follow the solution map to solve the problem. Beginning with 1.1</a:t>
            </a:r>
            <a:r>
              <a:rPr lang="en-US" sz="1400" dirty="0">
                <a:solidFill>
                  <a:srgbClr val="000000"/>
                </a:solidFill>
                <a:latin typeface="Times New Roman"/>
                <a:ea typeface="ＭＳ Ｐゴシック" pitchFamily="48" charset="-128"/>
              </a:rPr>
              <a:t> </a:t>
            </a:r>
            <a:r>
              <a:rPr lang="en-US" sz="1400" dirty="0">
                <a:solidFill>
                  <a:srgbClr val="000000"/>
                </a:solidFill>
                <a:latin typeface="Times New Roman"/>
                <a:ea typeface="ＭＳ Ｐゴシック" pitchFamily="48" charset="-128"/>
                <a:cs typeface="Arial"/>
              </a:rPr>
              <a:t>× </a:t>
            </a:r>
            <a:r>
              <a:rPr lang="en-US" sz="1400" dirty="0"/>
              <a:t>10</a:t>
            </a:r>
            <a:r>
              <a:rPr lang="en-US" sz="1400" baseline="30000" dirty="0"/>
              <a:t>22</a:t>
            </a:r>
            <a:r>
              <a:rPr lang="en-US" sz="1400" dirty="0"/>
              <a:t> Ag atoms, use the conversion factor to determine the moles of Ag.</a:t>
            </a:r>
          </a:p>
          <a:p>
            <a:endParaRPr lang="en-US" sz="1400" dirty="0"/>
          </a:p>
          <a:p>
            <a:r>
              <a:rPr lang="en-US" sz="1400" b="1" dirty="0">
                <a:latin typeface="Arial" charset="0"/>
                <a:cs typeface="Arial" charset="0"/>
              </a:rPr>
              <a:t>SOLUTION</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r>
              <a:rPr lang="en-US" sz="1400" b="1" dirty="0">
                <a:latin typeface="Arial" charset="0"/>
                <a:cs typeface="Arial" charset="0"/>
              </a:rPr>
              <a:t>CHECK</a:t>
            </a:r>
            <a:r>
              <a:rPr lang="en-US" sz="1400" dirty="0"/>
              <a:t>   Are the units correct? Does the answer make physical sense?</a:t>
            </a:r>
          </a:p>
          <a:p>
            <a:endParaRPr lang="en-US" sz="1400" dirty="0"/>
          </a:p>
          <a:p>
            <a:r>
              <a:rPr lang="en-US" sz="1400" dirty="0"/>
              <a:t>The units, </a:t>
            </a:r>
            <a:r>
              <a:rPr lang="en-US" sz="1400" dirty="0" err="1"/>
              <a:t>mol</a:t>
            </a:r>
            <a:r>
              <a:rPr lang="en-US" sz="1400" dirty="0"/>
              <a:t> Ag, are the desired units. The magnitude of the answer is orders of magnitude smaller than the given quantity because it takes many atoms to make a mole, so you expect the answer to be orders of magnitude smaller than the given quantity.</a:t>
            </a:r>
          </a:p>
          <a:p>
            <a:endParaRPr lang="en-US" sz="1400" dirty="0"/>
          </a:p>
          <a:p>
            <a:pPr marL="0" indent="0">
              <a:spcAft>
                <a:spcPts val="0"/>
              </a:spcAft>
            </a:pPr>
            <a:r>
              <a:rPr lang="en-US" b="1" dirty="0" err="1">
                <a:solidFill>
                  <a:srgbClr val="3366FF"/>
                </a:solidFill>
                <a:latin typeface="Arial" pitchFamily="34" charset="0"/>
                <a:cs typeface="Arial" pitchFamily="34" charset="0"/>
              </a:rPr>
              <a:t>Skillbuilder</a:t>
            </a:r>
            <a:r>
              <a:rPr lang="en-US" b="1" dirty="0">
                <a:solidFill>
                  <a:srgbClr val="3366FF"/>
                </a:solidFill>
                <a:latin typeface="Arial" pitchFamily="34" charset="0"/>
                <a:cs typeface="Arial" pitchFamily="34" charset="0"/>
              </a:rPr>
              <a:t> 6.1</a:t>
            </a:r>
            <a:r>
              <a:rPr lang="en-US" b="1" dirty="0">
                <a:latin typeface="Arial" pitchFamily="34" charset="0"/>
                <a:cs typeface="Arial" pitchFamily="34" charset="0"/>
              </a:rPr>
              <a:t> | </a:t>
            </a:r>
            <a:r>
              <a:rPr lang="en-US" b="1" dirty="0">
                <a:solidFill>
                  <a:srgbClr val="3366FF"/>
                </a:solidFill>
                <a:latin typeface="Arial" pitchFamily="34" charset="0"/>
                <a:cs typeface="Arial" pitchFamily="34" charset="0"/>
              </a:rPr>
              <a:t>Converting between Moles and Number of Atoms</a:t>
            </a:r>
          </a:p>
          <a:p>
            <a:r>
              <a:rPr lang="en-US" sz="1400" dirty="0"/>
              <a:t>How many gold atoms are in a pure gold ring containing 8.83</a:t>
            </a:r>
            <a:r>
              <a:rPr lang="en-US" sz="1400" dirty="0">
                <a:solidFill>
                  <a:srgbClr val="000000"/>
                </a:solidFill>
                <a:latin typeface="Times New Roman"/>
                <a:ea typeface="ＭＳ Ｐゴシック" pitchFamily="48" charset="-128"/>
              </a:rPr>
              <a:t> </a:t>
            </a:r>
            <a:r>
              <a:rPr lang="en-US" sz="1400" dirty="0">
                <a:solidFill>
                  <a:srgbClr val="000000"/>
                </a:solidFill>
                <a:latin typeface="Times New Roman"/>
                <a:ea typeface="ＭＳ Ｐゴシック" pitchFamily="48" charset="-128"/>
                <a:cs typeface="Arial"/>
              </a:rPr>
              <a:t>× </a:t>
            </a:r>
            <a:r>
              <a:rPr lang="en-US" sz="1400" dirty="0"/>
              <a:t>10</a:t>
            </a:r>
            <a:r>
              <a:rPr lang="en-US" sz="1400" baseline="30000" dirty="0"/>
              <a:t>–2</a:t>
            </a:r>
            <a:r>
              <a:rPr lang="en-US" sz="1400" dirty="0"/>
              <a:t> </a:t>
            </a:r>
            <a:r>
              <a:rPr lang="en-US" sz="1400" dirty="0" err="1"/>
              <a:t>mol</a:t>
            </a:r>
            <a:r>
              <a:rPr lang="en-US" sz="1400" dirty="0"/>
              <a:t> Au?</a:t>
            </a:r>
          </a:p>
          <a:p>
            <a:endParaRPr lang="en-US" sz="1400" dirty="0"/>
          </a:p>
          <a:p>
            <a:r>
              <a:rPr lang="en-US" b="1" dirty="0">
                <a:solidFill>
                  <a:srgbClr val="3366FF"/>
                </a:solidFill>
                <a:latin typeface="Arial" pitchFamily="34" charset="0"/>
                <a:cs typeface="Arial" pitchFamily="34" charset="0"/>
              </a:rPr>
              <a:t>For More Practice</a:t>
            </a:r>
            <a:endParaRPr lang="en-US" dirty="0"/>
          </a:p>
          <a:p>
            <a:r>
              <a:rPr lang="en-US" sz="1400" dirty="0"/>
              <a:t>Example 6.14; Problems 17, 18, 19, 20.</a:t>
            </a:r>
          </a:p>
        </p:txBody>
      </p:sp>
      <p:sp>
        <p:nvSpPr>
          <p:cNvPr id="2050" name="Line 2"/>
          <p:cNvSpPr>
            <a:spLocks noChangeShapeType="1"/>
          </p:cNvSpPr>
          <p:nvPr/>
        </p:nvSpPr>
        <p:spPr bwMode="auto">
          <a:xfrm>
            <a:off x="330199" y="113232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6.1	</a:t>
            </a:r>
            <a:r>
              <a:rPr lang="en-US" sz="2000" b="1" dirty="0">
                <a:latin typeface="Arial" charset="0"/>
                <a:ea typeface="ＭＳ Ｐゴシック" charset="0"/>
                <a:cs typeface="ＭＳ Ｐゴシック" charset="0"/>
              </a:rPr>
              <a:t>Converting between Moles and Number of Atoms</a:t>
            </a:r>
          </a:p>
        </p:txBody>
      </p:sp>
      <p:sp>
        <p:nvSpPr>
          <p:cNvPr id="2054" name="Line 7"/>
          <p:cNvSpPr>
            <a:spLocks noChangeShapeType="1"/>
          </p:cNvSpPr>
          <p:nvPr/>
        </p:nvSpPr>
        <p:spPr bwMode="auto">
          <a:xfrm flipH="1">
            <a:off x="296863" y="285750"/>
            <a:ext cx="7937" cy="5418766"/>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05733"/>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88130" y="5704516"/>
            <a:ext cx="46593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2" name="Picture 1" descr="WE_6.1_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872" y="2160599"/>
            <a:ext cx="4093902" cy="721560"/>
          </a:xfrm>
          <a:prstGeom prst="rect">
            <a:avLst/>
          </a:prstGeom>
        </p:spPr>
      </p:pic>
    </p:spTree>
    <p:extLst>
      <p:ext uri="{BB962C8B-B14F-4D97-AF65-F5344CB8AC3E}">
        <p14:creationId xmlns:p14="http://schemas.microsoft.com/office/powerpoint/2010/main" val="223243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These pictures have the same number of nails. The weight of one dozen nails changes for different nails. </a:t>
            </a:r>
          </a:p>
        </p:txBody>
      </p:sp>
      <p:pic>
        <p:nvPicPr>
          <p:cNvPr id="8" name="Picture 7" descr="06_01_FigureA.jpg"/>
          <p:cNvPicPr>
            <a:picLocks noChangeAspect="1"/>
          </p:cNvPicPr>
          <p:nvPr/>
        </p:nvPicPr>
        <p:blipFill rotWithShape="1">
          <a:blip r:embed="rId3">
            <a:extLst>
              <a:ext uri="{28A0092B-C50C-407E-A947-70E740481C1C}">
                <a14:useLocalDpi xmlns:a14="http://schemas.microsoft.com/office/drawing/2010/main" val="0"/>
              </a:ext>
            </a:extLst>
          </a:blip>
          <a:srcRect b="2900"/>
          <a:stretch/>
        </p:blipFill>
        <p:spPr>
          <a:xfrm>
            <a:off x="712729" y="1635795"/>
            <a:ext cx="8119728" cy="4854432"/>
          </a:xfrm>
          <a:prstGeom prst="rect">
            <a:avLst/>
          </a:prstGeom>
        </p:spPr>
      </p:pic>
    </p:spTree>
    <p:extLst>
      <p:ext uri="{BB962C8B-B14F-4D97-AF65-F5344CB8AC3E}">
        <p14:creationId xmlns:p14="http://schemas.microsoft.com/office/powerpoint/2010/main" val="3176542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These pictures have the same number of atoms. The weight of one mole of atoms changes for different elements.</a:t>
            </a:r>
          </a:p>
        </p:txBody>
      </p:sp>
      <p:pic>
        <p:nvPicPr>
          <p:cNvPr id="2" name="Picture 1" descr="06_01_FigureB.jpg"/>
          <p:cNvPicPr>
            <a:picLocks noChangeAspect="1"/>
          </p:cNvPicPr>
          <p:nvPr/>
        </p:nvPicPr>
        <p:blipFill rotWithShape="1">
          <a:blip r:embed="rId3">
            <a:extLst>
              <a:ext uri="{28A0092B-C50C-407E-A947-70E740481C1C}">
                <a14:useLocalDpi xmlns:a14="http://schemas.microsoft.com/office/drawing/2010/main" val="0"/>
              </a:ext>
            </a:extLst>
          </a:blip>
          <a:srcRect b="2953"/>
          <a:stretch/>
        </p:blipFill>
        <p:spPr>
          <a:xfrm>
            <a:off x="742559" y="1644186"/>
            <a:ext cx="8095299" cy="4893321"/>
          </a:xfrm>
          <a:prstGeom prst="rect">
            <a:avLst/>
          </a:prstGeom>
        </p:spPr>
      </p:pic>
    </p:spTree>
    <p:extLst>
      <p:ext uri="{BB962C8B-B14F-4D97-AF65-F5344CB8AC3E}">
        <p14:creationId xmlns:p14="http://schemas.microsoft.com/office/powerpoint/2010/main" val="269531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Molar Mass and Atomic Mass</a:t>
            </a:r>
          </a:p>
        </p:txBody>
      </p:sp>
      <p:sp>
        <p:nvSpPr>
          <p:cNvPr id="4099" name="Content Placeholder 2"/>
          <p:cNvSpPr>
            <a:spLocks noGrp="1"/>
          </p:cNvSpPr>
          <p:nvPr>
            <p:ph sz="half" idx="1"/>
          </p:nvPr>
        </p:nvSpPr>
        <p:spPr>
          <a:xfrm>
            <a:off x="342900" y="864762"/>
            <a:ext cx="8307805" cy="5478423"/>
          </a:xfrm>
        </p:spPr>
        <p:txBody>
          <a:bodyPr/>
          <a:lstStyle/>
          <a:p>
            <a:pPr eaLnBrk="1" hangingPunct="1">
              <a:spcBef>
                <a:spcPts val="600"/>
              </a:spcBef>
            </a:pPr>
            <a:r>
              <a:rPr lang="en-US" sz="3000" dirty="0"/>
              <a:t>The atomic mass unit (</a:t>
            </a:r>
            <a:r>
              <a:rPr lang="en-US" sz="3000" dirty="0" err="1"/>
              <a:t>amu</a:t>
            </a:r>
            <a:r>
              <a:rPr lang="en-US" sz="3000" dirty="0"/>
              <a:t>) is defined </a:t>
            </a:r>
            <a:br>
              <a:rPr lang="en-US" sz="3000" dirty="0"/>
            </a:br>
            <a:r>
              <a:rPr lang="en-US" sz="3000" dirty="0"/>
              <a:t>as one-twelfth of the mass of a </a:t>
            </a:r>
            <a:br>
              <a:rPr lang="en-US" sz="3000" dirty="0"/>
            </a:br>
            <a:r>
              <a:rPr lang="en-US" sz="3000" dirty="0"/>
              <a:t>carbon-12 atom.</a:t>
            </a:r>
          </a:p>
          <a:p>
            <a:pPr eaLnBrk="1" hangingPunct="1">
              <a:spcBef>
                <a:spcPts val="600"/>
              </a:spcBef>
            </a:pPr>
            <a:r>
              <a:rPr lang="en-US" sz="3000" dirty="0"/>
              <a:t>The molar mass of any element—the mass of 1 </a:t>
            </a:r>
            <a:r>
              <a:rPr lang="en-US" sz="3000" dirty="0" err="1"/>
              <a:t>mol</a:t>
            </a:r>
            <a:r>
              <a:rPr lang="en-US" sz="3000" dirty="0"/>
              <a:t> of atoms of that element—is equal to the atomic mass of that element expressed in atomic mass units. </a:t>
            </a:r>
          </a:p>
          <a:p>
            <a:pPr eaLnBrk="1" hangingPunct="1">
              <a:spcBef>
                <a:spcPts val="600"/>
              </a:spcBef>
            </a:pPr>
            <a:r>
              <a:rPr lang="en-US" sz="3000" dirty="0"/>
              <a:t>One copper atom has an atomic mass of </a:t>
            </a:r>
            <a:br>
              <a:rPr lang="en-US" sz="3000" dirty="0"/>
            </a:br>
            <a:r>
              <a:rPr lang="en-US" sz="3000" dirty="0"/>
              <a:t>63.55 </a:t>
            </a:r>
            <a:r>
              <a:rPr lang="en-US" sz="3000" dirty="0" err="1"/>
              <a:t>amu</a:t>
            </a:r>
            <a:r>
              <a:rPr lang="en-US" sz="3000" dirty="0"/>
              <a:t>.</a:t>
            </a:r>
          </a:p>
          <a:p>
            <a:pPr eaLnBrk="1" hangingPunct="1">
              <a:spcBef>
                <a:spcPts val="600"/>
              </a:spcBef>
            </a:pPr>
            <a:r>
              <a:rPr lang="en-US" sz="3000" dirty="0"/>
              <a:t>1 </a:t>
            </a:r>
            <a:r>
              <a:rPr lang="en-US" sz="3000" dirty="0" err="1"/>
              <a:t>mol</a:t>
            </a:r>
            <a:r>
              <a:rPr lang="en-US" sz="3000" dirty="0"/>
              <a:t> of copper atoms has a mass of 63.55 g. </a:t>
            </a:r>
          </a:p>
          <a:p>
            <a:pPr eaLnBrk="1" hangingPunct="1">
              <a:spcBef>
                <a:spcPts val="600"/>
              </a:spcBef>
            </a:pPr>
            <a:r>
              <a:rPr lang="en-US" sz="3000" dirty="0"/>
              <a:t>The molar mass of copper is 63.55 g/mol. </a:t>
            </a:r>
          </a:p>
        </p:txBody>
      </p:sp>
    </p:spTree>
    <p:extLst>
      <p:ext uri="{BB962C8B-B14F-4D97-AF65-F5344CB8AC3E}">
        <p14:creationId xmlns:p14="http://schemas.microsoft.com/office/powerpoint/2010/main" val="2367145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Mass of 1 </a:t>
            </a:r>
            <a:r>
              <a:rPr lang="en-US" altLang="en-US" dirty="0" err="1">
                <a:solidFill>
                  <a:srgbClr val="ED6B06"/>
                </a:solidFill>
              </a:rPr>
              <a:t>mol</a:t>
            </a:r>
            <a:r>
              <a:rPr lang="en-US" altLang="en-US" dirty="0">
                <a:solidFill>
                  <a:srgbClr val="ED6B06"/>
                </a:solidFill>
              </a:rPr>
              <a:t> of Atoms of an Element is Its Molar Mass</a:t>
            </a:r>
          </a:p>
        </p:txBody>
      </p:sp>
      <p:sp>
        <p:nvSpPr>
          <p:cNvPr id="4099" name="Content Placeholder 2"/>
          <p:cNvSpPr>
            <a:spLocks noGrp="1"/>
          </p:cNvSpPr>
          <p:nvPr>
            <p:ph sz="half" idx="1"/>
          </p:nvPr>
        </p:nvSpPr>
        <p:spPr>
          <a:xfrm>
            <a:off x="342900" y="1266460"/>
            <a:ext cx="8546785" cy="4708981"/>
          </a:xfrm>
        </p:spPr>
        <p:txBody>
          <a:bodyPr/>
          <a:lstStyle/>
          <a:p>
            <a:pPr eaLnBrk="1" hangingPunct="1"/>
            <a:r>
              <a:rPr lang="en-US" sz="3200" dirty="0"/>
              <a:t>The mass of 1 </a:t>
            </a:r>
            <a:r>
              <a:rPr lang="en-US" sz="3200" dirty="0" err="1"/>
              <a:t>mol</a:t>
            </a:r>
            <a:r>
              <a:rPr lang="en-US" sz="3200" dirty="0"/>
              <a:t> of atoms changes for different elements:</a:t>
            </a:r>
          </a:p>
          <a:p>
            <a:pPr marL="338138" indent="0">
              <a:buNone/>
            </a:pPr>
            <a:r>
              <a:rPr lang="is-IS" sz="2600" dirty="0"/>
              <a:t>32.07 g sulfur = 1 mol sulfur = 6.022 × 10</a:t>
            </a:r>
            <a:r>
              <a:rPr lang="is-IS" sz="2600" baseline="30000" dirty="0"/>
              <a:t>23</a:t>
            </a:r>
            <a:r>
              <a:rPr lang="is-IS" sz="2600" dirty="0"/>
              <a:t> S atoms</a:t>
            </a:r>
          </a:p>
          <a:p>
            <a:pPr marL="338138" indent="0">
              <a:buNone/>
            </a:pPr>
            <a:r>
              <a:rPr lang="es-ES_tradnl" sz="2600" dirty="0"/>
              <a:t>12.01 g </a:t>
            </a:r>
            <a:r>
              <a:rPr lang="es-ES_tradnl" sz="2600" dirty="0" err="1"/>
              <a:t>carbon</a:t>
            </a:r>
            <a:r>
              <a:rPr lang="es-ES_tradnl" sz="2600" dirty="0"/>
              <a:t> = 1 mol </a:t>
            </a:r>
            <a:r>
              <a:rPr lang="es-ES_tradnl" sz="2600" dirty="0" err="1"/>
              <a:t>carbon</a:t>
            </a:r>
            <a:r>
              <a:rPr lang="es-ES_tradnl" sz="2600" dirty="0"/>
              <a:t> = 6.022 × 10</a:t>
            </a:r>
            <a:r>
              <a:rPr lang="es-ES_tradnl" sz="2600" baseline="30000" dirty="0"/>
              <a:t>23</a:t>
            </a:r>
            <a:r>
              <a:rPr lang="es-ES_tradnl" sz="2600" dirty="0"/>
              <a:t> C </a:t>
            </a:r>
            <a:r>
              <a:rPr lang="es-ES_tradnl" sz="2600" dirty="0" err="1"/>
              <a:t>atoms</a:t>
            </a:r>
            <a:endParaRPr lang="es-ES_tradnl" sz="2600" dirty="0"/>
          </a:p>
          <a:p>
            <a:pPr marL="338138" indent="0">
              <a:buNone/>
            </a:pPr>
            <a:r>
              <a:rPr lang="en-US" sz="2600" dirty="0"/>
              <a:t>6.94 g lithium = 1 </a:t>
            </a:r>
            <a:r>
              <a:rPr lang="en-US" sz="2600" dirty="0" err="1"/>
              <a:t>mol</a:t>
            </a:r>
            <a:r>
              <a:rPr lang="en-US" sz="2600" dirty="0"/>
              <a:t> lithium = 6.022 × 10</a:t>
            </a:r>
            <a:r>
              <a:rPr lang="en-US" sz="2600" baseline="30000" dirty="0"/>
              <a:t>23</a:t>
            </a:r>
            <a:r>
              <a:rPr lang="en-US" sz="2600" dirty="0"/>
              <a:t> Li atom</a:t>
            </a:r>
            <a:r>
              <a:rPr lang="en-US" sz="2600" i="1" dirty="0"/>
              <a:t>s</a:t>
            </a:r>
            <a:endParaRPr lang="en-US" sz="2600" dirty="0"/>
          </a:p>
          <a:p>
            <a:pPr eaLnBrk="1" hangingPunct="1">
              <a:buFont typeface="Arial" charset="0"/>
              <a:buNone/>
            </a:pPr>
            <a:endParaRPr lang="en-US" sz="3200" dirty="0"/>
          </a:p>
          <a:p>
            <a:pPr eaLnBrk="1" hangingPunct="1">
              <a:buFont typeface="Arial" charset="0"/>
              <a:buNone/>
            </a:pPr>
            <a:endParaRPr lang="en-US" sz="3200" dirty="0"/>
          </a:p>
          <a:p>
            <a:pPr eaLnBrk="1" hangingPunct="1"/>
            <a:r>
              <a:rPr lang="en-US" sz="3200" dirty="0"/>
              <a:t>The lighter the atom, the less mass in 1 </a:t>
            </a:r>
            <a:r>
              <a:rPr lang="en-US" sz="3200" dirty="0" err="1"/>
              <a:t>mol</a:t>
            </a:r>
            <a:r>
              <a:rPr lang="en-US" sz="3200" dirty="0"/>
              <a:t> of that atom.</a:t>
            </a:r>
          </a:p>
        </p:txBody>
      </p:sp>
    </p:spTree>
    <p:extLst>
      <p:ext uri="{BB962C8B-B14F-4D97-AF65-F5344CB8AC3E}">
        <p14:creationId xmlns:p14="http://schemas.microsoft.com/office/powerpoint/2010/main" val="216094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How Much Sodium?</a:t>
            </a:r>
          </a:p>
        </p:txBody>
      </p:sp>
      <p:sp>
        <p:nvSpPr>
          <p:cNvPr id="4099" name="Content Placeholder 2"/>
          <p:cNvSpPr>
            <a:spLocks noGrp="1"/>
          </p:cNvSpPr>
          <p:nvPr>
            <p:ph sz="half" idx="1"/>
          </p:nvPr>
        </p:nvSpPr>
        <p:spPr>
          <a:xfrm>
            <a:off x="342902" y="961018"/>
            <a:ext cx="4640518" cy="4487383"/>
          </a:xfrm>
        </p:spPr>
        <p:txBody>
          <a:bodyPr/>
          <a:lstStyle/>
          <a:p>
            <a:pPr eaLnBrk="1" hangingPunct="1">
              <a:spcBef>
                <a:spcPts val="600"/>
              </a:spcBef>
            </a:pPr>
            <a:r>
              <a:rPr lang="en-US" dirty="0"/>
              <a:t>Sodium is an important dietary mineral that </a:t>
            </a:r>
            <a:br>
              <a:rPr lang="en-US" dirty="0"/>
            </a:br>
            <a:r>
              <a:rPr lang="en-US" dirty="0"/>
              <a:t>we eat in our food, primarily as sodium chloride (table salt). </a:t>
            </a:r>
          </a:p>
          <a:p>
            <a:pPr eaLnBrk="1" hangingPunct="1">
              <a:spcBef>
                <a:spcPts val="600"/>
              </a:spcBef>
            </a:pPr>
            <a:r>
              <a:rPr lang="en-US" dirty="0"/>
              <a:t>Sodium is involved in the regulation of body fluids, and eating too much of it can lead to high blood pressure. </a:t>
            </a:r>
          </a:p>
        </p:txBody>
      </p:sp>
      <p:pic>
        <p:nvPicPr>
          <p:cNvPr id="3" name="Picture 2" descr="06_00_ChOpener.jpg"/>
          <p:cNvPicPr>
            <a:picLocks noChangeAspect="1"/>
          </p:cNvPicPr>
          <p:nvPr/>
        </p:nvPicPr>
        <p:blipFill rotWithShape="1">
          <a:blip r:embed="rId3">
            <a:extLst>
              <a:ext uri="{28A0092B-C50C-407E-A947-70E740481C1C}">
                <a14:useLocalDpi xmlns:a14="http://schemas.microsoft.com/office/drawing/2010/main" val="0"/>
              </a:ext>
            </a:extLst>
          </a:blip>
          <a:srcRect b="2378"/>
          <a:stretch/>
        </p:blipFill>
        <p:spPr>
          <a:xfrm>
            <a:off x="4985518" y="1088468"/>
            <a:ext cx="3924595" cy="50276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Converting Between Grams and Moles:</a:t>
            </a:r>
            <a:br>
              <a:rPr lang="en-US" altLang="en-US" dirty="0">
                <a:solidFill>
                  <a:srgbClr val="ED6B06"/>
                </a:solidFill>
              </a:rPr>
            </a:br>
            <a:r>
              <a:rPr lang="en-US" altLang="en-US" dirty="0">
                <a:solidFill>
                  <a:srgbClr val="ED6B06"/>
                </a:solidFill>
              </a:rPr>
              <a:t>Calculate the number of moles of carbon in 0.58-g diamond. </a:t>
            </a:r>
          </a:p>
        </p:txBody>
      </p:sp>
      <p:sp>
        <p:nvSpPr>
          <p:cNvPr id="6" name="Content Placeholder 5"/>
          <p:cNvSpPr>
            <a:spLocks noGrp="1"/>
          </p:cNvSpPr>
          <p:nvPr>
            <p:ph sz="half" idx="1"/>
          </p:nvPr>
        </p:nvSpPr>
        <p:spPr>
          <a:xfrm>
            <a:off x="365125" y="1677511"/>
            <a:ext cx="8628230" cy="4247317"/>
          </a:xfrm>
        </p:spPr>
        <p:txBody>
          <a:bodyPr/>
          <a:lstStyle/>
          <a:p>
            <a:pPr marL="0" indent="0">
              <a:buNone/>
            </a:pPr>
            <a:r>
              <a:rPr lang="en-US" sz="2000" b="1" dirty="0">
                <a:solidFill>
                  <a:srgbClr val="000000"/>
                </a:solidFill>
              </a:rPr>
              <a:t>GIVEN: </a:t>
            </a:r>
            <a:r>
              <a:rPr lang="en-US" sz="2000" dirty="0">
                <a:solidFill>
                  <a:srgbClr val="000000"/>
                </a:solidFill>
              </a:rPr>
              <a:t>0.58 g C</a:t>
            </a:r>
          </a:p>
          <a:p>
            <a:pPr marL="0" indent="0">
              <a:buNone/>
            </a:pPr>
            <a:r>
              <a:rPr lang="en-US" sz="2000" b="1" dirty="0">
                <a:solidFill>
                  <a:srgbClr val="000000"/>
                </a:solidFill>
              </a:rPr>
              <a:t>FIND: </a:t>
            </a:r>
            <a:r>
              <a:rPr lang="en-US" sz="2000" dirty="0" err="1">
                <a:solidFill>
                  <a:srgbClr val="000000"/>
                </a:solidFill>
              </a:rPr>
              <a:t>mol</a:t>
            </a:r>
            <a:r>
              <a:rPr lang="en-US" sz="2000" dirty="0">
                <a:solidFill>
                  <a:srgbClr val="000000"/>
                </a:solidFill>
              </a:rPr>
              <a:t> C</a:t>
            </a:r>
          </a:p>
          <a:p>
            <a:pPr marL="0" indent="0">
              <a:buNone/>
            </a:pPr>
            <a:r>
              <a:rPr lang="en-US" sz="2000" b="1" dirty="0">
                <a:solidFill>
                  <a:srgbClr val="000000"/>
                </a:solidFill>
              </a:rPr>
              <a:t>SOLUTION MAP</a:t>
            </a:r>
          </a:p>
          <a:p>
            <a:pPr marL="0" indent="0">
              <a:buNone/>
            </a:pPr>
            <a:endParaRPr lang="en-US" sz="2000" b="1" dirty="0">
              <a:solidFill>
                <a:srgbClr val="000000"/>
              </a:solidFill>
            </a:endParaRPr>
          </a:p>
          <a:p>
            <a:pPr marL="0" indent="0">
              <a:buNone/>
            </a:pPr>
            <a:endParaRPr lang="en-US" sz="2000" b="1" dirty="0">
              <a:solidFill>
                <a:srgbClr val="000000"/>
              </a:solidFill>
            </a:endParaRPr>
          </a:p>
          <a:p>
            <a:pPr marL="0" indent="0">
              <a:buNone/>
            </a:pPr>
            <a:endParaRPr lang="en-US" sz="2000" b="1" dirty="0">
              <a:solidFill>
                <a:srgbClr val="000000"/>
              </a:solidFill>
            </a:endParaRPr>
          </a:p>
          <a:p>
            <a:pPr marL="0" indent="0">
              <a:buNone/>
            </a:pPr>
            <a:endParaRPr lang="en-US" sz="2000" b="1" dirty="0">
              <a:solidFill>
                <a:srgbClr val="000000"/>
              </a:solidFill>
            </a:endParaRPr>
          </a:p>
          <a:p>
            <a:pPr marL="0" indent="0">
              <a:buNone/>
            </a:pPr>
            <a:endParaRPr lang="en-US" sz="2000" b="1" dirty="0">
              <a:solidFill>
                <a:srgbClr val="000000"/>
              </a:solidFill>
            </a:endParaRPr>
          </a:p>
          <a:p>
            <a:pPr marL="0" indent="0">
              <a:buNone/>
            </a:pPr>
            <a:r>
              <a:rPr lang="en-US" sz="2000" b="1" dirty="0">
                <a:solidFill>
                  <a:srgbClr val="000000"/>
                </a:solidFill>
              </a:rPr>
              <a:t>RELATIONSHIPS USED</a:t>
            </a:r>
          </a:p>
          <a:p>
            <a:pPr marL="0" indent="0">
              <a:buNone/>
            </a:pPr>
            <a:r>
              <a:rPr lang="en-US" sz="2000" dirty="0">
                <a:solidFill>
                  <a:srgbClr val="000000"/>
                </a:solidFill>
              </a:rPr>
              <a:t>12.01 g C = 1 </a:t>
            </a:r>
            <a:r>
              <a:rPr lang="en-US" sz="2000" dirty="0" err="1">
                <a:solidFill>
                  <a:srgbClr val="000000"/>
                </a:solidFill>
              </a:rPr>
              <a:t>mol</a:t>
            </a:r>
            <a:r>
              <a:rPr lang="en-US" sz="2000" dirty="0">
                <a:solidFill>
                  <a:srgbClr val="000000"/>
                </a:solidFill>
              </a:rPr>
              <a:t> C (molar mass of carbon, from periodic table)</a:t>
            </a:r>
          </a:p>
          <a:p>
            <a:pPr marL="0" indent="0">
              <a:buNone/>
            </a:pPr>
            <a:r>
              <a:rPr lang="en-US" sz="2000" b="1" dirty="0">
                <a:solidFill>
                  <a:srgbClr val="000000"/>
                </a:solidFill>
              </a:rPr>
              <a:t>SOLUTION</a:t>
            </a:r>
            <a:endParaRPr lang="en-US" sz="2000" dirty="0">
              <a:solidFill>
                <a:srgbClr val="000000"/>
              </a:solidFill>
            </a:endParaRPr>
          </a:p>
        </p:txBody>
      </p:sp>
      <p:pic>
        <p:nvPicPr>
          <p:cNvPr id="2" name="Picture 1" descr="06_Pg174_UnFigure_1.jpg"/>
          <p:cNvPicPr>
            <a:picLocks noChangeAspect="1"/>
          </p:cNvPicPr>
          <p:nvPr/>
        </p:nvPicPr>
        <p:blipFill rotWithShape="1">
          <a:blip r:embed="rId3" cstate="print">
            <a:extLst>
              <a:ext uri="{28A0092B-C50C-407E-A947-70E740481C1C}">
                <a14:useLocalDpi xmlns:a14="http://schemas.microsoft.com/office/drawing/2010/main" val="0"/>
              </a:ext>
            </a:extLst>
          </a:blip>
          <a:srcRect b="4788"/>
          <a:stretch/>
        </p:blipFill>
        <p:spPr>
          <a:xfrm>
            <a:off x="2776593" y="2941265"/>
            <a:ext cx="3647964" cy="1562985"/>
          </a:xfrm>
          <a:prstGeom prst="rect">
            <a:avLst/>
          </a:prstGeom>
        </p:spPr>
      </p:pic>
      <p:pic>
        <p:nvPicPr>
          <p:cNvPr id="3" name="Picture 2" descr="Lecture6_slide 1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849" y="5820278"/>
            <a:ext cx="4662939" cy="632156"/>
          </a:xfrm>
          <a:prstGeom prst="rect">
            <a:avLst/>
          </a:prstGeom>
        </p:spPr>
      </p:pic>
    </p:spTree>
    <p:extLst>
      <p:ext uri="{BB962C8B-B14F-4D97-AF65-F5344CB8AC3E}">
        <p14:creationId xmlns:p14="http://schemas.microsoft.com/office/powerpoint/2010/main" val="2535070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Converting Grams to Moles to Atoms:</a:t>
            </a:r>
            <a:br>
              <a:rPr lang="en-US" altLang="en-US" dirty="0">
                <a:solidFill>
                  <a:srgbClr val="ED6B06"/>
                </a:solidFill>
              </a:rPr>
            </a:br>
            <a:r>
              <a:rPr lang="en-US" altLang="en-US" dirty="0">
                <a:solidFill>
                  <a:srgbClr val="ED6B06"/>
                </a:solidFill>
              </a:rPr>
              <a:t>Calculate the number of atoms of carbon in 0.58-g diamond. </a:t>
            </a:r>
          </a:p>
        </p:txBody>
      </p:sp>
      <p:pic>
        <p:nvPicPr>
          <p:cNvPr id="3" name="Picture 2" descr="06_Pg175_UnFigure_1.jpg"/>
          <p:cNvPicPr>
            <a:picLocks noChangeAspect="1"/>
          </p:cNvPicPr>
          <p:nvPr/>
        </p:nvPicPr>
        <p:blipFill rotWithShape="1">
          <a:blip r:embed="rId3">
            <a:extLst>
              <a:ext uri="{28A0092B-C50C-407E-A947-70E740481C1C}">
                <a14:useLocalDpi xmlns:a14="http://schemas.microsoft.com/office/drawing/2010/main" val="0"/>
              </a:ext>
            </a:extLst>
          </a:blip>
          <a:srcRect b="6315"/>
          <a:stretch/>
        </p:blipFill>
        <p:spPr>
          <a:xfrm>
            <a:off x="1482276" y="1790601"/>
            <a:ext cx="6202255" cy="1656017"/>
          </a:xfrm>
          <a:prstGeom prst="rect">
            <a:avLst/>
          </a:prstGeom>
        </p:spPr>
      </p:pic>
      <p:pic>
        <p:nvPicPr>
          <p:cNvPr id="4" name="Picture 3" descr="06_Pg175_UnFigure_2.jpg"/>
          <p:cNvPicPr>
            <a:picLocks noChangeAspect="1"/>
          </p:cNvPicPr>
          <p:nvPr/>
        </p:nvPicPr>
        <p:blipFill rotWithShape="1">
          <a:blip r:embed="rId4">
            <a:extLst>
              <a:ext uri="{28A0092B-C50C-407E-A947-70E740481C1C}">
                <a14:useLocalDpi xmlns:a14="http://schemas.microsoft.com/office/drawing/2010/main" val="0"/>
              </a:ext>
            </a:extLst>
          </a:blip>
          <a:srcRect b="6285"/>
          <a:stretch/>
        </p:blipFill>
        <p:spPr>
          <a:xfrm>
            <a:off x="1602519" y="3790184"/>
            <a:ext cx="5916738" cy="1540685"/>
          </a:xfrm>
          <a:prstGeom prst="rect">
            <a:avLst/>
          </a:prstGeom>
        </p:spPr>
      </p:pic>
    </p:spTree>
    <p:extLst>
      <p:ext uri="{BB962C8B-B14F-4D97-AF65-F5344CB8AC3E}">
        <p14:creationId xmlns:p14="http://schemas.microsoft.com/office/powerpoint/2010/main" val="128798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40195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6.3	</a:t>
            </a:r>
            <a:r>
              <a:rPr lang="en-US" sz="2000" b="1" dirty="0">
                <a:latin typeface="Arial" charset="0"/>
                <a:ea typeface="ＭＳ Ｐゴシック" charset="0"/>
                <a:cs typeface="ＭＳ Ｐゴシック" charset="0"/>
              </a:rPr>
              <a:t>The Mole Concept—Converting between Grams and Number of Atoms</a:t>
            </a:r>
          </a:p>
        </p:txBody>
      </p:sp>
      <p:sp>
        <p:nvSpPr>
          <p:cNvPr id="2054" name="Line 7"/>
          <p:cNvSpPr>
            <a:spLocks noChangeShapeType="1"/>
          </p:cNvSpPr>
          <p:nvPr/>
        </p:nvSpPr>
        <p:spPr bwMode="auto">
          <a:xfrm>
            <a:off x="304800" y="285750"/>
            <a:ext cx="0" cy="57789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99881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How many aluminum atoms are in an aluminum can with a mass of 16.2 g?</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6053128"/>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0" name="Text Box 4"/>
          <p:cNvSpPr txBox="1">
            <a:spLocks noChangeArrowheads="1"/>
          </p:cNvSpPr>
          <p:nvPr/>
        </p:nvSpPr>
        <p:spPr bwMode="auto">
          <a:xfrm>
            <a:off x="304799" y="1416058"/>
            <a:ext cx="8721969" cy="432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SORT</a:t>
            </a:r>
            <a:r>
              <a:rPr lang="en-US" sz="1400" b="1" dirty="0"/>
              <a:t>   </a:t>
            </a:r>
            <a:r>
              <a:rPr lang="en-US" sz="1400" dirty="0"/>
              <a:t>You are given the mass of aluminum and asked to find the number of aluminum atoms.</a:t>
            </a:r>
          </a:p>
          <a:p>
            <a:endParaRPr lang="en-US" sz="1400" b="1" dirty="0">
              <a:latin typeface="Arial" charset="0"/>
              <a:cs typeface="Arial" charset="0"/>
            </a:endParaRPr>
          </a:p>
          <a:p>
            <a:r>
              <a:rPr lang="en-US" sz="1400" b="1" dirty="0">
                <a:latin typeface="Arial" charset="0"/>
                <a:cs typeface="Arial" charset="0"/>
              </a:rPr>
              <a:t>GIVEN   </a:t>
            </a:r>
            <a:r>
              <a:rPr lang="en-US" sz="1400" dirty="0"/>
              <a:t> </a:t>
            </a:r>
            <a:r>
              <a:rPr lang="nb-NO" sz="1400" dirty="0"/>
              <a:t>16.2 g Al</a:t>
            </a:r>
            <a:endParaRPr lang="en-US" sz="1400" baseline="-25000" dirty="0"/>
          </a:p>
          <a:p>
            <a:pPr>
              <a:defRPr/>
            </a:pPr>
            <a:endParaRPr lang="en-US" sz="1400" baseline="-25000" dirty="0"/>
          </a:p>
          <a:p>
            <a:pPr>
              <a:defRPr/>
            </a:pPr>
            <a:r>
              <a:rPr lang="en-US" sz="1400" b="1" dirty="0">
                <a:latin typeface="Arial" charset="0"/>
                <a:cs typeface="Arial" charset="0"/>
              </a:rPr>
              <a:t>FIND</a:t>
            </a:r>
            <a:r>
              <a:rPr lang="en-US" sz="1400" b="1" dirty="0"/>
              <a:t>   </a:t>
            </a:r>
            <a:r>
              <a:rPr lang="en-US" sz="1400" dirty="0"/>
              <a:t>Al atoms</a:t>
            </a:r>
            <a:endParaRPr lang="en-US" sz="1400" baseline="-25000" dirty="0"/>
          </a:p>
          <a:p>
            <a:endParaRPr lang="en-US" sz="1400" dirty="0"/>
          </a:p>
          <a:p>
            <a:r>
              <a:rPr lang="en-US" sz="1400" b="1" dirty="0">
                <a:latin typeface="Arial" charset="0"/>
                <a:cs typeface="Arial" charset="0"/>
              </a:rPr>
              <a:t>STRATEGIZE</a:t>
            </a:r>
            <a:r>
              <a:rPr lang="en-US" sz="1400" b="1" dirty="0"/>
              <a:t>   </a:t>
            </a:r>
            <a:r>
              <a:rPr lang="en-US" sz="1400" dirty="0"/>
              <a:t>The solution map has two steps. In the first step, convert from g Al to </a:t>
            </a:r>
            <a:r>
              <a:rPr lang="en-US" sz="1400" dirty="0" err="1"/>
              <a:t>mol</a:t>
            </a:r>
            <a:r>
              <a:rPr lang="en-US" sz="1400" dirty="0"/>
              <a:t> Al. In the second step, convert from </a:t>
            </a:r>
            <a:r>
              <a:rPr lang="en-US" sz="1400" dirty="0" err="1"/>
              <a:t>mol</a:t>
            </a:r>
            <a:r>
              <a:rPr lang="en-US" sz="1400" dirty="0"/>
              <a:t> Al to the number of Al atoms. The required conversion factors are the molar mass of aluminum and the number of atoms in a mole.</a:t>
            </a:r>
          </a:p>
          <a:p>
            <a:endParaRPr lang="en-US" sz="1400" dirty="0"/>
          </a:p>
          <a:p>
            <a:r>
              <a:rPr lang="en-US" sz="1400" b="1" dirty="0">
                <a:latin typeface="Arial" charset="0"/>
                <a:cs typeface="Arial" charset="0"/>
              </a:rPr>
              <a:t>SOLUTION MAP</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r>
              <a:rPr lang="en-US" sz="1400" b="1" dirty="0">
                <a:latin typeface="Arial" charset="0"/>
                <a:cs typeface="Arial" charset="0"/>
              </a:rPr>
              <a:t>RELATIONSHIPS USED</a:t>
            </a:r>
          </a:p>
          <a:p>
            <a:r>
              <a:rPr lang="en-US" sz="1400" dirty="0"/>
              <a:t>    26.98 g Al = 1 </a:t>
            </a:r>
            <a:r>
              <a:rPr lang="en-US" sz="1400" dirty="0" err="1"/>
              <a:t>mol</a:t>
            </a:r>
            <a:r>
              <a:rPr lang="en-US" sz="1400" dirty="0"/>
              <a:t> Al (molar mass of aluminum, from periodic table)</a:t>
            </a:r>
          </a:p>
          <a:p>
            <a:r>
              <a:rPr lang="en-US" sz="1400" dirty="0"/>
              <a:t>6.022 </a:t>
            </a:r>
            <a:r>
              <a:rPr lang="en-US" sz="1400" dirty="0">
                <a:solidFill>
                  <a:srgbClr val="000000"/>
                </a:solidFill>
                <a:latin typeface="Times New Roman"/>
                <a:ea typeface="ＭＳ Ｐゴシック" pitchFamily="48" charset="-128"/>
                <a:cs typeface="Arial"/>
              </a:rPr>
              <a:t>× </a:t>
            </a:r>
            <a:r>
              <a:rPr lang="en-US" sz="1400" dirty="0"/>
              <a:t>10</a:t>
            </a:r>
            <a:r>
              <a:rPr lang="en-US" sz="1400" baseline="30000" dirty="0"/>
              <a:t>23</a:t>
            </a:r>
            <a:r>
              <a:rPr lang="en-US" sz="1000" dirty="0"/>
              <a:t> </a:t>
            </a:r>
            <a:r>
              <a:rPr lang="en-US" sz="1400" dirty="0"/>
              <a:t>= 1 </a:t>
            </a:r>
            <a:r>
              <a:rPr lang="en-US" sz="1400" dirty="0" err="1"/>
              <a:t>mol</a:t>
            </a:r>
            <a:r>
              <a:rPr lang="en-US" sz="1400" dirty="0"/>
              <a:t> (Avogadro’s number)</a:t>
            </a:r>
            <a:endParaRPr lang="en-US" sz="1400" dirty="0">
              <a:cs typeface="Arial" charset="0"/>
            </a:endParaRPr>
          </a:p>
        </p:txBody>
      </p:sp>
      <p:pic>
        <p:nvPicPr>
          <p:cNvPr id="2" name="Picture 1" descr="06_Pg175_UnFigure_3.jpg"/>
          <p:cNvPicPr>
            <a:picLocks noChangeAspect="1"/>
          </p:cNvPicPr>
          <p:nvPr/>
        </p:nvPicPr>
        <p:blipFill rotWithShape="1">
          <a:blip r:embed="rId3" cstate="print">
            <a:extLst>
              <a:ext uri="{28A0092B-C50C-407E-A947-70E740481C1C}">
                <a14:useLocalDpi xmlns:a14="http://schemas.microsoft.com/office/drawing/2010/main" val="0"/>
              </a:ext>
            </a:extLst>
          </a:blip>
          <a:srcRect b="7239"/>
          <a:stretch/>
        </p:blipFill>
        <p:spPr>
          <a:xfrm>
            <a:off x="2544280" y="3786275"/>
            <a:ext cx="3983117" cy="1066199"/>
          </a:xfrm>
          <a:prstGeom prst="rect">
            <a:avLst/>
          </a:prstGeom>
        </p:spPr>
      </p:pic>
    </p:spTree>
    <p:extLst>
      <p:ext uri="{BB962C8B-B14F-4D97-AF65-F5344CB8AC3E}">
        <p14:creationId xmlns:p14="http://schemas.microsoft.com/office/powerpoint/2010/main" val="261865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04799" y="1416058"/>
            <a:ext cx="8721969" cy="403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SOLVE</a:t>
            </a:r>
            <a:r>
              <a:rPr lang="en-US" sz="1400" b="1" dirty="0"/>
              <a:t>   </a:t>
            </a:r>
            <a:r>
              <a:rPr lang="en-US" sz="1400" dirty="0"/>
              <a:t>Follow the solution map to solve the problem, beginning with 16.2 g Al and multiplying by the appropriate</a:t>
            </a:r>
          </a:p>
          <a:p>
            <a:r>
              <a:rPr lang="en-US" sz="1400" dirty="0"/>
              <a:t>conversion factors to arrive at Al atoms.</a:t>
            </a:r>
          </a:p>
          <a:p>
            <a:endParaRPr lang="en-US" sz="1400" b="1" dirty="0">
              <a:latin typeface="Arial" charset="0"/>
              <a:cs typeface="Arial" charset="0"/>
            </a:endParaRPr>
          </a:p>
          <a:p>
            <a:r>
              <a:rPr lang="en-US" sz="1400" b="1" dirty="0">
                <a:latin typeface="Arial" charset="0"/>
                <a:cs typeface="Arial" charset="0"/>
              </a:rPr>
              <a:t>SOLUTION</a:t>
            </a:r>
          </a:p>
          <a:p>
            <a:endParaRPr lang="en-US" sz="1400" dirty="0">
              <a:latin typeface="+mn-lt"/>
              <a:cs typeface="Arial" charset="0"/>
            </a:endParaRPr>
          </a:p>
          <a:p>
            <a:endParaRPr lang="en-US" sz="1400" dirty="0">
              <a:latin typeface="+mn-lt"/>
              <a:cs typeface="Arial" charset="0"/>
            </a:endParaRPr>
          </a:p>
          <a:p>
            <a:endParaRPr lang="en-US" sz="1400" dirty="0">
              <a:latin typeface="+mn-lt"/>
              <a:cs typeface="Arial" charset="0"/>
            </a:endParaRPr>
          </a:p>
          <a:p>
            <a:endParaRPr lang="en-US" sz="1400" b="1" dirty="0">
              <a:latin typeface="Arial" charset="0"/>
              <a:cs typeface="Arial" charset="0"/>
            </a:endParaRPr>
          </a:p>
          <a:p>
            <a:r>
              <a:rPr lang="en-US" sz="1400" b="1" dirty="0">
                <a:latin typeface="Arial" charset="0"/>
                <a:cs typeface="Arial" charset="0"/>
              </a:rPr>
              <a:t>CHECK</a:t>
            </a:r>
            <a:r>
              <a:rPr lang="en-US" sz="1400" dirty="0"/>
              <a:t>   Are the units correct? Does the answer make physical sense? </a:t>
            </a:r>
          </a:p>
          <a:p>
            <a:endParaRPr lang="en-US" sz="1400" dirty="0"/>
          </a:p>
          <a:p>
            <a:r>
              <a:rPr lang="en-US" sz="1400" dirty="0"/>
              <a:t>The units, Al atoms, are correct. The answer makes sense because the number of atoms in any macroscopic-sized sample of matter is very large.</a:t>
            </a:r>
          </a:p>
          <a:p>
            <a:endParaRPr lang="en-US" sz="1400" dirty="0"/>
          </a:p>
          <a:p>
            <a:pPr marL="0" indent="0">
              <a:spcAft>
                <a:spcPts val="0"/>
              </a:spcAft>
            </a:pPr>
            <a:r>
              <a:rPr lang="en-US" b="1" dirty="0" err="1">
                <a:solidFill>
                  <a:srgbClr val="3366FF"/>
                </a:solidFill>
                <a:latin typeface="Arial" pitchFamily="34" charset="0"/>
                <a:cs typeface="Arial" pitchFamily="34" charset="0"/>
              </a:rPr>
              <a:t>Skillbuilder</a:t>
            </a:r>
            <a:r>
              <a:rPr lang="en-US" b="1" dirty="0">
                <a:solidFill>
                  <a:srgbClr val="3366FF"/>
                </a:solidFill>
                <a:latin typeface="Arial" pitchFamily="34" charset="0"/>
                <a:cs typeface="Arial" pitchFamily="34" charset="0"/>
              </a:rPr>
              <a:t> 6.3</a:t>
            </a:r>
            <a:r>
              <a:rPr lang="en-US" b="1" dirty="0">
                <a:latin typeface="Arial" pitchFamily="34" charset="0"/>
                <a:cs typeface="Arial" pitchFamily="34" charset="0"/>
              </a:rPr>
              <a:t> | </a:t>
            </a:r>
            <a:r>
              <a:rPr lang="en-US" b="1" dirty="0">
                <a:solidFill>
                  <a:srgbClr val="3366FF"/>
                </a:solidFill>
                <a:latin typeface="Arial" pitchFamily="34" charset="0"/>
                <a:cs typeface="Arial" pitchFamily="34" charset="0"/>
              </a:rPr>
              <a:t>The Mole Concept—Converting between Grams and Number of Atoms</a:t>
            </a:r>
          </a:p>
          <a:p>
            <a:r>
              <a:rPr lang="en-US" sz="1400" dirty="0"/>
              <a:t>Calculate the mass of 1.23 </a:t>
            </a:r>
            <a:r>
              <a:rPr lang="en-US" sz="1400" dirty="0">
                <a:solidFill>
                  <a:srgbClr val="000000"/>
                </a:solidFill>
                <a:latin typeface="Times New Roman"/>
                <a:ea typeface="ＭＳ Ｐゴシック" pitchFamily="48" charset="-128"/>
                <a:cs typeface="Arial"/>
              </a:rPr>
              <a:t>× </a:t>
            </a:r>
            <a:r>
              <a:rPr lang="en-US" sz="1400" dirty="0"/>
              <a:t>10</a:t>
            </a:r>
            <a:r>
              <a:rPr lang="en-US" sz="1400" baseline="30000" dirty="0"/>
              <a:t>24</a:t>
            </a:r>
            <a:r>
              <a:rPr lang="en-US" sz="1400" dirty="0"/>
              <a:t> helium atoms.</a:t>
            </a:r>
          </a:p>
          <a:p>
            <a:endParaRPr lang="en-US" sz="1400" dirty="0"/>
          </a:p>
          <a:p>
            <a:r>
              <a:rPr lang="en-US" b="1" dirty="0">
                <a:solidFill>
                  <a:srgbClr val="3366FF"/>
                </a:solidFill>
                <a:latin typeface="Arial" pitchFamily="34" charset="0"/>
                <a:cs typeface="Arial" pitchFamily="34" charset="0"/>
              </a:rPr>
              <a:t>For More Practice</a:t>
            </a:r>
            <a:endParaRPr lang="en-US" dirty="0"/>
          </a:p>
          <a:p>
            <a:r>
              <a:rPr lang="en-US" sz="1400" dirty="0"/>
              <a:t>Example 6.16; Problems 35, 36, 37, 38, 39, 40, 41, 42.</a:t>
            </a:r>
          </a:p>
        </p:txBody>
      </p:sp>
      <p:sp>
        <p:nvSpPr>
          <p:cNvPr id="2050" name="Line 2"/>
          <p:cNvSpPr>
            <a:spLocks noChangeShapeType="1"/>
          </p:cNvSpPr>
          <p:nvPr/>
        </p:nvSpPr>
        <p:spPr bwMode="auto">
          <a:xfrm>
            <a:off x="330199" y="140195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6.3	</a:t>
            </a:r>
            <a:r>
              <a:rPr lang="en-US" sz="2000" b="1" dirty="0">
                <a:latin typeface="Arial" charset="0"/>
                <a:ea typeface="ＭＳ Ｐゴシック" charset="0"/>
                <a:cs typeface="ＭＳ Ｐゴシック" charset="0"/>
              </a:rPr>
              <a:t>The Mole Concept—Converting between Grams and Number of Atoms</a:t>
            </a:r>
          </a:p>
        </p:txBody>
      </p:sp>
      <p:sp>
        <p:nvSpPr>
          <p:cNvPr id="2054" name="Line 7"/>
          <p:cNvSpPr>
            <a:spLocks noChangeShapeType="1"/>
          </p:cNvSpPr>
          <p:nvPr/>
        </p:nvSpPr>
        <p:spPr bwMode="auto">
          <a:xfrm>
            <a:off x="304800" y="285750"/>
            <a:ext cx="0" cy="525846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99881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529672"/>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2" name="Picture 1" descr="WE_6.3_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881" y="2550102"/>
            <a:ext cx="5423398" cy="435010"/>
          </a:xfrm>
          <a:prstGeom prst="rect">
            <a:avLst/>
          </a:prstGeom>
        </p:spPr>
      </p:pic>
    </p:spTree>
    <p:extLst>
      <p:ext uri="{BB962C8B-B14F-4D97-AF65-F5344CB8AC3E}">
        <p14:creationId xmlns:p14="http://schemas.microsoft.com/office/powerpoint/2010/main" val="131179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Counting Molecules by the Gram </a:t>
            </a:r>
          </a:p>
        </p:txBody>
      </p:sp>
      <p:sp>
        <p:nvSpPr>
          <p:cNvPr id="4099" name="Content Placeholder 2"/>
          <p:cNvSpPr>
            <a:spLocks noGrp="1"/>
          </p:cNvSpPr>
          <p:nvPr>
            <p:ph sz="half" idx="1"/>
          </p:nvPr>
        </p:nvSpPr>
        <p:spPr>
          <a:xfrm>
            <a:off x="342900" y="864762"/>
            <a:ext cx="8307805" cy="5478423"/>
          </a:xfrm>
        </p:spPr>
        <p:txBody>
          <a:bodyPr/>
          <a:lstStyle/>
          <a:p>
            <a:pPr eaLnBrk="1" hangingPunct="1"/>
            <a:r>
              <a:rPr lang="en-US" sz="3000" dirty="0"/>
              <a:t>For elements, the molar mass is the mass of 1 </a:t>
            </a:r>
            <a:r>
              <a:rPr lang="en-US" sz="3000" dirty="0" err="1"/>
              <a:t>mol</a:t>
            </a:r>
            <a:r>
              <a:rPr lang="en-US" sz="3000" dirty="0"/>
              <a:t> of atoms of that element. </a:t>
            </a:r>
          </a:p>
          <a:p>
            <a:pPr eaLnBrk="1" hangingPunct="1"/>
            <a:r>
              <a:rPr lang="en-US" sz="3000" dirty="0"/>
              <a:t>For </a:t>
            </a:r>
            <a:r>
              <a:rPr lang="en-US" sz="3000" dirty="0">
                <a:solidFill>
                  <a:srgbClr val="ED6B06"/>
                </a:solidFill>
              </a:rPr>
              <a:t>compounds</a:t>
            </a:r>
            <a:r>
              <a:rPr lang="en-US" sz="3000" dirty="0"/>
              <a:t>, the molar mass is the mass of 1 </a:t>
            </a:r>
            <a:r>
              <a:rPr lang="en-US" sz="3000" dirty="0" err="1"/>
              <a:t>mol</a:t>
            </a:r>
            <a:r>
              <a:rPr lang="en-US" sz="3000" dirty="0"/>
              <a:t> of </a:t>
            </a:r>
            <a:r>
              <a:rPr lang="en-US" sz="3000" dirty="0">
                <a:solidFill>
                  <a:srgbClr val="FF6600"/>
                </a:solidFill>
              </a:rPr>
              <a:t>molecules</a:t>
            </a:r>
            <a:r>
              <a:rPr lang="en-US" sz="3000" dirty="0"/>
              <a:t> or </a:t>
            </a:r>
            <a:r>
              <a:rPr lang="en-US" sz="3000" dirty="0">
                <a:solidFill>
                  <a:srgbClr val="FF6600"/>
                </a:solidFill>
              </a:rPr>
              <a:t>formula units</a:t>
            </a:r>
            <a:r>
              <a:rPr lang="en-US" sz="3000" dirty="0"/>
              <a:t> of that compound. </a:t>
            </a:r>
          </a:p>
          <a:p>
            <a:pPr eaLnBrk="1" hangingPunct="1"/>
            <a:r>
              <a:rPr lang="en-US" sz="3000" dirty="0"/>
              <a:t>Ionic compounds do not contain individual molecules.</a:t>
            </a:r>
          </a:p>
          <a:p>
            <a:pPr eaLnBrk="1" hangingPunct="1"/>
            <a:r>
              <a:rPr lang="en-US" sz="3000" dirty="0"/>
              <a:t>We convert between the mass of a compound and moles of the compound, and then we calculate the number of molecules (or formula units) from moles.</a:t>
            </a:r>
          </a:p>
        </p:txBody>
      </p:sp>
    </p:spTree>
    <p:extLst>
      <p:ext uri="{BB962C8B-B14F-4D97-AF65-F5344CB8AC3E}">
        <p14:creationId xmlns:p14="http://schemas.microsoft.com/office/powerpoint/2010/main" val="1220245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Converting Between Grams and Moles of a Compound Requires the Molar Mass of the Compound</a:t>
            </a:r>
          </a:p>
        </p:txBody>
      </p:sp>
      <p:sp>
        <p:nvSpPr>
          <p:cNvPr id="4099" name="Content Placeholder 2"/>
          <p:cNvSpPr>
            <a:spLocks noGrp="1"/>
          </p:cNvSpPr>
          <p:nvPr>
            <p:ph sz="half" idx="1"/>
          </p:nvPr>
        </p:nvSpPr>
        <p:spPr>
          <a:xfrm>
            <a:off x="342900" y="1629284"/>
            <a:ext cx="8307805" cy="4320157"/>
          </a:xfrm>
        </p:spPr>
        <p:txBody>
          <a:bodyPr/>
          <a:lstStyle/>
          <a:p>
            <a:pPr eaLnBrk="1" hangingPunct="1">
              <a:lnSpc>
                <a:spcPct val="90000"/>
              </a:lnSpc>
              <a:defRPr/>
            </a:pPr>
            <a:r>
              <a:rPr lang="en-US" sz="3200" dirty="0"/>
              <a:t>The molar mass of a compound in grams per mole is numerically equal to the formula mass of the compound in atomic mass units.</a:t>
            </a:r>
          </a:p>
          <a:p>
            <a:pPr eaLnBrk="1" hangingPunct="1">
              <a:lnSpc>
                <a:spcPct val="90000"/>
              </a:lnSpc>
              <a:defRPr/>
            </a:pPr>
            <a:endParaRPr lang="en-US" sz="3200" dirty="0"/>
          </a:p>
          <a:p>
            <a:pPr marL="0" indent="0" eaLnBrk="1" hangingPunct="1">
              <a:lnSpc>
                <a:spcPct val="90000"/>
              </a:lnSpc>
              <a:buFont typeface="Arial" charset="0"/>
              <a:buNone/>
              <a:defRPr/>
            </a:pPr>
            <a:r>
              <a:rPr lang="en-US" sz="3200" dirty="0"/>
              <a:t> </a:t>
            </a:r>
          </a:p>
          <a:p>
            <a:pPr eaLnBrk="1" hangingPunct="1">
              <a:lnSpc>
                <a:spcPct val="90000"/>
              </a:lnSpc>
              <a:defRPr/>
            </a:pPr>
            <a:r>
              <a:rPr lang="en-US" sz="3200" dirty="0"/>
              <a:t>The formula mass for a compound is the sum of the atomic masses of all of the atoms in a chemical formula.</a:t>
            </a:r>
          </a:p>
        </p:txBody>
      </p:sp>
    </p:spTree>
    <p:extLst>
      <p:ext uri="{BB962C8B-B14F-4D97-AF65-F5344CB8AC3E}">
        <p14:creationId xmlns:p14="http://schemas.microsoft.com/office/powerpoint/2010/main" val="1069294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40195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6.4	</a:t>
            </a:r>
            <a:r>
              <a:rPr lang="en-US" sz="2000" b="1" dirty="0">
                <a:latin typeface="Arial" charset="0"/>
                <a:ea typeface="ＭＳ Ｐゴシック" charset="0"/>
                <a:cs typeface="ＭＳ Ｐゴシック" charset="0"/>
              </a:rPr>
              <a:t>The Mole Concept—Converting between Grams and Moles for Compounds</a:t>
            </a:r>
          </a:p>
        </p:txBody>
      </p:sp>
      <p:sp>
        <p:nvSpPr>
          <p:cNvPr id="2054" name="Line 7"/>
          <p:cNvSpPr>
            <a:spLocks noChangeShapeType="1"/>
          </p:cNvSpPr>
          <p:nvPr/>
        </p:nvSpPr>
        <p:spPr bwMode="auto">
          <a:xfrm>
            <a:off x="304800" y="285750"/>
            <a:ext cx="0" cy="57789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99881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Calculate the mass (in grams) of 1.75 </a:t>
            </a:r>
            <a:r>
              <a:rPr lang="en-US" sz="1400" dirty="0" err="1"/>
              <a:t>mol</a:t>
            </a:r>
            <a:r>
              <a:rPr lang="en-US" sz="1400" dirty="0"/>
              <a:t> of water.</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6053128"/>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0" name="Text Box 4"/>
          <p:cNvSpPr txBox="1">
            <a:spLocks noChangeArrowheads="1"/>
          </p:cNvSpPr>
          <p:nvPr/>
        </p:nvSpPr>
        <p:spPr bwMode="auto">
          <a:xfrm>
            <a:off x="304799" y="1416058"/>
            <a:ext cx="8721969" cy="4544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SORT</a:t>
            </a:r>
            <a:r>
              <a:rPr lang="en-US" sz="1400" b="1" dirty="0"/>
              <a:t>   </a:t>
            </a:r>
            <a:r>
              <a:rPr lang="en-US" sz="1400" dirty="0"/>
              <a:t>You are given moles of water and asked to find the mass.</a:t>
            </a:r>
          </a:p>
          <a:p>
            <a:endParaRPr lang="en-US" sz="1400" b="1" dirty="0">
              <a:latin typeface="Arial" charset="0"/>
              <a:cs typeface="Arial" charset="0"/>
            </a:endParaRPr>
          </a:p>
          <a:p>
            <a:r>
              <a:rPr lang="en-US" sz="1400" b="1" dirty="0">
                <a:latin typeface="Arial" charset="0"/>
                <a:cs typeface="Arial" charset="0"/>
              </a:rPr>
              <a:t>GIVEN   </a:t>
            </a:r>
            <a:r>
              <a:rPr lang="it-IT" sz="1400" dirty="0"/>
              <a:t>1.75 </a:t>
            </a:r>
            <a:r>
              <a:rPr lang="it-IT" sz="1400" dirty="0" err="1"/>
              <a:t>mol</a:t>
            </a:r>
            <a:r>
              <a:rPr lang="it-IT" sz="1400" dirty="0"/>
              <a:t> H</a:t>
            </a:r>
            <a:r>
              <a:rPr lang="it-IT" sz="1400" baseline="-25000" dirty="0"/>
              <a:t>2</a:t>
            </a:r>
            <a:r>
              <a:rPr lang="it-IT" sz="1400" dirty="0"/>
              <a:t>O</a:t>
            </a:r>
            <a:endParaRPr lang="en-US" sz="1400" baseline="-25000" dirty="0"/>
          </a:p>
          <a:p>
            <a:pPr>
              <a:defRPr/>
            </a:pPr>
            <a:endParaRPr lang="en-US" sz="1400" baseline="-25000" dirty="0"/>
          </a:p>
          <a:p>
            <a:pPr>
              <a:defRPr/>
            </a:pPr>
            <a:r>
              <a:rPr lang="en-US" sz="1400" b="1" dirty="0">
                <a:latin typeface="Arial" charset="0"/>
                <a:cs typeface="Arial" charset="0"/>
              </a:rPr>
              <a:t>FIND</a:t>
            </a:r>
            <a:r>
              <a:rPr lang="en-US" sz="1400" b="1" dirty="0"/>
              <a:t>   </a:t>
            </a:r>
            <a:r>
              <a:rPr lang="is-IS" sz="1400" dirty="0"/>
              <a:t>g H</a:t>
            </a:r>
            <a:r>
              <a:rPr lang="is-IS" sz="1400" baseline="-25000" dirty="0"/>
              <a:t>2</a:t>
            </a:r>
            <a:r>
              <a:rPr lang="is-IS" sz="1400" dirty="0"/>
              <a:t>O</a:t>
            </a:r>
          </a:p>
          <a:p>
            <a:pPr>
              <a:defRPr/>
            </a:pPr>
            <a:endParaRPr lang="en-US" sz="1400" dirty="0"/>
          </a:p>
          <a:p>
            <a:r>
              <a:rPr lang="en-US" sz="1400" b="1" dirty="0">
                <a:latin typeface="Arial" charset="0"/>
                <a:cs typeface="Arial" charset="0"/>
              </a:rPr>
              <a:t>STRATEGIZE</a:t>
            </a:r>
            <a:r>
              <a:rPr lang="en-US" sz="1400" b="1" dirty="0"/>
              <a:t>   </a:t>
            </a:r>
            <a:r>
              <a:rPr lang="en-US" sz="1400" dirty="0"/>
              <a:t>Draw a solution map showing the conversion from </a:t>
            </a:r>
            <a:r>
              <a:rPr lang="en-US" sz="1400" dirty="0" err="1"/>
              <a:t>mol</a:t>
            </a:r>
            <a:r>
              <a:rPr lang="en-US" sz="1400" dirty="0"/>
              <a:t> H</a:t>
            </a:r>
            <a:r>
              <a:rPr lang="en-US" sz="1400" baseline="-25000" dirty="0"/>
              <a:t>2</a:t>
            </a:r>
            <a:r>
              <a:rPr lang="en-US" sz="1400" dirty="0"/>
              <a:t>O to g H</a:t>
            </a:r>
            <a:r>
              <a:rPr lang="en-US" sz="1400" baseline="-25000" dirty="0"/>
              <a:t>2</a:t>
            </a:r>
            <a:r>
              <a:rPr lang="en-US" sz="1400" dirty="0"/>
              <a:t>O. The conversion factor is the molar mass of water, which you can determine by summing the atomic masses of all the atoms in the chemical formula.</a:t>
            </a:r>
          </a:p>
          <a:p>
            <a:endParaRPr lang="en-US" sz="1400" dirty="0"/>
          </a:p>
          <a:p>
            <a:r>
              <a:rPr lang="en-US" sz="1400" b="1" dirty="0">
                <a:latin typeface="Arial" charset="0"/>
                <a:cs typeface="Arial" charset="0"/>
              </a:rPr>
              <a:t>SOLUTION MAP</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r>
              <a:rPr lang="en-US" sz="1400" b="1" dirty="0">
                <a:latin typeface="Arial" charset="0"/>
                <a:cs typeface="Arial" charset="0"/>
              </a:rPr>
              <a:t>RELATIONSHIPS USED</a:t>
            </a:r>
          </a:p>
          <a:p>
            <a:r>
              <a:rPr lang="en-US" sz="1400" dirty="0"/>
              <a:t>H</a:t>
            </a:r>
            <a:r>
              <a:rPr lang="en-US" sz="1400" baseline="-25000" dirty="0"/>
              <a:t>2</a:t>
            </a:r>
            <a:r>
              <a:rPr lang="en-US" sz="1400" dirty="0"/>
              <a:t>O molar mass = 2(atomic mass H) + 1(atomic mass O)</a:t>
            </a:r>
          </a:p>
          <a:p>
            <a:pPr indent="1179576"/>
            <a:r>
              <a:rPr lang="is-IS" sz="1400" dirty="0"/>
              <a:t> = 2(1.01) + 1(16.00)</a:t>
            </a:r>
          </a:p>
          <a:p>
            <a:pPr indent="1179576"/>
            <a:r>
              <a:rPr lang="nb-NO" sz="1400" dirty="0"/>
              <a:t> = 18.02 g</a:t>
            </a:r>
            <a:r>
              <a:rPr lang="en-US" sz="1400" dirty="0">
                <a:solidFill>
                  <a:srgbClr val="000000"/>
                </a:solidFill>
                <a:latin typeface="Times New Roman"/>
                <a:ea typeface="ＭＳ Ｐゴシック" pitchFamily="34" charset="-128"/>
              </a:rPr>
              <a:t>/</a:t>
            </a:r>
            <a:r>
              <a:rPr lang="nb-NO" sz="1400" dirty="0"/>
              <a:t>mol</a:t>
            </a:r>
            <a:endParaRPr lang="en-US" sz="1400" dirty="0">
              <a:cs typeface="Arial" charset="0"/>
            </a:endParaRPr>
          </a:p>
        </p:txBody>
      </p:sp>
      <p:pic>
        <p:nvPicPr>
          <p:cNvPr id="3" name="Picture 2" descr="06_Pg177_UnFigure_2.jpg"/>
          <p:cNvPicPr>
            <a:picLocks noChangeAspect="1"/>
          </p:cNvPicPr>
          <p:nvPr/>
        </p:nvPicPr>
        <p:blipFill rotWithShape="1">
          <a:blip r:embed="rId3" cstate="print">
            <a:extLst>
              <a:ext uri="{28A0092B-C50C-407E-A947-70E740481C1C}">
                <a14:useLocalDpi xmlns:a14="http://schemas.microsoft.com/office/drawing/2010/main" val="0"/>
              </a:ext>
            </a:extLst>
          </a:blip>
          <a:srcRect b="3889"/>
          <a:stretch/>
        </p:blipFill>
        <p:spPr>
          <a:xfrm>
            <a:off x="3180074" y="3603378"/>
            <a:ext cx="2742124" cy="1099374"/>
          </a:xfrm>
          <a:prstGeom prst="rect">
            <a:avLst/>
          </a:prstGeom>
        </p:spPr>
      </p:pic>
    </p:spTree>
    <p:extLst>
      <p:ext uri="{BB962C8B-B14F-4D97-AF65-F5344CB8AC3E}">
        <p14:creationId xmlns:p14="http://schemas.microsoft.com/office/powerpoint/2010/main" val="174126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8" end="1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04799" y="1416058"/>
            <a:ext cx="8721969" cy="403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SOLVE</a:t>
            </a:r>
            <a:r>
              <a:rPr lang="en-US" sz="1400" b="1" dirty="0"/>
              <a:t>   </a:t>
            </a:r>
            <a:r>
              <a:rPr lang="en-US" sz="1400" dirty="0"/>
              <a:t>Follow the solution map to solve the problem. Begin with 1.75 </a:t>
            </a:r>
            <a:r>
              <a:rPr lang="en-US" sz="1400" dirty="0" err="1"/>
              <a:t>mol</a:t>
            </a:r>
            <a:r>
              <a:rPr lang="en-US" sz="1400" dirty="0"/>
              <a:t> of water and use the molar mass to convert to grams of water.</a:t>
            </a:r>
          </a:p>
          <a:p>
            <a:endParaRPr lang="en-US" sz="1400" b="1" dirty="0">
              <a:latin typeface="Arial" charset="0"/>
              <a:cs typeface="Arial" charset="0"/>
            </a:endParaRPr>
          </a:p>
          <a:p>
            <a:r>
              <a:rPr lang="en-US" sz="1400" b="1" dirty="0">
                <a:latin typeface="Arial" charset="0"/>
                <a:cs typeface="Arial" charset="0"/>
              </a:rPr>
              <a:t>SOLUTION</a:t>
            </a:r>
          </a:p>
          <a:p>
            <a:endParaRPr lang="en-US" sz="1400" dirty="0">
              <a:latin typeface="+mn-lt"/>
              <a:cs typeface="Arial" charset="0"/>
            </a:endParaRPr>
          </a:p>
          <a:p>
            <a:endParaRPr lang="en-US" sz="1400" dirty="0">
              <a:latin typeface="+mn-lt"/>
              <a:cs typeface="Arial" charset="0"/>
            </a:endParaRPr>
          </a:p>
          <a:p>
            <a:endParaRPr lang="en-US" sz="1400" dirty="0">
              <a:latin typeface="+mn-lt"/>
              <a:cs typeface="Arial" charset="0"/>
            </a:endParaRPr>
          </a:p>
          <a:p>
            <a:endParaRPr lang="en-US" sz="1400" b="1" dirty="0">
              <a:latin typeface="Arial" charset="0"/>
              <a:cs typeface="Arial" charset="0"/>
            </a:endParaRPr>
          </a:p>
          <a:p>
            <a:r>
              <a:rPr lang="en-US" sz="1400" b="1" dirty="0">
                <a:latin typeface="Arial" charset="0"/>
                <a:cs typeface="Arial" charset="0"/>
              </a:rPr>
              <a:t>CHECK</a:t>
            </a:r>
            <a:r>
              <a:rPr lang="en-US" sz="1400" dirty="0"/>
              <a:t>   Check your answer. Are the units correct? Does the answer make physical sense? </a:t>
            </a:r>
          </a:p>
          <a:p>
            <a:endParaRPr lang="en-US" sz="1400" dirty="0"/>
          </a:p>
          <a:p>
            <a:r>
              <a:rPr lang="en-US" sz="1400" dirty="0"/>
              <a:t>The units (g H</a:t>
            </a:r>
            <a:r>
              <a:rPr lang="en-US" sz="1400" baseline="-25000" dirty="0"/>
              <a:t>2</a:t>
            </a:r>
            <a:r>
              <a:rPr lang="en-US" sz="1400" dirty="0"/>
              <a:t>O) are the desired units. The magnitude of the answer makes sense because 1 </a:t>
            </a:r>
            <a:r>
              <a:rPr lang="en-US" sz="1400" dirty="0" err="1"/>
              <a:t>mol</a:t>
            </a:r>
            <a:r>
              <a:rPr lang="en-US" sz="1400" dirty="0"/>
              <a:t> of water has a mass of 18.02 g; therefore, 1.75 </a:t>
            </a:r>
            <a:r>
              <a:rPr lang="en-US" sz="1400" dirty="0" err="1"/>
              <a:t>mol</a:t>
            </a:r>
            <a:r>
              <a:rPr lang="en-US" sz="1400" dirty="0"/>
              <a:t> should have a mass that is slightly less than 36 g.</a:t>
            </a:r>
          </a:p>
          <a:p>
            <a:endParaRPr lang="en-US" sz="1400" dirty="0"/>
          </a:p>
          <a:p>
            <a:pPr marL="0" indent="0">
              <a:spcAft>
                <a:spcPts val="0"/>
              </a:spcAft>
            </a:pPr>
            <a:r>
              <a:rPr lang="en-US" b="1" dirty="0" err="1">
                <a:solidFill>
                  <a:srgbClr val="3366FF"/>
                </a:solidFill>
                <a:latin typeface="Arial" pitchFamily="34" charset="0"/>
                <a:cs typeface="Arial" pitchFamily="34" charset="0"/>
              </a:rPr>
              <a:t>Skillbuilder</a:t>
            </a:r>
            <a:r>
              <a:rPr lang="en-US" b="1" dirty="0">
                <a:solidFill>
                  <a:srgbClr val="3366FF"/>
                </a:solidFill>
                <a:latin typeface="Arial" pitchFamily="34" charset="0"/>
                <a:cs typeface="Arial" pitchFamily="34" charset="0"/>
              </a:rPr>
              <a:t> 6.4</a:t>
            </a:r>
            <a:r>
              <a:rPr lang="en-US" b="1" dirty="0">
                <a:latin typeface="Arial" pitchFamily="34" charset="0"/>
                <a:cs typeface="Arial" pitchFamily="34" charset="0"/>
              </a:rPr>
              <a:t> | </a:t>
            </a:r>
            <a:r>
              <a:rPr lang="en-US" b="1" dirty="0">
                <a:solidFill>
                  <a:srgbClr val="3366FF"/>
                </a:solidFill>
                <a:latin typeface="Arial" pitchFamily="34" charset="0"/>
                <a:cs typeface="Arial" pitchFamily="34" charset="0"/>
              </a:rPr>
              <a:t>The Mole Concept—Converting between Grams and Moles</a:t>
            </a:r>
          </a:p>
          <a:p>
            <a:r>
              <a:rPr lang="en-US" sz="1400" dirty="0"/>
              <a:t>Calculate the number of moles of NO</a:t>
            </a:r>
            <a:r>
              <a:rPr lang="en-US" sz="1400" baseline="-25000" dirty="0"/>
              <a:t>2</a:t>
            </a:r>
            <a:r>
              <a:rPr lang="en-US" sz="1400" dirty="0"/>
              <a:t> in 1.18 g of NO</a:t>
            </a:r>
            <a:r>
              <a:rPr lang="en-US" sz="1400" baseline="-25000" dirty="0"/>
              <a:t>2</a:t>
            </a:r>
            <a:r>
              <a:rPr lang="en-US" sz="1400" dirty="0"/>
              <a:t>.</a:t>
            </a:r>
          </a:p>
          <a:p>
            <a:endParaRPr lang="en-US" sz="1400" dirty="0"/>
          </a:p>
          <a:p>
            <a:r>
              <a:rPr lang="en-US" b="1" dirty="0">
                <a:solidFill>
                  <a:srgbClr val="3366FF"/>
                </a:solidFill>
                <a:latin typeface="Arial" pitchFamily="34" charset="0"/>
                <a:cs typeface="Arial" pitchFamily="34" charset="0"/>
              </a:rPr>
              <a:t>For More Practice</a:t>
            </a:r>
            <a:endParaRPr lang="en-US" dirty="0"/>
          </a:p>
          <a:p>
            <a:r>
              <a:rPr lang="en-US" sz="1400" dirty="0"/>
              <a:t>Problems 47, 48, 49, 50.</a:t>
            </a:r>
          </a:p>
        </p:txBody>
      </p:sp>
      <p:sp>
        <p:nvSpPr>
          <p:cNvPr id="2050" name="Line 2"/>
          <p:cNvSpPr>
            <a:spLocks noChangeShapeType="1"/>
          </p:cNvSpPr>
          <p:nvPr/>
        </p:nvSpPr>
        <p:spPr bwMode="auto">
          <a:xfrm>
            <a:off x="330199" y="140195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6.4	</a:t>
            </a:r>
            <a:r>
              <a:rPr lang="en-US" sz="2000" b="1" dirty="0">
                <a:latin typeface="Arial" charset="0"/>
                <a:ea typeface="ＭＳ Ｐゴシック" charset="0"/>
                <a:cs typeface="ＭＳ Ｐゴシック" charset="0"/>
              </a:rPr>
              <a:t>The Mole Concept—Converting between Grams and Moles for Compounds</a:t>
            </a:r>
          </a:p>
        </p:txBody>
      </p:sp>
      <p:sp>
        <p:nvSpPr>
          <p:cNvPr id="2054" name="Line 7"/>
          <p:cNvSpPr>
            <a:spLocks noChangeShapeType="1"/>
          </p:cNvSpPr>
          <p:nvPr/>
        </p:nvSpPr>
        <p:spPr bwMode="auto">
          <a:xfrm>
            <a:off x="304800" y="285750"/>
            <a:ext cx="0" cy="525846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99881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529672"/>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2" name="Picture 1" descr="WE_6.4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336" y="2470001"/>
            <a:ext cx="3472610" cy="444874"/>
          </a:xfrm>
          <a:prstGeom prst="rect">
            <a:avLst/>
          </a:prstGeom>
        </p:spPr>
      </p:pic>
    </p:spTree>
    <p:extLst>
      <p:ext uri="{BB962C8B-B14F-4D97-AF65-F5344CB8AC3E}">
        <p14:creationId xmlns:p14="http://schemas.microsoft.com/office/powerpoint/2010/main" val="237216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40195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6.5	</a:t>
            </a:r>
            <a:r>
              <a:rPr lang="en-US" sz="2000" b="1" dirty="0">
                <a:latin typeface="Arial" charset="0"/>
                <a:ea typeface="ＭＳ Ｐゴシック" charset="0"/>
                <a:cs typeface="ＭＳ Ｐゴシック" charset="0"/>
              </a:rPr>
              <a:t>The Mole Concept—Converting between Mass of a Compound and Number of Molecules</a:t>
            </a:r>
          </a:p>
        </p:txBody>
      </p:sp>
      <p:sp>
        <p:nvSpPr>
          <p:cNvPr id="2054" name="Line 7"/>
          <p:cNvSpPr>
            <a:spLocks noChangeShapeType="1"/>
          </p:cNvSpPr>
          <p:nvPr/>
        </p:nvSpPr>
        <p:spPr bwMode="auto">
          <a:xfrm>
            <a:off x="304800" y="285750"/>
            <a:ext cx="0" cy="485581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99881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What is the mass of 4.78 </a:t>
            </a:r>
            <a:r>
              <a:rPr lang="en-US" sz="1400" dirty="0">
                <a:solidFill>
                  <a:srgbClr val="000000"/>
                </a:solidFill>
                <a:latin typeface="Times New Roman"/>
                <a:ea typeface="ＭＳ Ｐゴシック" pitchFamily="48" charset="-128"/>
                <a:cs typeface="Arial"/>
              </a:rPr>
              <a:t>×</a:t>
            </a:r>
            <a:r>
              <a:rPr lang="en-US" sz="1400" dirty="0"/>
              <a:t> 10</a:t>
            </a:r>
            <a:r>
              <a:rPr lang="en-US" sz="1400" baseline="30000" dirty="0"/>
              <a:t>24</a:t>
            </a:r>
            <a:r>
              <a:rPr lang="en-US" sz="1400" dirty="0"/>
              <a:t> NO</a:t>
            </a:r>
            <a:r>
              <a:rPr lang="en-US" sz="1400" baseline="-25000" dirty="0"/>
              <a:t>2</a:t>
            </a:r>
            <a:r>
              <a:rPr lang="en-US" sz="1400" dirty="0"/>
              <a:t> molecules?</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5128508"/>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0" name="Text Box 4"/>
          <p:cNvSpPr txBox="1">
            <a:spLocks noChangeArrowheads="1"/>
          </p:cNvSpPr>
          <p:nvPr/>
        </p:nvSpPr>
        <p:spPr bwMode="auto">
          <a:xfrm>
            <a:off x="304799" y="1416058"/>
            <a:ext cx="8721969" cy="368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SORT</a:t>
            </a:r>
            <a:r>
              <a:rPr lang="en-US" sz="1400" b="1" dirty="0"/>
              <a:t>   </a:t>
            </a:r>
            <a:r>
              <a:rPr lang="en-US" sz="1400" dirty="0"/>
              <a:t>You are given the number of NO</a:t>
            </a:r>
            <a:r>
              <a:rPr lang="en-US" sz="1400" baseline="-25000" dirty="0"/>
              <a:t>2</a:t>
            </a:r>
            <a:r>
              <a:rPr lang="en-US" sz="1400" dirty="0"/>
              <a:t> molecules and asked to find the mass.</a:t>
            </a:r>
          </a:p>
          <a:p>
            <a:endParaRPr lang="en-US" sz="1400" b="1" dirty="0">
              <a:latin typeface="Arial" charset="0"/>
              <a:cs typeface="Arial" charset="0"/>
            </a:endParaRPr>
          </a:p>
          <a:p>
            <a:r>
              <a:rPr lang="en-US" sz="1400" b="1" dirty="0">
                <a:latin typeface="Arial" charset="0"/>
                <a:cs typeface="Arial" charset="0"/>
              </a:rPr>
              <a:t>GIVEN   </a:t>
            </a:r>
            <a:r>
              <a:rPr lang="en-US" sz="1400" dirty="0"/>
              <a:t>4.78 </a:t>
            </a:r>
            <a:r>
              <a:rPr lang="en-US" sz="1400" dirty="0">
                <a:solidFill>
                  <a:srgbClr val="000000"/>
                </a:solidFill>
                <a:latin typeface="Times New Roman"/>
                <a:ea typeface="ＭＳ Ｐゴシック" pitchFamily="48" charset="-128"/>
                <a:cs typeface="Arial"/>
              </a:rPr>
              <a:t>×</a:t>
            </a:r>
            <a:r>
              <a:rPr lang="en-US" sz="1400" dirty="0"/>
              <a:t> 10</a:t>
            </a:r>
            <a:r>
              <a:rPr lang="en-US" sz="1400" baseline="30000" dirty="0"/>
              <a:t>24</a:t>
            </a:r>
            <a:r>
              <a:rPr lang="en-US" sz="1400" dirty="0"/>
              <a:t> NO</a:t>
            </a:r>
            <a:r>
              <a:rPr lang="en-US" sz="1400" baseline="-25000" dirty="0"/>
              <a:t>2</a:t>
            </a:r>
            <a:r>
              <a:rPr lang="en-US" sz="1400" dirty="0"/>
              <a:t> molecules</a:t>
            </a:r>
            <a:endParaRPr lang="en-US" sz="1400" baseline="-25000" dirty="0"/>
          </a:p>
          <a:p>
            <a:pPr>
              <a:defRPr/>
            </a:pPr>
            <a:endParaRPr lang="en-US" sz="1400" baseline="-25000" dirty="0"/>
          </a:p>
          <a:p>
            <a:pPr>
              <a:defRPr/>
            </a:pPr>
            <a:r>
              <a:rPr lang="en-US" sz="1400" b="1" dirty="0">
                <a:latin typeface="Arial" charset="0"/>
                <a:cs typeface="Arial" charset="0"/>
              </a:rPr>
              <a:t>FIND</a:t>
            </a:r>
            <a:r>
              <a:rPr lang="en-US" sz="1400" b="1" dirty="0"/>
              <a:t>   </a:t>
            </a:r>
            <a:r>
              <a:rPr lang="de-DE" sz="1400" dirty="0" err="1"/>
              <a:t>g</a:t>
            </a:r>
            <a:r>
              <a:rPr lang="de-DE" sz="1400" dirty="0"/>
              <a:t> NO</a:t>
            </a:r>
            <a:r>
              <a:rPr lang="de-DE" sz="1400" baseline="-25000" dirty="0"/>
              <a:t>2</a:t>
            </a:r>
            <a:endParaRPr lang="is-IS" sz="1400" baseline="-25000" dirty="0"/>
          </a:p>
          <a:p>
            <a:pPr>
              <a:defRPr/>
            </a:pPr>
            <a:endParaRPr lang="en-US" sz="1400" dirty="0"/>
          </a:p>
          <a:p>
            <a:r>
              <a:rPr lang="en-US" sz="1400" b="1" dirty="0">
                <a:latin typeface="Arial" charset="0"/>
                <a:cs typeface="Arial" charset="0"/>
              </a:rPr>
              <a:t>STRATEGIZE</a:t>
            </a:r>
            <a:r>
              <a:rPr lang="en-US" sz="1400" b="1" dirty="0"/>
              <a:t>   </a:t>
            </a:r>
            <a:r>
              <a:rPr lang="en-US" sz="1400" dirty="0"/>
              <a:t>The solution map has two steps. In the first step, convert from molecules of NO</a:t>
            </a:r>
            <a:r>
              <a:rPr lang="en-US" sz="1400" baseline="-25000" dirty="0"/>
              <a:t>2</a:t>
            </a:r>
            <a:r>
              <a:rPr lang="en-US" sz="1400" dirty="0"/>
              <a:t> to moles of NO</a:t>
            </a:r>
            <a:r>
              <a:rPr lang="en-US" sz="1400" baseline="-25000" dirty="0"/>
              <a:t>2</a:t>
            </a:r>
            <a:r>
              <a:rPr lang="en-US" sz="1400" dirty="0"/>
              <a:t>. In the second step, convert from moles of NO</a:t>
            </a:r>
            <a:r>
              <a:rPr lang="en-US" sz="1400" baseline="-25000" dirty="0"/>
              <a:t>2</a:t>
            </a:r>
            <a:r>
              <a:rPr lang="en-US" sz="1400" dirty="0"/>
              <a:t> to mass of NO</a:t>
            </a:r>
            <a:r>
              <a:rPr lang="en-US" sz="1400" baseline="-25000" dirty="0"/>
              <a:t>2</a:t>
            </a:r>
            <a:r>
              <a:rPr lang="en-US" sz="1400" dirty="0"/>
              <a:t>. The required conversion factors are the molar mass of NO</a:t>
            </a:r>
            <a:r>
              <a:rPr lang="en-US" sz="1400" baseline="-25000" dirty="0"/>
              <a:t>2</a:t>
            </a:r>
            <a:r>
              <a:rPr lang="en-US" sz="1400" dirty="0"/>
              <a:t> and the number of molecules in a mole.</a:t>
            </a:r>
          </a:p>
          <a:p>
            <a:endParaRPr lang="en-US" sz="1400" b="1" dirty="0">
              <a:latin typeface="Arial" charset="0"/>
              <a:cs typeface="Arial" charset="0"/>
            </a:endParaRPr>
          </a:p>
          <a:p>
            <a:r>
              <a:rPr lang="en-US" sz="1400" b="1" dirty="0">
                <a:latin typeface="Arial" charset="0"/>
                <a:cs typeface="Arial" charset="0"/>
              </a:rPr>
              <a:t>SOLUTION MAP</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p:txBody>
      </p:sp>
      <p:pic>
        <p:nvPicPr>
          <p:cNvPr id="2" name="Picture 1" descr="06_Pg178_UnFigure_2.jpg"/>
          <p:cNvPicPr>
            <a:picLocks noChangeAspect="1"/>
          </p:cNvPicPr>
          <p:nvPr/>
        </p:nvPicPr>
        <p:blipFill rotWithShape="1">
          <a:blip r:embed="rId3" cstate="print">
            <a:extLst>
              <a:ext uri="{28A0092B-C50C-407E-A947-70E740481C1C}">
                <a14:useLocalDpi xmlns:a14="http://schemas.microsoft.com/office/drawing/2010/main" val="0"/>
              </a:ext>
            </a:extLst>
          </a:blip>
          <a:srcRect b="6241"/>
          <a:stretch/>
        </p:blipFill>
        <p:spPr>
          <a:xfrm>
            <a:off x="2541981" y="3826202"/>
            <a:ext cx="3989387" cy="1116781"/>
          </a:xfrm>
          <a:prstGeom prst="rect">
            <a:avLst/>
          </a:prstGeom>
        </p:spPr>
      </p:pic>
    </p:spTree>
    <p:extLst>
      <p:ext uri="{BB962C8B-B14F-4D97-AF65-F5344CB8AC3E}">
        <p14:creationId xmlns:p14="http://schemas.microsoft.com/office/powerpoint/2010/main" val="261837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04799" y="1416058"/>
            <a:ext cx="8721969" cy="461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RELATIONSHIPS USED</a:t>
            </a:r>
          </a:p>
          <a:p>
            <a:r>
              <a:rPr lang="en-US" sz="1400" dirty="0"/>
              <a:t>6.022 </a:t>
            </a:r>
            <a:r>
              <a:rPr lang="en-US" sz="1400" dirty="0">
                <a:solidFill>
                  <a:srgbClr val="000000"/>
                </a:solidFill>
                <a:latin typeface="Times New Roman"/>
                <a:ea typeface="ＭＳ Ｐゴシック" pitchFamily="48" charset="-128"/>
                <a:cs typeface="Arial"/>
              </a:rPr>
              <a:t>×</a:t>
            </a:r>
            <a:r>
              <a:rPr lang="en-US" sz="1400" dirty="0"/>
              <a:t> 10</a:t>
            </a:r>
            <a:r>
              <a:rPr lang="en-US" sz="1400" baseline="30000" dirty="0"/>
              <a:t>23</a:t>
            </a:r>
            <a:r>
              <a:rPr lang="en-US" sz="1400" dirty="0"/>
              <a:t> molecules = 1 </a:t>
            </a:r>
            <a:r>
              <a:rPr lang="en-US" sz="1400" dirty="0" err="1"/>
              <a:t>mol</a:t>
            </a:r>
            <a:r>
              <a:rPr lang="en-US" sz="1400" dirty="0"/>
              <a:t> (Avogadro’s number)</a:t>
            </a:r>
          </a:p>
          <a:p>
            <a:endParaRPr lang="en-US" sz="1400" dirty="0"/>
          </a:p>
          <a:p>
            <a:r>
              <a:rPr lang="en-US" sz="1400" dirty="0"/>
              <a:t>NO</a:t>
            </a:r>
            <a:r>
              <a:rPr lang="en-US" sz="1400" baseline="-25000" dirty="0"/>
              <a:t>2</a:t>
            </a:r>
            <a:r>
              <a:rPr lang="en-US" sz="1400" dirty="0"/>
              <a:t> molar mass = 1(atomic mass N) + 2(atomic mass O)</a:t>
            </a:r>
          </a:p>
          <a:p>
            <a:pPr indent="1207008"/>
            <a:r>
              <a:rPr lang="is-IS" sz="1400" dirty="0"/>
              <a:t>= 14.01 + 2(16.00)</a:t>
            </a:r>
          </a:p>
          <a:p>
            <a:pPr indent="1207008"/>
            <a:r>
              <a:rPr lang="hr-HR" sz="1400" dirty="0"/>
              <a:t>= 46.01 g</a:t>
            </a:r>
            <a:r>
              <a:rPr lang="en-US" sz="1400" dirty="0">
                <a:solidFill>
                  <a:srgbClr val="000000"/>
                </a:solidFill>
                <a:latin typeface="Times New Roman"/>
                <a:ea typeface="ＭＳ Ｐゴシック" pitchFamily="34" charset="-128"/>
              </a:rPr>
              <a:t>/</a:t>
            </a:r>
            <a:r>
              <a:rPr lang="hr-HR" sz="1400" dirty="0"/>
              <a:t>mol</a:t>
            </a:r>
          </a:p>
          <a:p>
            <a:endParaRPr lang="en-US" sz="1400" b="1" dirty="0">
              <a:latin typeface="Arial" charset="0"/>
              <a:cs typeface="Arial" charset="0"/>
            </a:endParaRPr>
          </a:p>
          <a:p>
            <a:r>
              <a:rPr lang="en-US" sz="1400" b="1" dirty="0">
                <a:latin typeface="Arial" charset="0"/>
                <a:cs typeface="Arial" charset="0"/>
              </a:rPr>
              <a:t>SOLVE</a:t>
            </a:r>
            <a:r>
              <a:rPr lang="en-US" sz="1400" b="1" dirty="0"/>
              <a:t>   </a:t>
            </a:r>
            <a:r>
              <a:rPr lang="en-US" sz="1400" dirty="0"/>
              <a:t>Using the solution map as a guide, begin with molecules of NO</a:t>
            </a:r>
            <a:r>
              <a:rPr lang="en-US" sz="1400" baseline="-25000" dirty="0"/>
              <a:t>2</a:t>
            </a:r>
            <a:r>
              <a:rPr lang="en-US" sz="1400" dirty="0"/>
              <a:t> and multiply by the appropriate conversion factors to arrive </a:t>
            </a:r>
            <a:r>
              <a:rPr lang="nb-NO" sz="1400" dirty="0"/>
              <a:t>at g NO</a:t>
            </a:r>
            <a:r>
              <a:rPr lang="nb-NO" sz="1400" baseline="-25000" dirty="0"/>
              <a:t>2</a:t>
            </a:r>
            <a:r>
              <a:rPr lang="en-US" sz="1400" dirty="0"/>
              <a:t>.</a:t>
            </a:r>
          </a:p>
          <a:p>
            <a:endParaRPr lang="en-US" sz="1400" b="1" dirty="0">
              <a:latin typeface="Arial" charset="0"/>
              <a:cs typeface="Arial" charset="0"/>
            </a:endParaRPr>
          </a:p>
          <a:p>
            <a:r>
              <a:rPr lang="en-US" sz="1400" b="1" dirty="0">
                <a:latin typeface="Arial" charset="0"/>
                <a:cs typeface="Arial" charset="0"/>
              </a:rPr>
              <a:t>SOLUTION</a:t>
            </a:r>
          </a:p>
          <a:p>
            <a:endParaRPr lang="en-US" sz="1400" dirty="0">
              <a:latin typeface="+mn-lt"/>
              <a:cs typeface="Arial" charset="0"/>
            </a:endParaRPr>
          </a:p>
          <a:p>
            <a:endParaRPr lang="en-US" sz="1400" dirty="0">
              <a:latin typeface="+mn-lt"/>
              <a:cs typeface="Arial" charset="0"/>
            </a:endParaRPr>
          </a:p>
          <a:p>
            <a:endParaRPr lang="en-US" sz="1400" dirty="0">
              <a:latin typeface="+mn-lt"/>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r>
              <a:rPr lang="en-US" sz="1400" b="1" dirty="0">
                <a:latin typeface="Arial" charset="0"/>
                <a:cs typeface="Arial" charset="0"/>
              </a:rPr>
              <a:t>CHECK</a:t>
            </a:r>
            <a:r>
              <a:rPr lang="en-US" sz="1400" dirty="0"/>
              <a:t>   Check your answer. Are the units correct? Does the answer make physical sense? </a:t>
            </a:r>
          </a:p>
          <a:p>
            <a:endParaRPr lang="en-US" sz="1400" dirty="0"/>
          </a:p>
          <a:p>
            <a:r>
              <a:rPr lang="en-US" sz="1400" dirty="0"/>
              <a:t>The units, g NO</a:t>
            </a:r>
            <a:r>
              <a:rPr lang="en-US" sz="1400" baseline="-25000" dirty="0"/>
              <a:t>2</a:t>
            </a:r>
            <a:r>
              <a:rPr lang="en-US" sz="1400" dirty="0"/>
              <a:t>, are correct. Because the number of NO</a:t>
            </a:r>
            <a:r>
              <a:rPr lang="en-US" sz="1400" baseline="-25000" dirty="0"/>
              <a:t>2</a:t>
            </a:r>
            <a:r>
              <a:rPr lang="en-US" sz="1400" dirty="0"/>
              <a:t> molecules is more than one mole, the answer should be more than one molar mass (more than 46.01 g), which it is; therefore, the magnitude of the answer is reasonable.</a:t>
            </a:r>
          </a:p>
        </p:txBody>
      </p:sp>
      <p:sp>
        <p:nvSpPr>
          <p:cNvPr id="2050" name="Line 2"/>
          <p:cNvSpPr>
            <a:spLocks noChangeShapeType="1"/>
          </p:cNvSpPr>
          <p:nvPr/>
        </p:nvSpPr>
        <p:spPr bwMode="auto">
          <a:xfrm>
            <a:off x="330199" y="140195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6.5	</a:t>
            </a:r>
            <a:r>
              <a:rPr lang="en-US" sz="2000" b="1" dirty="0">
                <a:latin typeface="Arial" charset="0"/>
                <a:ea typeface="ＭＳ Ｐゴシック" charset="0"/>
                <a:cs typeface="ＭＳ Ｐゴシック" charset="0"/>
              </a:rPr>
              <a:t>The Mole Concept—Converting between Mass of a Compound and Number of Molecules</a:t>
            </a:r>
          </a:p>
        </p:txBody>
      </p:sp>
      <p:sp>
        <p:nvSpPr>
          <p:cNvPr id="2054" name="Line 7"/>
          <p:cNvSpPr>
            <a:spLocks noChangeShapeType="1"/>
          </p:cNvSpPr>
          <p:nvPr/>
        </p:nvSpPr>
        <p:spPr bwMode="auto">
          <a:xfrm>
            <a:off x="304800" y="285750"/>
            <a:ext cx="0" cy="582568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99881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1" y="6092502"/>
            <a:ext cx="459581"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2" name="Picture 1" descr="WE_6.5_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079" y="3957829"/>
            <a:ext cx="4461002" cy="910644"/>
          </a:xfrm>
          <a:prstGeom prst="rect">
            <a:avLst/>
          </a:prstGeom>
        </p:spPr>
      </p:pic>
    </p:spTree>
    <p:extLst>
      <p:ext uri="{BB962C8B-B14F-4D97-AF65-F5344CB8AC3E}">
        <p14:creationId xmlns:p14="http://schemas.microsoft.com/office/powerpoint/2010/main" val="150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How Much Sodium in Sodium Chloride?</a:t>
            </a:r>
          </a:p>
        </p:txBody>
      </p:sp>
      <p:sp>
        <p:nvSpPr>
          <p:cNvPr id="4099" name="Content Placeholder 2"/>
          <p:cNvSpPr>
            <a:spLocks noGrp="1"/>
          </p:cNvSpPr>
          <p:nvPr>
            <p:ph sz="half" idx="1"/>
          </p:nvPr>
        </p:nvSpPr>
        <p:spPr>
          <a:xfrm>
            <a:off x="342900" y="864762"/>
            <a:ext cx="8307805" cy="5293756"/>
          </a:xfrm>
        </p:spPr>
        <p:txBody>
          <a:bodyPr/>
          <a:lstStyle/>
          <a:p>
            <a:pPr eaLnBrk="1" hangingPunct="1"/>
            <a:r>
              <a:rPr lang="en-US" sz="2200" dirty="0"/>
              <a:t>The FDA recommends a person consume less than 2.4 g (2400 mg) of </a:t>
            </a:r>
            <a:r>
              <a:rPr lang="en-US" sz="2200" b="1" i="1" dirty="0"/>
              <a:t>sodium</a:t>
            </a:r>
            <a:r>
              <a:rPr lang="en-US" sz="2200" dirty="0"/>
              <a:t> per day.</a:t>
            </a:r>
          </a:p>
          <a:p>
            <a:pPr eaLnBrk="1" hangingPunct="1"/>
            <a:r>
              <a:rPr lang="en-US" sz="2200" dirty="0"/>
              <a:t>The mass of </a:t>
            </a:r>
            <a:r>
              <a:rPr lang="en-US" sz="2200" b="1" i="1" dirty="0"/>
              <a:t>sodium</a:t>
            </a:r>
            <a:r>
              <a:rPr lang="en-US" sz="2200" dirty="0"/>
              <a:t> that we eat is not the same as the mass of </a:t>
            </a:r>
            <a:r>
              <a:rPr lang="en-US" sz="2200" b="1" i="1" dirty="0"/>
              <a:t>sodium chloride</a:t>
            </a:r>
            <a:r>
              <a:rPr lang="en-US" sz="2200" dirty="0"/>
              <a:t> that we eat. </a:t>
            </a:r>
          </a:p>
          <a:p>
            <a:pPr eaLnBrk="1" hangingPunct="1"/>
            <a:r>
              <a:rPr lang="en-US" sz="2200" dirty="0"/>
              <a:t>How many grams of sodium chloride can we consume and still stay below the FDA recommendation for sodium?</a:t>
            </a:r>
          </a:p>
          <a:p>
            <a:pPr eaLnBrk="1" hangingPunct="1"/>
            <a:r>
              <a:rPr lang="en-US" sz="2200" dirty="0"/>
              <a:t>The </a:t>
            </a:r>
            <a:r>
              <a:rPr lang="en-US" sz="2200" i="1" dirty="0"/>
              <a:t>chemical composition</a:t>
            </a:r>
            <a:r>
              <a:rPr lang="en-US" sz="2200" dirty="0"/>
              <a:t> of sodium chloride is given in its formula, </a:t>
            </a:r>
            <a:r>
              <a:rPr lang="en-US" sz="2200" dirty="0" err="1"/>
              <a:t>NaCl</a:t>
            </a:r>
            <a:r>
              <a:rPr lang="en-US" sz="2200" dirty="0"/>
              <a:t>. </a:t>
            </a:r>
          </a:p>
          <a:p>
            <a:pPr eaLnBrk="1" hangingPunct="1"/>
            <a:r>
              <a:rPr lang="en-US" sz="2200" dirty="0"/>
              <a:t>There is one sodium ion to every chloride ion. </a:t>
            </a:r>
          </a:p>
          <a:p>
            <a:pPr eaLnBrk="1" hangingPunct="1"/>
            <a:r>
              <a:rPr lang="en-US" sz="2200" dirty="0"/>
              <a:t>Since the masses of sodium and chlorine are different, the relationship between the mass of sodium and the mass of sodium chloride is not clear from the chemical formula alone. </a:t>
            </a:r>
          </a:p>
          <a:p>
            <a:pPr eaLnBrk="1" hangingPunct="1"/>
            <a:r>
              <a:rPr lang="en-US" sz="2200" dirty="0"/>
              <a:t>We need to calculate the amount of a constituent element in a given amount of a compound. </a:t>
            </a:r>
          </a:p>
        </p:txBody>
      </p:sp>
    </p:spTree>
    <p:extLst>
      <p:ext uri="{BB962C8B-B14F-4D97-AF65-F5344CB8AC3E}">
        <p14:creationId xmlns:p14="http://schemas.microsoft.com/office/powerpoint/2010/main" val="3784659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04799" y="1416058"/>
            <a:ext cx="8721969" cy="150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pPr marL="0" indent="0">
              <a:spcAft>
                <a:spcPts val="0"/>
              </a:spcAft>
            </a:pPr>
            <a:r>
              <a:rPr lang="en-US" b="1" dirty="0" err="1">
                <a:solidFill>
                  <a:srgbClr val="3366FF"/>
                </a:solidFill>
                <a:latin typeface="Arial" pitchFamily="34" charset="0"/>
                <a:cs typeface="Arial" pitchFamily="34" charset="0"/>
              </a:rPr>
              <a:t>Skillbuilder</a:t>
            </a:r>
            <a:r>
              <a:rPr lang="en-US" b="1" dirty="0">
                <a:solidFill>
                  <a:srgbClr val="3366FF"/>
                </a:solidFill>
                <a:latin typeface="Arial" pitchFamily="34" charset="0"/>
                <a:cs typeface="Arial" pitchFamily="34" charset="0"/>
              </a:rPr>
              <a:t> 6.5</a:t>
            </a:r>
            <a:r>
              <a:rPr lang="en-US" b="1" dirty="0">
                <a:latin typeface="Arial" pitchFamily="34" charset="0"/>
                <a:cs typeface="Arial" pitchFamily="34" charset="0"/>
              </a:rPr>
              <a:t> | </a:t>
            </a:r>
            <a:r>
              <a:rPr lang="en-US" b="1" dirty="0">
                <a:solidFill>
                  <a:srgbClr val="3366FF"/>
                </a:solidFill>
                <a:latin typeface="Arial" pitchFamily="34" charset="0"/>
                <a:cs typeface="Arial" pitchFamily="34" charset="0"/>
              </a:rPr>
              <a:t>The Mole Concept—Converting between Mass and Number of Molecules</a:t>
            </a:r>
          </a:p>
          <a:p>
            <a:r>
              <a:rPr lang="en-US" sz="1400" dirty="0"/>
              <a:t>How many H</a:t>
            </a:r>
            <a:r>
              <a:rPr lang="en-US" sz="1400" baseline="-25000" dirty="0"/>
              <a:t>2</a:t>
            </a:r>
            <a:r>
              <a:rPr lang="en-US" sz="1400" dirty="0"/>
              <a:t>O molecules are in a sample of water with a mass of 3.64 g?</a:t>
            </a:r>
          </a:p>
          <a:p>
            <a:endParaRPr lang="en-US" sz="1400" dirty="0"/>
          </a:p>
          <a:p>
            <a:r>
              <a:rPr lang="en-US" b="1" dirty="0">
                <a:solidFill>
                  <a:srgbClr val="3366FF"/>
                </a:solidFill>
                <a:latin typeface="Arial" pitchFamily="34" charset="0"/>
                <a:cs typeface="Arial" pitchFamily="34" charset="0"/>
              </a:rPr>
              <a:t>For More Practice</a:t>
            </a:r>
            <a:endParaRPr lang="en-US" dirty="0"/>
          </a:p>
          <a:p>
            <a:r>
              <a:rPr lang="en-US" sz="1400" dirty="0"/>
              <a:t>Problems 51, 52, 53, 54.</a:t>
            </a:r>
          </a:p>
        </p:txBody>
      </p:sp>
      <p:sp>
        <p:nvSpPr>
          <p:cNvPr id="2050" name="Line 2"/>
          <p:cNvSpPr>
            <a:spLocks noChangeShapeType="1"/>
          </p:cNvSpPr>
          <p:nvPr/>
        </p:nvSpPr>
        <p:spPr bwMode="auto">
          <a:xfrm>
            <a:off x="330199" y="140195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6.5	</a:t>
            </a:r>
            <a:r>
              <a:rPr lang="en-US" sz="2000" b="1" dirty="0">
                <a:latin typeface="Arial" charset="0"/>
                <a:ea typeface="ＭＳ Ｐゴシック" charset="0"/>
                <a:cs typeface="ＭＳ Ｐゴシック" charset="0"/>
              </a:rPr>
              <a:t>The Mole Concept—Converting between Mass of a Compound and Number of Molecules</a:t>
            </a:r>
          </a:p>
        </p:txBody>
      </p:sp>
      <p:sp>
        <p:nvSpPr>
          <p:cNvPr id="2054" name="Line 7"/>
          <p:cNvSpPr>
            <a:spLocks noChangeShapeType="1"/>
          </p:cNvSpPr>
          <p:nvPr/>
        </p:nvSpPr>
        <p:spPr bwMode="auto">
          <a:xfrm>
            <a:off x="304800" y="285751"/>
            <a:ext cx="0" cy="277028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99881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6863" y="3036204"/>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750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Chemical Formulas as Conversion Factors </a:t>
            </a:r>
            <a:br>
              <a:rPr lang="en-US" altLang="en-US" dirty="0">
                <a:solidFill>
                  <a:srgbClr val="ED6B06"/>
                </a:solidFill>
              </a:rPr>
            </a:br>
            <a:r>
              <a:rPr lang="en-US" altLang="en-US" dirty="0">
                <a:solidFill>
                  <a:srgbClr val="ED6B06"/>
                </a:solidFill>
              </a:rPr>
              <a:t>3-Leaf Clover Analogy: How Many Leaves on 14 Clovers?</a:t>
            </a:r>
          </a:p>
        </p:txBody>
      </p:sp>
      <p:pic>
        <p:nvPicPr>
          <p:cNvPr id="3" name="Picture 2" descr="06_Pg179_UnFigure_2.jpg"/>
          <p:cNvPicPr>
            <a:picLocks noChangeAspect="1"/>
          </p:cNvPicPr>
          <p:nvPr/>
        </p:nvPicPr>
        <p:blipFill rotWithShape="1">
          <a:blip r:embed="rId3">
            <a:extLst>
              <a:ext uri="{28A0092B-C50C-407E-A947-70E740481C1C}">
                <a14:useLocalDpi xmlns:a14="http://schemas.microsoft.com/office/drawing/2010/main" val="0"/>
              </a:ext>
            </a:extLst>
          </a:blip>
          <a:srcRect b="2173"/>
          <a:stretch/>
        </p:blipFill>
        <p:spPr>
          <a:xfrm>
            <a:off x="1265113" y="1671058"/>
            <a:ext cx="2246701" cy="4805088"/>
          </a:xfrm>
          <a:prstGeom prst="rect">
            <a:avLst/>
          </a:prstGeom>
        </p:spPr>
      </p:pic>
      <p:sp>
        <p:nvSpPr>
          <p:cNvPr id="4" name="Rectangle 3"/>
          <p:cNvSpPr/>
          <p:nvPr/>
        </p:nvSpPr>
        <p:spPr>
          <a:xfrm>
            <a:off x="4792922" y="1664553"/>
            <a:ext cx="2904561" cy="461665"/>
          </a:xfrm>
          <a:prstGeom prst="rect">
            <a:avLst/>
          </a:prstGeom>
        </p:spPr>
        <p:txBody>
          <a:bodyPr wrap="square">
            <a:spAutoFit/>
          </a:bodyPr>
          <a:lstStyle/>
          <a:p>
            <a:r>
              <a:rPr lang="en-US" dirty="0">
                <a:solidFill>
                  <a:srgbClr val="000000"/>
                </a:solidFill>
                <a:latin typeface="+mn-lt"/>
              </a:rPr>
              <a:t> 3 leaves : 1 clover</a:t>
            </a:r>
          </a:p>
        </p:txBody>
      </p:sp>
      <p:pic>
        <p:nvPicPr>
          <p:cNvPr id="5" name="Picture 4" descr="06_Pg179_UnFigure_1.jpg"/>
          <p:cNvPicPr>
            <a:picLocks noChangeAspect="1"/>
          </p:cNvPicPr>
          <p:nvPr/>
        </p:nvPicPr>
        <p:blipFill rotWithShape="1">
          <a:blip r:embed="rId4" cstate="print">
            <a:extLst>
              <a:ext uri="{28A0092B-C50C-407E-A947-70E740481C1C}">
                <a14:useLocalDpi xmlns:a14="http://schemas.microsoft.com/office/drawing/2010/main" val="0"/>
              </a:ext>
            </a:extLst>
          </a:blip>
          <a:srcRect b="4206"/>
          <a:stretch/>
        </p:blipFill>
        <p:spPr>
          <a:xfrm>
            <a:off x="5002066" y="2211818"/>
            <a:ext cx="3973469" cy="1691100"/>
          </a:xfrm>
          <a:prstGeom prst="rect">
            <a:avLst/>
          </a:prstGeom>
        </p:spPr>
      </p:pic>
      <p:pic>
        <p:nvPicPr>
          <p:cNvPr id="6" name="Picture 5" descr="Lecture6_slide 2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851" y="4540544"/>
            <a:ext cx="4180809" cy="601984"/>
          </a:xfrm>
          <a:prstGeom prst="rect">
            <a:avLst/>
          </a:prstGeom>
        </p:spPr>
      </p:pic>
    </p:spTree>
    <p:extLst>
      <p:ext uri="{BB962C8B-B14F-4D97-AF65-F5344CB8AC3E}">
        <p14:creationId xmlns:p14="http://schemas.microsoft.com/office/powerpoint/2010/main" val="621373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Chemical Formulas as Conversion Factors</a:t>
            </a:r>
          </a:p>
        </p:txBody>
      </p:sp>
      <p:sp>
        <p:nvSpPr>
          <p:cNvPr id="4099" name="Content Placeholder 2"/>
          <p:cNvSpPr>
            <a:spLocks noGrp="1"/>
          </p:cNvSpPr>
          <p:nvPr>
            <p:ph sz="half" idx="1"/>
          </p:nvPr>
        </p:nvSpPr>
        <p:spPr>
          <a:xfrm>
            <a:off x="342900" y="864762"/>
            <a:ext cx="8307805" cy="6034472"/>
          </a:xfrm>
        </p:spPr>
        <p:txBody>
          <a:bodyPr/>
          <a:lstStyle/>
          <a:p>
            <a:pPr eaLnBrk="1" hangingPunct="1">
              <a:defRPr/>
            </a:pPr>
            <a:r>
              <a:rPr lang="en-US" sz="3200" dirty="0"/>
              <a:t>The formula for carbon dioxide, CO</a:t>
            </a:r>
            <a:r>
              <a:rPr lang="en-US" sz="3200" baseline="-25000" dirty="0"/>
              <a:t>2</a:t>
            </a:r>
            <a:r>
              <a:rPr lang="en-US" sz="3200" dirty="0"/>
              <a:t>,</a:t>
            </a:r>
            <a:r>
              <a:rPr lang="en-US" sz="3200" baseline="-25000" dirty="0"/>
              <a:t> </a:t>
            </a:r>
            <a:r>
              <a:rPr lang="en-US" sz="3200" dirty="0"/>
              <a:t>means there are two O atoms per one CO</a:t>
            </a:r>
            <a:r>
              <a:rPr lang="en-US" sz="3200" baseline="-25000" dirty="0"/>
              <a:t>2</a:t>
            </a:r>
            <a:r>
              <a:rPr lang="en-US" sz="3200" dirty="0"/>
              <a:t> molecule. </a:t>
            </a:r>
          </a:p>
          <a:p>
            <a:pPr eaLnBrk="1" hangingPunct="1">
              <a:defRPr/>
            </a:pPr>
            <a:r>
              <a:rPr lang="en-US" sz="3200" dirty="0"/>
              <a:t>We write this as follows:</a:t>
            </a:r>
          </a:p>
          <a:p>
            <a:pPr algn="ctr" eaLnBrk="1" hangingPunct="1">
              <a:buFont typeface="Arial" charset="0"/>
              <a:buNone/>
              <a:defRPr/>
            </a:pPr>
            <a:r>
              <a:rPr lang="en-US" sz="3200" dirty="0"/>
              <a:t>2 O atoms : 1 CO</a:t>
            </a:r>
            <a:r>
              <a:rPr lang="en-US" sz="3200" baseline="-25000" dirty="0"/>
              <a:t>2</a:t>
            </a:r>
            <a:r>
              <a:rPr lang="en-US" sz="3200" dirty="0"/>
              <a:t> molecule</a:t>
            </a:r>
          </a:p>
          <a:p>
            <a:pPr eaLnBrk="1" hangingPunct="1">
              <a:defRPr/>
            </a:pPr>
            <a:r>
              <a:rPr lang="en-US" sz="3200" dirty="0"/>
              <a:t>Similarly,</a:t>
            </a:r>
          </a:p>
          <a:p>
            <a:pPr algn="ctr" eaLnBrk="1" hangingPunct="1">
              <a:buFont typeface="Arial" charset="0"/>
              <a:buNone/>
              <a:defRPr/>
            </a:pPr>
            <a:r>
              <a:rPr lang="en-US" sz="3200" dirty="0"/>
              <a:t>2 dozen O atoms : 1 dozen CO</a:t>
            </a:r>
            <a:r>
              <a:rPr lang="en-US" sz="3200" baseline="-25000" dirty="0"/>
              <a:t>2</a:t>
            </a:r>
            <a:r>
              <a:rPr lang="en-US" sz="3200" dirty="0"/>
              <a:t> molecules</a:t>
            </a:r>
          </a:p>
          <a:p>
            <a:pPr eaLnBrk="1" hangingPunct="1">
              <a:defRPr/>
            </a:pPr>
            <a:r>
              <a:rPr lang="en-US" sz="3200" dirty="0"/>
              <a:t>And</a:t>
            </a:r>
          </a:p>
          <a:p>
            <a:pPr algn="ctr" eaLnBrk="1" hangingPunct="1">
              <a:buFont typeface="Arial" charset="0"/>
              <a:buNone/>
              <a:defRPr/>
            </a:pPr>
            <a:r>
              <a:rPr lang="en-US" sz="3200" dirty="0"/>
              <a:t>2 </a:t>
            </a:r>
            <a:r>
              <a:rPr lang="en-US" sz="3200" dirty="0" err="1"/>
              <a:t>mol</a:t>
            </a:r>
            <a:r>
              <a:rPr lang="en-US" sz="3200" dirty="0"/>
              <a:t> O: 1 </a:t>
            </a:r>
            <a:r>
              <a:rPr lang="en-US" sz="3200" dirty="0" err="1"/>
              <a:t>mol</a:t>
            </a:r>
            <a:r>
              <a:rPr lang="en-US" sz="3200" dirty="0"/>
              <a:t> CO</a:t>
            </a:r>
            <a:r>
              <a:rPr lang="en-US" sz="3200" baseline="-25000" dirty="0"/>
              <a:t>2</a:t>
            </a:r>
            <a:endParaRPr lang="en-US" sz="3200" dirty="0"/>
          </a:p>
          <a:p>
            <a:pPr algn="ctr" eaLnBrk="1" hangingPunct="1">
              <a:lnSpc>
                <a:spcPct val="90000"/>
              </a:lnSpc>
              <a:buFont typeface="Arial" charset="0"/>
              <a:buNone/>
              <a:defRPr/>
            </a:pPr>
            <a:endParaRPr lang="en-US" sz="3200" dirty="0"/>
          </a:p>
          <a:p>
            <a:pPr eaLnBrk="1" hangingPunct="1">
              <a:lnSpc>
                <a:spcPct val="90000"/>
              </a:lnSpc>
              <a:buFont typeface="Arial" charset="0"/>
              <a:buNone/>
              <a:defRPr/>
            </a:pPr>
            <a:endParaRPr lang="en-US" sz="3200" b="1" dirty="0"/>
          </a:p>
        </p:txBody>
      </p:sp>
    </p:spTree>
    <p:extLst>
      <p:ext uri="{BB962C8B-B14F-4D97-AF65-F5344CB8AC3E}">
        <p14:creationId xmlns:p14="http://schemas.microsoft.com/office/powerpoint/2010/main" val="936314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Conversion Factor Comes Directly from the Chemical Formula</a:t>
            </a:r>
          </a:p>
        </p:txBody>
      </p:sp>
      <p:pic>
        <p:nvPicPr>
          <p:cNvPr id="2" name="Picture 1" descr="06_Pg180_UnFigure_1.jpg"/>
          <p:cNvPicPr>
            <a:picLocks noChangeAspect="1"/>
          </p:cNvPicPr>
          <p:nvPr/>
        </p:nvPicPr>
        <p:blipFill rotWithShape="1">
          <a:blip r:embed="rId3">
            <a:extLst>
              <a:ext uri="{28A0092B-C50C-407E-A947-70E740481C1C}">
                <a14:useLocalDpi xmlns:a14="http://schemas.microsoft.com/office/drawing/2010/main" val="0"/>
              </a:ext>
            </a:extLst>
          </a:blip>
          <a:srcRect b="5075"/>
          <a:stretch/>
        </p:blipFill>
        <p:spPr>
          <a:xfrm>
            <a:off x="0" y="1155438"/>
            <a:ext cx="9157880" cy="4377609"/>
          </a:xfrm>
          <a:prstGeom prst="rect">
            <a:avLst/>
          </a:prstGeom>
        </p:spPr>
      </p:pic>
    </p:spTree>
    <p:extLst>
      <p:ext uri="{BB962C8B-B14F-4D97-AF65-F5344CB8AC3E}">
        <p14:creationId xmlns:p14="http://schemas.microsoft.com/office/powerpoint/2010/main" val="438382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04799" y="1736102"/>
            <a:ext cx="8721969" cy="4113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SORT</a:t>
            </a:r>
            <a:r>
              <a:rPr lang="en-US" sz="1400" b="1" dirty="0"/>
              <a:t>   </a:t>
            </a:r>
            <a:r>
              <a:rPr lang="en-US" sz="1400" dirty="0"/>
              <a:t>You are given the number of moles of CaCO</a:t>
            </a:r>
            <a:r>
              <a:rPr lang="en-US" sz="1400" baseline="-25000" dirty="0"/>
              <a:t>3</a:t>
            </a:r>
            <a:r>
              <a:rPr lang="en-US" sz="1400" dirty="0"/>
              <a:t> and asked to find the number of moles of O.</a:t>
            </a:r>
          </a:p>
          <a:p>
            <a:endParaRPr lang="en-US" sz="1400" b="1" dirty="0">
              <a:latin typeface="Arial" charset="0"/>
              <a:cs typeface="Arial" charset="0"/>
            </a:endParaRPr>
          </a:p>
          <a:p>
            <a:r>
              <a:rPr lang="en-US" sz="1400" b="1" dirty="0">
                <a:latin typeface="Arial" charset="0"/>
                <a:cs typeface="Arial" charset="0"/>
              </a:rPr>
              <a:t>GIVEN   </a:t>
            </a:r>
            <a:r>
              <a:rPr lang="it-IT" sz="1400" dirty="0"/>
              <a:t>1.7 </a:t>
            </a:r>
            <a:r>
              <a:rPr lang="it-IT" sz="1400" dirty="0" err="1"/>
              <a:t>mol</a:t>
            </a:r>
            <a:r>
              <a:rPr lang="it-IT" sz="1400" dirty="0"/>
              <a:t> CaCO</a:t>
            </a:r>
            <a:r>
              <a:rPr lang="it-IT" sz="1400" baseline="-25000" dirty="0"/>
              <a:t>3</a:t>
            </a:r>
            <a:endParaRPr lang="en-US" sz="1400" baseline="-25000" dirty="0"/>
          </a:p>
          <a:p>
            <a:pPr>
              <a:defRPr/>
            </a:pPr>
            <a:endParaRPr lang="en-US" sz="1400" baseline="-25000" dirty="0"/>
          </a:p>
          <a:p>
            <a:pPr>
              <a:defRPr/>
            </a:pPr>
            <a:r>
              <a:rPr lang="en-US" sz="1400" b="1" dirty="0">
                <a:latin typeface="Arial" charset="0"/>
                <a:cs typeface="Arial" charset="0"/>
              </a:rPr>
              <a:t>FIND</a:t>
            </a:r>
            <a:r>
              <a:rPr lang="en-US" sz="1400" b="1" dirty="0"/>
              <a:t>   </a:t>
            </a:r>
            <a:r>
              <a:rPr lang="en-US" sz="1400" dirty="0" err="1"/>
              <a:t>mol</a:t>
            </a:r>
            <a:r>
              <a:rPr lang="en-US" sz="1400" dirty="0"/>
              <a:t> O</a:t>
            </a:r>
            <a:endParaRPr lang="is-IS" sz="1400" baseline="-25000" dirty="0"/>
          </a:p>
          <a:p>
            <a:pPr>
              <a:defRPr/>
            </a:pPr>
            <a:endParaRPr lang="en-US" sz="1400" dirty="0"/>
          </a:p>
          <a:p>
            <a:r>
              <a:rPr lang="en-US" sz="1400" b="1" dirty="0">
                <a:latin typeface="Arial" charset="0"/>
                <a:cs typeface="Arial" charset="0"/>
              </a:rPr>
              <a:t>STRATEGIZE</a:t>
            </a:r>
            <a:r>
              <a:rPr lang="en-US" sz="1400" b="1" dirty="0"/>
              <a:t>   </a:t>
            </a:r>
            <a:r>
              <a:rPr lang="en-US" sz="1400" dirty="0"/>
              <a:t>The solution map begins with moles of calcium carbonate and ends with moles of oxygen. Determine the conversion factor from the chemical formula, which indicates three O atoms for every CaCO</a:t>
            </a:r>
            <a:r>
              <a:rPr lang="en-US" sz="1400" baseline="-25000" dirty="0"/>
              <a:t>3</a:t>
            </a:r>
            <a:r>
              <a:rPr lang="en-US" sz="1400" dirty="0"/>
              <a:t> unit.</a:t>
            </a:r>
          </a:p>
          <a:p>
            <a:endParaRPr lang="en-US" sz="1400" b="1" dirty="0">
              <a:latin typeface="Arial" charset="0"/>
              <a:cs typeface="Arial" charset="0"/>
            </a:endParaRPr>
          </a:p>
          <a:p>
            <a:r>
              <a:rPr lang="en-US" sz="1400" b="1" dirty="0">
                <a:latin typeface="Arial" charset="0"/>
                <a:cs typeface="Arial" charset="0"/>
              </a:rPr>
              <a:t>SOLUTION MAP</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r>
              <a:rPr lang="en-US" sz="1400" b="1" dirty="0">
                <a:latin typeface="Arial" charset="0"/>
                <a:cs typeface="Arial" charset="0"/>
              </a:rPr>
              <a:t>RELATIONSHIPS USED</a:t>
            </a:r>
          </a:p>
          <a:p>
            <a:r>
              <a:rPr lang="en-US" sz="1400" dirty="0"/>
              <a:t>3 </a:t>
            </a:r>
            <a:r>
              <a:rPr lang="en-US" sz="1400" dirty="0" err="1"/>
              <a:t>mol</a:t>
            </a:r>
            <a:r>
              <a:rPr lang="en-US" sz="1400" dirty="0"/>
              <a:t> O : 1 </a:t>
            </a:r>
            <a:r>
              <a:rPr lang="en-US" sz="1400" dirty="0" err="1"/>
              <a:t>mol</a:t>
            </a:r>
            <a:r>
              <a:rPr lang="en-US" sz="1400" dirty="0"/>
              <a:t> CaCO</a:t>
            </a:r>
            <a:r>
              <a:rPr lang="en-US" sz="1400" baseline="-25000" dirty="0"/>
              <a:t>3</a:t>
            </a:r>
            <a:r>
              <a:rPr lang="en-US" sz="1400" dirty="0"/>
              <a:t> (from chemical formula)</a:t>
            </a:r>
            <a:endParaRPr lang="en-US" sz="1400" b="1" dirty="0">
              <a:latin typeface="Arial" charset="0"/>
              <a:cs typeface="Arial" charset="0"/>
            </a:endParaRPr>
          </a:p>
        </p:txBody>
      </p:sp>
      <p:sp>
        <p:nvSpPr>
          <p:cNvPr id="2050" name="Line 2"/>
          <p:cNvSpPr>
            <a:spLocks noChangeShapeType="1"/>
          </p:cNvSpPr>
          <p:nvPr/>
        </p:nvSpPr>
        <p:spPr bwMode="auto">
          <a:xfrm>
            <a:off x="330199" y="172200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666355"/>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6.6	</a:t>
            </a:r>
            <a:r>
              <a:rPr lang="en-US" sz="2000" b="1" dirty="0">
                <a:latin typeface="Arial" charset="0"/>
                <a:ea typeface="ＭＳ Ｐゴシック" charset="0"/>
                <a:cs typeface="ＭＳ Ｐゴシック" charset="0"/>
              </a:rPr>
              <a:t>Chemical Formulas as Conversion Factors—Converting between Moles of a Compound and Moles of a Constituent Element</a:t>
            </a:r>
          </a:p>
        </p:txBody>
      </p:sp>
      <p:sp>
        <p:nvSpPr>
          <p:cNvPr id="2054" name="Line 7"/>
          <p:cNvSpPr>
            <a:spLocks noChangeShapeType="1"/>
          </p:cNvSpPr>
          <p:nvPr/>
        </p:nvSpPr>
        <p:spPr bwMode="auto">
          <a:xfrm>
            <a:off x="304800" y="285750"/>
            <a:ext cx="0" cy="568176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1318856"/>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Determine the number of moles of O in 1.7 </a:t>
            </a:r>
            <a:r>
              <a:rPr lang="en-US" sz="1400" dirty="0" err="1"/>
              <a:t>mol</a:t>
            </a:r>
            <a:r>
              <a:rPr lang="en-US" sz="1400" dirty="0"/>
              <a:t> of CaCO</a:t>
            </a:r>
            <a:r>
              <a:rPr lang="en-US" sz="1400" baseline="-25000" dirty="0"/>
              <a:t>3</a:t>
            </a:r>
            <a:r>
              <a:rPr lang="en-US" sz="1400" dirty="0"/>
              <a:t>.</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1" y="5954428"/>
            <a:ext cx="459581"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3" name="Picture 2" descr="06_Pg180_UnFigure_3.jpg"/>
          <p:cNvPicPr>
            <a:picLocks noChangeAspect="1"/>
          </p:cNvPicPr>
          <p:nvPr/>
        </p:nvPicPr>
        <p:blipFill rotWithShape="1">
          <a:blip r:embed="rId3" cstate="print">
            <a:extLst>
              <a:ext uri="{28A0092B-C50C-407E-A947-70E740481C1C}">
                <a14:useLocalDpi xmlns:a14="http://schemas.microsoft.com/office/drawing/2010/main" val="0"/>
              </a:ext>
            </a:extLst>
          </a:blip>
          <a:srcRect b="4380"/>
          <a:stretch/>
        </p:blipFill>
        <p:spPr>
          <a:xfrm>
            <a:off x="2991379" y="3909221"/>
            <a:ext cx="2961218" cy="1201371"/>
          </a:xfrm>
          <a:prstGeom prst="rect">
            <a:avLst/>
          </a:prstGeom>
        </p:spPr>
      </p:pic>
    </p:spTree>
    <p:extLst>
      <p:ext uri="{BB962C8B-B14F-4D97-AF65-F5344CB8AC3E}">
        <p14:creationId xmlns:p14="http://schemas.microsoft.com/office/powerpoint/2010/main" val="21251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04799" y="1725778"/>
            <a:ext cx="8721969" cy="449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SOLVE</a:t>
            </a:r>
            <a:r>
              <a:rPr lang="en-US" sz="1400" b="1" dirty="0"/>
              <a:t>   </a:t>
            </a:r>
            <a:r>
              <a:rPr lang="en-US" sz="1400" dirty="0"/>
              <a:t>Follow the solution map to solve the problem. The subscripts in a chemical formula are exact, so they never limit significant figures.</a:t>
            </a:r>
          </a:p>
          <a:p>
            <a:endParaRPr lang="en-US" sz="1400" b="1" dirty="0">
              <a:latin typeface="Arial" charset="0"/>
              <a:cs typeface="Arial" charset="0"/>
            </a:endParaRPr>
          </a:p>
          <a:p>
            <a:r>
              <a:rPr lang="en-US" sz="1400" b="1" dirty="0">
                <a:latin typeface="Arial" charset="0"/>
                <a:cs typeface="Arial" charset="0"/>
              </a:rPr>
              <a:t>SOLUTION</a:t>
            </a:r>
          </a:p>
          <a:p>
            <a:endParaRPr lang="en-US" sz="1400" dirty="0">
              <a:latin typeface="+mn-lt"/>
              <a:cs typeface="Arial" charset="0"/>
            </a:endParaRPr>
          </a:p>
          <a:p>
            <a:endParaRPr lang="en-US" sz="1400" dirty="0">
              <a:latin typeface="+mn-lt"/>
              <a:cs typeface="Arial" charset="0"/>
            </a:endParaRPr>
          </a:p>
          <a:p>
            <a:endParaRPr lang="en-US" sz="1400" dirty="0">
              <a:latin typeface="+mn-lt"/>
              <a:cs typeface="Arial" charset="0"/>
            </a:endParaRPr>
          </a:p>
          <a:p>
            <a:endParaRPr lang="en-US" sz="1400" b="1" dirty="0">
              <a:latin typeface="Arial" charset="0"/>
              <a:cs typeface="Arial" charset="0"/>
            </a:endParaRPr>
          </a:p>
          <a:p>
            <a:r>
              <a:rPr lang="en-US" sz="1400" b="1" dirty="0">
                <a:latin typeface="Arial" charset="0"/>
                <a:cs typeface="Arial" charset="0"/>
              </a:rPr>
              <a:t>CHECK</a:t>
            </a:r>
            <a:r>
              <a:rPr lang="en-US" sz="1400" dirty="0"/>
              <a:t>   Check your answer. Are the units correct? Does the answer make physical sense? </a:t>
            </a:r>
          </a:p>
          <a:p>
            <a:endParaRPr lang="en-US" sz="1400" dirty="0"/>
          </a:p>
          <a:p>
            <a:r>
              <a:rPr lang="en-US" sz="1400" dirty="0"/>
              <a:t>The units (</a:t>
            </a:r>
            <a:r>
              <a:rPr lang="en-US" sz="1400" dirty="0" err="1"/>
              <a:t>mol</a:t>
            </a:r>
            <a:r>
              <a:rPr lang="en-US" sz="1400" dirty="0"/>
              <a:t> O) are correct. The magnitude is reasonable as the number of moles of oxygen should be larger than the number of moles of CaCO</a:t>
            </a:r>
            <a:r>
              <a:rPr lang="en-US" sz="1400" baseline="-25000" dirty="0"/>
              <a:t>3</a:t>
            </a:r>
            <a:r>
              <a:rPr lang="en-US" sz="1400" dirty="0"/>
              <a:t> (because each CaCO</a:t>
            </a:r>
            <a:r>
              <a:rPr lang="en-US" sz="1400" baseline="-25000" dirty="0"/>
              <a:t>3</a:t>
            </a:r>
            <a:r>
              <a:rPr lang="en-US" sz="1400" dirty="0"/>
              <a:t> unit contains 3 O atoms).</a:t>
            </a:r>
          </a:p>
          <a:p>
            <a:endParaRPr lang="en-US" sz="1400" dirty="0"/>
          </a:p>
          <a:p>
            <a:pPr marL="0" indent="0">
              <a:spcAft>
                <a:spcPts val="0"/>
              </a:spcAft>
            </a:pPr>
            <a:r>
              <a:rPr lang="en-US" b="1" dirty="0" err="1">
                <a:solidFill>
                  <a:srgbClr val="3366FF"/>
                </a:solidFill>
                <a:latin typeface="Arial" pitchFamily="34" charset="0"/>
                <a:cs typeface="Arial" pitchFamily="34" charset="0"/>
              </a:rPr>
              <a:t>Skillbuilder</a:t>
            </a:r>
            <a:r>
              <a:rPr lang="en-US" b="1" dirty="0">
                <a:solidFill>
                  <a:srgbClr val="3366FF"/>
                </a:solidFill>
                <a:latin typeface="Arial" pitchFamily="34" charset="0"/>
                <a:cs typeface="Arial" pitchFamily="34" charset="0"/>
              </a:rPr>
              <a:t> 6.6</a:t>
            </a:r>
            <a:r>
              <a:rPr lang="en-US" b="1" dirty="0">
                <a:latin typeface="Arial" pitchFamily="34" charset="0"/>
                <a:cs typeface="Arial" pitchFamily="34" charset="0"/>
              </a:rPr>
              <a:t> | </a:t>
            </a:r>
            <a:r>
              <a:rPr lang="en-US" b="1" dirty="0">
                <a:solidFill>
                  <a:srgbClr val="3366FF"/>
                </a:solidFill>
                <a:latin typeface="Arial" pitchFamily="34" charset="0"/>
                <a:cs typeface="Arial" pitchFamily="34" charset="0"/>
              </a:rPr>
              <a:t>Chemical Formulas as Conversion Factors—Converting between Moles of a Compound and Moles of a Constituent Element</a:t>
            </a:r>
          </a:p>
          <a:p>
            <a:r>
              <a:rPr lang="en-US" sz="1400" dirty="0"/>
              <a:t>Determine the number of moles of O in 1.4 </a:t>
            </a:r>
            <a:r>
              <a:rPr lang="en-US" sz="1400" dirty="0" err="1"/>
              <a:t>mol</a:t>
            </a:r>
            <a:r>
              <a:rPr lang="en-US" sz="1400" dirty="0"/>
              <a:t> of H</a:t>
            </a:r>
            <a:r>
              <a:rPr lang="en-US" sz="1400" baseline="-25000" dirty="0"/>
              <a:t>2</a:t>
            </a:r>
            <a:r>
              <a:rPr lang="en-US" sz="1400" dirty="0"/>
              <a:t>SO</a:t>
            </a:r>
            <a:r>
              <a:rPr lang="en-US" sz="1400" baseline="-25000" dirty="0"/>
              <a:t>4</a:t>
            </a:r>
            <a:r>
              <a:rPr lang="en-US" sz="1400" dirty="0"/>
              <a:t>.</a:t>
            </a:r>
          </a:p>
          <a:p>
            <a:endParaRPr lang="en-US" sz="1400" dirty="0"/>
          </a:p>
          <a:p>
            <a:r>
              <a:rPr lang="en-US" b="1" dirty="0">
                <a:solidFill>
                  <a:srgbClr val="3366FF"/>
                </a:solidFill>
                <a:latin typeface="Arial" pitchFamily="34" charset="0"/>
                <a:cs typeface="Arial" pitchFamily="34" charset="0"/>
              </a:rPr>
              <a:t>For More Practice</a:t>
            </a:r>
            <a:endParaRPr lang="en-US" dirty="0"/>
          </a:p>
          <a:p>
            <a:r>
              <a:rPr lang="en-US" sz="1400" dirty="0"/>
              <a:t>Example 6.17; Problems 63, 64.</a:t>
            </a:r>
          </a:p>
          <a:p>
            <a:endParaRPr lang="en-US" sz="1400" dirty="0"/>
          </a:p>
        </p:txBody>
      </p:sp>
      <p:sp>
        <p:nvSpPr>
          <p:cNvPr id="2050" name="Line 2"/>
          <p:cNvSpPr>
            <a:spLocks noChangeShapeType="1"/>
          </p:cNvSpPr>
          <p:nvPr/>
        </p:nvSpPr>
        <p:spPr bwMode="auto">
          <a:xfrm>
            <a:off x="330199" y="171167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666355"/>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6.6	</a:t>
            </a:r>
            <a:r>
              <a:rPr lang="en-US" sz="2000" b="1" dirty="0">
                <a:latin typeface="Arial" charset="0"/>
                <a:ea typeface="ＭＳ Ｐゴシック" charset="0"/>
                <a:cs typeface="ＭＳ Ｐゴシック" charset="0"/>
              </a:rPr>
              <a:t>Chemical Formulas as Conversion Factors—Converting between Moles of a Compound and Moles of a Constituent Element</a:t>
            </a:r>
          </a:p>
        </p:txBody>
      </p:sp>
      <p:sp>
        <p:nvSpPr>
          <p:cNvPr id="2054" name="Line 7"/>
          <p:cNvSpPr>
            <a:spLocks noChangeShapeType="1"/>
          </p:cNvSpPr>
          <p:nvPr/>
        </p:nvSpPr>
        <p:spPr bwMode="auto">
          <a:xfrm>
            <a:off x="304800" y="285750"/>
            <a:ext cx="0" cy="580566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1322140"/>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6087168"/>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2" name="Picture 1" descr="WE_6.6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081" y="2785093"/>
            <a:ext cx="3448998" cy="413711"/>
          </a:xfrm>
          <a:prstGeom prst="rect">
            <a:avLst/>
          </a:prstGeom>
        </p:spPr>
      </p:pic>
    </p:spTree>
    <p:extLst>
      <p:ext uri="{BB962C8B-B14F-4D97-AF65-F5344CB8AC3E}">
        <p14:creationId xmlns:p14="http://schemas.microsoft.com/office/powerpoint/2010/main" val="2262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Converting Between Grams of a Compound and Grams of a Constituent Element: </a:t>
            </a:r>
            <a:br>
              <a:rPr lang="en-US" altLang="en-US" dirty="0">
                <a:solidFill>
                  <a:srgbClr val="ED6B06"/>
                </a:solidFill>
              </a:rPr>
            </a:br>
            <a:r>
              <a:rPr lang="en-US" altLang="en-US" dirty="0">
                <a:solidFill>
                  <a:srgbClr val="ED6B06"/>
                </a:solidFill>
              </a:rPr>
              <a:t>Find the mass of sodium in 15 g of </a:t>
            </a:r>
            <a:r>
              <a:rPr lang="en-US" altLang="en-US" dirty="0" err="1">
                <a:solidFill>
                  <a:srgbClr val="ED6B06"/>
                </a:solidFill>
              </a:rPr>
              <a:t>NaCl</a:t>
            </a:r>
            <a:r>
              <a:rPr lang="en-US" altLang="en-US" dirty="0">
                <a:solidFill>
                  <a:srgbClr val="ED6B06"/>
                </a:solidFill>
              </a:rPr>
              <a:t>. </a:t>
            </a:r>
          </a:p>
        </p:txBody>
      </p:sp>
      <p:sp>
        <p:nvSpPr>
          <p:cNvPr id="6" name="Content Placeholder 5"/>
          <p:cNvSpPr>
            <a:spLocks noGrp="1"/>
          </p:cNvSpPr>
          <p:nvPr>
            <p:ph sz="half" idx="1"/>
          </p:nvPr>
        </p:nvSpPr>
        <p:spPr>
          <a:xfrm>
            <a:off x="365125" y="1703427"/>
            <a:ext cx="8628230" cy="3999044"/>
          </a:xfrm>
        </p:spPr>
        <p:txBody>
          <a:bodyPr/>
          <a:lstStyle/>
          <a:p>
            <a:pPr marL="0" indent="0" eaLnBrk="1" hangingPunct="1">
              <a:lnSpc>
                <a:spcPct val="80000"/>
              </a:lnSpc>
              <a:buFont typeface="Arial" charset="0"/>
              <a:buNone/>
            </a:pPr>
            <a:r>
              <a:rPr lang="en-US" sz="2600" b="1" dirty="0">
                <a:solidFill>
                  <a:srgbClr val="000000"/>
                </a:solidFill>
              </a:rPr>
              <a:t>GIVEN: </a:t>
            </a:r>
            <a:r>
              <a:rPr lang="en-US" sz="2600" dirty="0">
                <a:solidFill>
                  <a:srgbClr val="000000"/>
                </a:solidFill>
              </a:rPr>
              <a:t>15 g </a:t>
            </a:r>
            <a:r>
              <a:rPr lang="en-US" sz="2600" dirty="0" err="1">
                <a:solidFill>
                  <a:srgbClr val="000000"/>
                </a:solidFill>
              </a:rPr>
              <a:t>NaCl</a:t>
            </a:r>
            <a:endParaRPr lang="en-US" sz="2600" dirty="0">
              <a:solidFill>
                <a:srgbClr val="000000"/>
              </a:solidFill>
            </a:endParaRPr>
          </a:p>
          <a:p>
            <a:pPr marL="0" indent="0" eaLnBrk="1" hangingPunct="1">
              <a:lnSpc>
                <a:spcPct val="80000"/>
              </a:lnSpc>
              <a:buFont typeface="Arial" charset="0"/>
              <a:buNone/>
            </a:pPr>
            <a:r>
              <a:rPr lang="en-US" sz="2600" b="1" dirty="0">
                <a:solidFill>
                  <a:srgbClr val="000000"/>
                </a:solidFill>
              </a:rPr>
              <a:t>FIND: </a:t>
            </a:r>
            <a:r>
              <a:rPr lang="en-US" sz="2600" dirty="0">
                <a:solidFill>
                  <a:srgbClr val="000000"/>
                </a:solidFill>
              </a:rPr>
              <a:t>g Na</a:t>
            </a:r>
          </a:p>
          <a:p>
            <a:pPr marL="0" indent="0" eaLnBrk="1" hangingPunct="1">
              <a:lnSpc>
                <a:spcPct val="80000"/>
              </a:lnSpc>
              <a:buFont typeface="Arial" charset="0"/>
              <a:buNone/>
            </a:pPr>
            <a:r>
              <a:rPr lang="en-US" sz="2600" b="1" dirty="0">
                <a:solidFill>
                  <a:srgbClr val="000000"/>
                </a:solidFill>
              </a:rPr>
              <a:t>SOLUTION MAP</a:t>
            </a:r>
          </a:p>
          <a:p>
            <a:pPr marL="0" indent="0" eaLnBrk="1" hangingPunct="1">
              <a:lnSpc>
                <a:spcPct val="80000"/>
              </a:lnSpc>
              <a:buFont typeface="Arial" charset="0"/>
              <a:buNone/>
            </a:pPr>
            <a:endParaRPr lang="en-US" sz="2600" b="1" dirty="0">
              <a:solidFill>
                <a:srgbClr val="000000"/>
              </a:solidFill>
            </a:endParaRPr>
          </a:p>
          <a:p>
            <a:pPr marL="0" indent="0" eaLnBrk="1" hangingPunct="1">
              <a:lnSpc>
                <a:spcPct val="80000"/>
              </a:lnSpc>
              <a:buFont typeface="Arial" charset="0"/>
              <a:buNone/>
            </a:pPr>
            <a:endParaRPr lang="en-US" sz="2600" b="1" dirty="0">
              <a:solidFill>
                <a:srgbClr val="000000"/>
              </a:solidFill>
            </a:endParaRPr>
          </a:p>
          <a:p>
            <a:pPr marL="0" indent="0" eaLnBrk="1" hangingPunct="1">
              <a:lnSpc>
                <a:spcPct val="80000"/>
              </a:lnSpc>
              <a:buFont typeface="Arial" charset="0"/>
              <a:buNone/>
            </a:pPr>
            <a:endParaRPr lang="en-US" sz="2600" dirty="0">
              <a:solidFill>
                <a:srgbClr val="000000"/>
              </a:solidFill>
            </a:endParaRPr>
          </a:p>
          <a:p>
            <a:pPr marL="0" indent="0" eaLnBrk="1" hangingPunct="1">
              <a:lnSpc>
                <a:spcPct val="80000"/>
              </a:lnSpc>
              <a:buFont typeface="Arial" charset="0"/>
              <a:buNone/>
            </a:pPr>
            <a:endParaRPr lang="en-US" sz="2600" b="1" dirty="0">
              <a:solidFill>
                <a:srgbClr val="000000"/>
              </a:solidFill>
            </a:endParaRPr>
          </a:p>
          <a:p>
            <a:pPr marL="0" indent="0" eaLnBrk="1" hangingPunct="1">
              <a:lnSpc>
                <a:spcPct val="80000"/>
              </a:lnSpc>
              <a:buFont typeface="Arial" charset="0"/>
              <a:buNone/>
            </a:pPr>
            <a:endParaRPr lang="en-US" sz="2600" b="1" dirty="0">
              <a:solidFill>
                <a:srgbClr val="000000"/>
              </a:solidFill>
            </a:endParaRPr>
          </a:p>
          <a:p>
            <a:pPr marL="0" indent="0" eaLnBrk="1" hangingPunct="1">
              <a:lnSpc>
                <a:spcPct val="80000"/>
              </a:lnSpc>
              <a:buFont typeface="Arial" charset="0"/>
              <a:buNone/>
            </a:pPr>
            <a:endParaRPr lang="en-US" sz="2600" b="1" dirty="0">
              <a:solidFill>
                <a:srgbClr val="000000"/>
              </a:solidFill>
            </a:endParaRPr>
          </a:p>
          <a:p>
            <a:pPr marL="0" indent="0" eaLnBrk="1" hangingPunct="1">
              <a:lnSpc>
                <a:spcPct val="80000"/>
              </a:lnSpc>
              <a:buFont typeface="Arial" charset="0"/>
              <a:buNone/>
            </a:pPr>
            <a:r>
              <a:rPr lang="en-US" sz="2600" b="1" dirty="0">
                <a:solidFill>
                  <a:srgbClr val="000000"/>
                </a:solidFill>
              </a:rPr>
              <a:t>SOLUTION</a:t>
            </a:r>
          </a:p>
        </p:txBody>
      </p:sp>
      <p:pic>
        <p:nvPicPr>
          <p:cNvPr id="5" name="Picture 4" descr="06_Pg181_UnFigure.jpg"/>
          <p:cNvPicPr>
            <a:picLocks noChangeAspect="1"/>
          </p:cNvPicPr>
          <p:nvPr/>
        </p:nvPicPr>
        <p:blipFill rotWithShape="1">
          <a:blip r:embed="rId3">
            <a:extLst>
              <a:ext uri="{28A0092B-C50C-407E-A947-70E740481C1C}">
                <a14:useLocalDpi xmlns:a14="http://schemas.microsoft.com/office/drawing/2010/main" val="0"/>
              </a:ext>
            </a:extLst>
          </a:blip>
          <a:srcRect b="9445"/>
          <a:stretch/>
        </p:blipFill>
        <p:spPr>
          <a:xfrm>
            <a:off x="371911" y="2947835"/>
            <a:ext cx="8798007" cy="1729988"/>
          </a:xfrm>
          <a:prstGeom prst="rect">
            <a:avLst/>
          </a:prstGeom>
        </p:spPr>
      </p:pic>
      <p:pic>
        <p:nvPicPr>
          <p:cNvPr id="7" name="Picture 6" descr="Lecture6_slide 3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72" y="5700582"/>
            <a:ext cx="8261228" cy="704082"/>
          </a:xfrm>
          <a:prstGeom prst="rect">
            <a:avLst/>
          </a:prstGeom>
        </p:spPr>
      </p:pic>
    </p:spTree>
    <p:extLst>
      <p:ext uri="{BB962C8B-B14F-4D97-AF65-F5344CB8AC3E}">
        <p14:creationId xmlns:p14="http://schemas.microsoft.com/office/powerpoint/2010/main" val="1698856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Mole Relationships from a Chemical Formula </a:t>
            </a:r>
          </a:p>
        </p:txBody>
      </p:sp>
      <p:sp>
        <p:nvSpPr>
          <p:cNvPr id="4099" name="Content Placeholder 2"/>
          <p:cNvSpPr>
            <a:spLocks noGrp="1"/>
          </p:cNvSpPr>
          <p:nvPr>
            <p:ph sz="half" idx="1"/>
          </p:nvPr>
        </p:nvSpPr>
        <p:spPr>
          <a:xfrm>
            <a:off x="342900" y="4343400"/>
            <a:ext cx="8307805" cy="2062103"/>
          </a:xfrm>
        </p:spPr>
        <p:txBody>
          <a:bodyPr/>
          <a:lstStyle/>
          <a:p>
            <a:pPr eaLnBrk="1" hangingPunct="1"/>
            <a:r>
              <a:rPr lang="en-US" sz="3200" dirty="0"/>
              <a:t>The relationships inherent in a chemical formula allow us to convert between moles of the compound and moles of a constituent element (and vice versa).</a:t>
            </a:r>
          </a:p>
        </p:txBody>
      </p:sp>
      <p:pic>
        <p:nvPicPr>
          <p:cNvPr id="3" name="Picture 2" descr="06_02_Figure.jpg"/>
          <p:cNvPicPr>
            <a:picLocks noChangeAspect="1"/>
          </p:cNvPicPr>
          <p:nvPr/>
        </p:nvPicPr>
        <p:blipFill rotWithShape="1">
          <a:blip r:embed="rId3" cstate="print">
            <a:extLst>
              <a:ext uri="{28A0092B-C50C-407E-A947-70E740481C1C}">
                <a14:useLocalDpi xmlns:a14="http://schemas.microsoft.com/office/drawing/2010/main" val="0"/>
              </a:ext>
            </a:extLst>
          </a:blip>
          <a:srcRect b="2856"/>
          <a:stretch/>
        </p:blipFill>
        <p:spPr>
          <a:xfrm>
            <a:off x="2034514" y="1256922"/>
            <a:ext cx="5048503" cy="2974116"/>
          </a:xfrm>
          <a:prstGeom prst="rect">
            <a:avLst/>
          </a:prstGeom>
        </p:spPr>
      </p:pic>
    </p:spTree>
    <p:extLst>
      <p:ext uri="{BB962C8B-B14F-4D97-AF65-F5344CB8AC3E}">
        <p14:creationId xmlns:p14="http://schemas.microsoft.com/office/powerpoint/2010/main" val="792778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Mass Percent Composition of Compounds</a:t>
            </a:r>
          </a:p>
        </p:txBody>
      </p:sp>
      <p:sp>
        <p:nvSpPr>
          <p:cNvPr id="6" name="Content Placeholder 2"/>
          <p:cNvSpPr>
            <a:spLocks noGrp="1"/>
          </p:cNvSpPr>
          <p:nvPr>
            <p:ph sz="half" idx="1"/>
          </p:nvPr>
        </p:nvSpPr>
        <p:spPr>
          <a:xfrm>
            <a:off x="342900" y="1188712"/>
            <a:ext cx="8598620" cy="2062103"/>
          </a:xfrm>
        </p:spPr>
        <p:txBody>
          <a:bodyPr/>
          <a:lstStyle/>
          <a:p>
            <a:pPr eaLnBrk="1" hangingPunct="1"/>
            <a:r>
              <a:rPr lang="en-US" sz="3200" dirty="0"/>
              <a:t>The </a:t>
            </a:r>
            <a:r>
              <a:rPr lang="en-US" sz="3200" b="1" dirty="0"/>
              <a:t>mass percent composition,</a:t>
            </a:r>
            <a:r>
              <a:rPr lang="en-US" sz="3200" dirty="0"/>
              <a:t> or </a:t>
            </a:r>
            <a:r>
              <a:rPr lang="en-US" sz="3200" b="1" dirty="0"/>
              <a:t>mass percent,</a:t>
            </a:r>
            <a:r>
              <a:rPr lang="en-US" sz="3200" dirty="0"/>
              <a:t> of an element is the element</a:t>
            </a:r>
            <a:r>
              <a:rPr lang="ja-JP" altLang="en-US" sz="3200" dirty="0"/>
              <a:t>’</a:t>
            </a:r>
            <a:r>
              <a:rPr lang="en-US" altLang="ja-JP" sz="3200" dirty="0"/>
              <a:t>s percentage of the total mass of </a:t>
            </a:r>
            <a:r>
              <a:rPr lang="en-US" sz="3200" dirty="0"/>
              <a:t>the compound.</a:t>
            </a:r>
          </a:p>
        </p:txBody>
      </p:sp>
      <p:pic>
        <p:nvPicPr>
          <p:cNvPr id="3" name="Picture 2" descr="Lecture6_slide 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88" y="3730842"/>
            <a:ext cx="8629555" cy="637888"/>
          </a:xfrm>
          <a:prstGeom prst="rect">
            <a:avLst/>
          </a:prstGeom>
        </p:spPr>
      </p:pic>
    </p:spTree>
    <p:extLst>
      <p:ext uri="{BB962C8B-B14F-4D97-AF65-F5344CB8AC3E}">
        <p14:creationId xmlns:p14="http://schemas.microsoft.com/office/powerpoint/2010/main" val="246665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Finding Mass Percent Composition</a:t>
            </a:r>
          </a:p>
        </p:txBody>
      </p:sp>
      <p:sp>
        <p:nvSpPr>
          <p:cNvPr id="6" name="Content Placeholder 2"/>
          <p:cNvSpPr>
            <a:spLocks noGrp="1"/>
          </p:cNvSpPr>
          <p:nvPr>
            <p:ph sz="half" idx="1"/>
          </p:nvPr>
        </p:nvSpPr>
        <p:spPr>
          <a:xfrm>
            <a:off x="342900" y="1188712"/>
            <a:ext cx="8598620" cy="2215991"/>
          </a:xfrm>
        </p:spPr>
        <p:txBody>
          <a:bodyPr/>
          <a:lstStyle/>
          <a:p>
            <a:pPr eaLnBrk="1" hangingPunct="1"/>
            <a:r>
              <a:rPr lang="en-US" sz="3200" dirty="0"/>
              <a:t>A 0.358-g sample of chromium reacts with oxygen to form 0.523 g of the metal oxide. </a:t>
            </a:r>
          </a:p>
          <a:p>
            <a:pPr eaLnBrk="1" hangingPunct="1"/>
            <a:r>
              <a:rPr lang="en-US" sz="3200" dirty="0"/>
              <a:t>The mass percent of chromium is as follows:</a:t>
            </a:r>
          </a:p>
          <a:p>
            <a:pPr marL="0" indent="0" eaLnBrk="1" hangingPunct="1">
              <a:buNone/>
            </a:pPr>
            <a:endParaRPr lang="en-US" sz="3200" dirty="0"/>
          </a:p>
        </p:txBody>
      </p:sp>
      <p:pic>
        <p:nvPicPr>
          <p:cNvPr id="2" name="Picture 1" descr="Lecture6_slide 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61" y="3387466"/>
            <a:ext cx="8438218" cy="2262203"/>
          </a:xfrm>
          <a:prstGeom prst="rect">
            <a:avLst/>
          </a:prstGeom>
        </p:spPr>
      </p:pic>
    </p:spTree>
    <p:extLst>
      <p:ext uri="{BB962C8B-B14F-4D97-AF65-F5344CB8AC3E}">
        <p14:creationId xmlns:p14="http://schemas.microsoft.com/office/powerpoint/2010/main" val="347228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206210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The Information in a Chemical Formula, Along with Atomic and Formula Masses, Can Be Used to Calculate the Amount of a Constituent Element in a Compound </a:t>
            </a:r>
          </a:p>
        </p:txBody>
      </p:sp>
      <p:sp>
        <p:nvSpPr>
          <p:cNvPr id="4099" name="Content Placeholder 2"/>
          <p:cNvSpPr>
            <a:spLocks noGrp="1"/>
          </p:cNvSpPr>
          <p:nvPr>
            <p:ph sz="half" idx="1"/>
          </p:nvPr>
        </p:nvSpPr>
        <p:spPr>
          <a:xfrm>
            <a:off x="342900" y="2266066"/>
            <a:ext cx="4229100" cy="1277273"/>
          </a:xfrm>
        </p:spPr>
        <p:txBody>
          <a:bodyPr/>
          <a:lstStyle/>
          <a:p>
            <a:pPr marL="0" indent="0" eaLnBrk="1" hangingPunct="1">
              <a:buNone/>
            </a:pPr>
            <a:r>
              <a:rPr lang="en-US" sz="2200" dirty="0"/>
              <a:t>How much iron is in a given amount of iron ore?</a:t>
            </a:r>
          </a:p>
          <a:p>
            <a:pPr eaLnBrk="1" hangingPunct="1"/>
            <a:endParaRPr lang="en-US" dirty="0"/>
          </a:p>
        </p:txBody>
      </p:sp>
      <p:sp>
        <p:nvSpPr>
          <p:cNvPr id="4" name="Content Placeholder 2"/>
          <p:cNvSpPr>
            <a:spLocks noGrp="1"/>
          </p:cNvSpPr>
          <p:nvPr>
            <p:ph sz="half" idx="1"/>
          </p:nvPr>
        </p:nvSpPr>
        <p:spPr>
          <a:xfrm>
            <a:off x="4876023" y="2250012"/>
            <a:ext cx="4229100" cy="1107996"/>
          </a:xfrm>
        </p:spPr>
        <p:txBody>
          <a:bodyPr/>
          <a:lstStyle/>
          <a:p>
            <a:pPr marL="0" indent="0" eaLnBrk="1" hangingPunct="1">
              <a:buNone/>
              <a:defRPr/>
            </a:pPr>
            <a:r>
              <a:rPr lang="en-US" sz="2200" dirty="0"/>
              <a:t>How much chlorine is </a:t>
            </a:r>
            <a:br>
              <a:rPr lang="en-US" sz="2200" dirty="0"/>
            </a:br>
            <a:r>
              <a:rPr lang="en-US" sz="2200" dirty="0"/>
              <a:t>in a given amount of a chlorofluorocarbon? </a:t>
            </a:r>
          </a:p>
        </p:txBody>
      </p:sp>
      <p:pic>
        <p:nvPicPr>
          <p:cNvPr id="2" name="Picture 1" descr="06_Pg169_UnFigu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480014"/>
            <a:ext cx="4288292" cy="2882345"/>
          </a:xfrm>
          <a:prstGeom prst="rect">
            <a:avLst/>
          </a:prstGeom>
        </p:spPr>
      </p:pic>
      <p:pic>
        <p:nvPicPr>
          <p:cNvPr id="3" name="Picture 2" descr="06_Pg170_UnFigure_1.jpg"/>
          <p:cNvPicPr>
            <a:picLocks noChangeAspect="1"/>
          </p:cNvPicPr>
          <p:nvPr/>
        </p:nvPicPr>
        <p:blipFill rotWithShape="1">
          <a:blip r:embed="rId4" cstate="print">
            <a:extLst>
              <a:ext uri="{28A0092B-C50C-407E-A947-70E740481C1C}">
                <a14:useLocalDpi xmlns:a14="http://schemas.microsoft.com/office/drawing/2010/main" val="0"/>
              </a:ext>
            </a:extLst>
          </a:blip>
          <a:srcRect b="3392"/>
          <a:stretch/>
        </p:blipFill>
        <p:spPr>
          <a:xfrm>
            <a:off x="4917375" y="4009321"/>
            <a:ext cx="4226625" cy="2301208"/>
          </a:xfrm>
          <a:prstGeom prst="rect">
            <a:avLst/>
          </a:prstGeom>
        </p:spPr>
      </p:pic>
    </p:spTree>
    <p:extLst>
      <p:ext uri="{BB962C8B-B14F-4D97-AF65-F5344CB8AC3E}">
        <p14:creationId xmlns:p14="http://schemas.microsoft.com/office/powerpoint/2010/main" val="2418946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Finding Mass Percent Composition</a:t>
            </a:r>
          </a:p>
        </p:txBody>
      </p:sp>
      <p:sp>
        <p:nvSpPr>
          <p:cNvPr id="6" name="Content Placeholder 2"/>
          <p:cNvSpPr>
            <a:spLocks noGrp="1"/>
          </p:cNvSpPr>
          <p:nvPr>
            <p:ph sz="half" idx="1"/>
          </p:nvPr>
        </p:nvSpPr>
        <p:spPr>
          <a:xfrm>
            <a:off x="342900" y="1007300"/>
            <a:ext cx="8598620" cy="3876959"/>
          </a:xfrm>
        </p:spPr>
        <p:txBody>
          <a:bodyPr/>
          <a:lstStyle/>
          <a:p>
            <a:pPr eaLnBrk="1" hangingPunct="1">
              <a:lnSpc>
                <a:spcPct val="90000"/>
              </a:lnSpc>
            </a:pPr>
            <a:r>
              <a:rPr lang="en-US" sz="3200" dirty="0"/>
              <a:t>We can use mass percent composition </a:t>
            </a:r>
            <a:br>
              <a:rPr lang="en-US" sz="3200" dirty="0"/>
            </a:br>
            <a:r>
              <a:rPr lang="en-US" sz="3200" dirty="0"/>
              <a:t>as a conversion factor between grams </a:t>
            </a:r>
            <a:br>
              <a:rPr lang="en-US" sz="3200" dirty="0"/>
            </a:br>
            <a:r>
              <a:rPr lang="en-US" sz="3200" dirty="0"/>
              <a:t>of a constituent element and grams of </a:t>
            </a:r>
            <a:br>
              <a:rPr lang="en-US" sz="3200" dirty="0"/>
            </a:br>
            <a:r>
              <a:rPr lang="en-US" sz="3200" dirty="0"/>
              <a:t>the compound.</a:t>
            </a:r>
          </a:p>
          <a:p>
            <a:pPr eaLnBrk="1" hangingPunct="1">
              <a:lnSpc>
                <a:spcPct val="90000"/>
              </a:lnSpc>
            </a:pPr>
            <a:r>
              <a:rPr lang="en-US" sz="3200" dirty="0"/>
              <a:t>The mass percent composition of sodium in sodium chloride is 39%.</a:t>
            </a:r>
          </a:p>
          <a:p>
            <a:pPr eaLnBrk="1" hangingPunct="1">
              <a:lnSpc>
                <a:spcPct val="90000"/>
              </a:lnSpc>
            </a:pPr>
            <a:r>
              <a:rPr lang="en-US" sz="3200" dirty="0"/>
              <a:t>This can be written as follows: </a:t>
            </a:r>
          </a:p>
          <a:p>
            <a:pPr marL="0" indent="0" algn="ctr" eaLnBrk="1" hangingPunct="1">
              <a:lnSpc>
                <a:spcPct val="90000"/>
              </a:lnSpc>
              <a:buNone/>
            </a:pPr>
            <a:r>
              <a:rPr lang="en-US" sz="3200" dirty="0"/>
              <a:t>39 g sodium : 100 g sodium chloride</a:t>
            </a:r>
          </a:p>
        </p:txBody>
      </p:sp>
    </p:spTree>
    <p:extLst>
      <p:ext uri="{BB962C8B-B14F-4D97-AF65-F5344CB8AC3E}">
        <p14:creationId xmlns:p14="http://schemas.microsoft.com/office/powerpoint/2010/main" val="1455118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55681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6.8	</a:t>
            </a:r>
            <a:r>
              <a:rPr lang="en-US" sz="2000" b="1" dirty="0">
                <a:latin typeface="Arial" charset="0"/>
                <a:ea typeface="ＭＳ Ｐゴシック" charset="0"/>
                <a:cs typeface="ＭＳ Ｐゴシック" charset="0"/>
              </a:rPr>
              <a:t>Using Mass Percent Composition as a Conversion Factor</a:t>
            </a:r>
          </a:p>
        </p:txBody>
      </p:sp>
      <p:sp>
        <p:nvSpPr>
          <p:cNvPr id="2054" name="Line 7"/>
          <p:cNvSpPr>
            <a:spLocks noChangeShapeType="1"/>
          </p:cNvSpPr>
          <p:nvPr/>
        </p:nvSpPr>
        <p:spPr bwMode="auto">
          <a:xfrm>
            <a:off x="304800" y="285750"/>
            <a:ext cx="0" cy="57789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99881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The FDA recommends that adults consume less than 2.4 g of sodium per day. How many grams of sodium chloride</a:t>
            </a:r>
          </a:p>
          <a:p>
            <a:r>
              <a:rPr lang="en-US" sz="1400" dirty="0"/>
              <a:t>can you consume and still be within the FDA guidelines? Sodium chloride is 39% sodium by mass.</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6053128"/>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0" name="Text Box 4"/>
          <p:cNvSpPr txBox="1">
            <a:spLocks noChangeArrowheads="1"/>
          </p:cNvSpPr>
          <p:nvPr/>
        </p:nvSpPr>
        <p:spPr bwMode="auto">
          <a:xfrm>
            <a:off x="304799" y="1570918"/>
            <a:ext cx="8721969" cy="454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SORT</a:t>
            </a:r>
            <a:r>
              <a:rPr lang="en-US" sz="1400" b="1" dirty="0"/>
              <a:t>   </a:t>
            </a:r>
            <a:r>
              <a:rPr lang="en-US" sz="1400" dirty="0"/>
              <a:t>You are given the mass of sodium and the mass percent of sodium in sodium chloride. When mass percent is given, write it as a fraction. </a:t>
            </a:r>
            <a:r>
              <a:rPr lang="en-US" sz="1400" i="1" dirty="0"/>
              <a:t>Percent means per hundred</a:t>
            </a:r>
            <a:r>
              <a:rPr lang="en-US" sz="1400" dirty="0"/>
              <a:t>, so 39% sodium indicates that there are 39 g Na per 100 g </a:t>
            </a:r>
            <a:r>
              <a:rPr lang="en-US" sz="1400" dirty="0" err="1"/>
              <a:t>NaCl</a:t>
            </a:r>
            <a:r>
              <a:rPr lang="en-US" sz="1400" dirty="0"/>
              <a:t>. You are asked to find the mass of sodium chloride that contains the given mass of sodium.</a:t>
            </a:r>
          </a:p>
          <a:p>
            <a:endParaRPr lang="en-US" sz="1400" b="1" dirty="0">
              <a:latin typeface="Arial" charset="0"/>
              <a:cs typeface="Arial" charset="0"/>
            </a:endParaRPr>
          </a:p>
          <a:p>
            <a:r>
              <a:rPr lang="en-US" sz="1400" b="1" dirty="0">
                <a:latin typeface="Arial" charset="0"/>
                <a:cs typeface="Arial" charset="0"/>
              </a:rPr>
              <a:t>GIVEN   </a:t>
            </a:r>
            <a:r>
              <a:rPr lang="en-US" sz="1400" dirty="0"/>
              <a:t> </a:t>
            </a:r>
          </a:p>
          <a:p>
            <a:endParaRPr lang="en-US" sz="1400" baseline="-25000" dirty="0"/>
          </a:p>
          <a:p>
            <a:endParaRPr lang="en-US" sz="1400" baseline="-25000" dirty="0"/>
          </a:p>
          <a:p>
            <a:endParaRPr lang="en-US" sz="1400" baseline="-25000" dirty="0"/>
          </a:p>
          <a:p>
            <a:endParaRPr lang="en-US" sz="1400" baseline="-25000" dirty="0"/>
          </a:p>
          <a:p>
            <a:endParaRPr lang="en-US" sz="1400" baseline="-25000" dirty="0"/>
          </a:p>
          <a:p>
            <a:endParaRPr lang="en-US" sz="1400" baseline="-25000" dirty="0"/>
          </a:p>
          <a:p>
            <a:pPr>
              <a:defRPr/>
            </a:pPr>
            <a:r>
              <a:rPr lang="en-US" sz="1400" b="1" dirty="0">
                <a:latin typeface="Arial" charset="0"/>
                <a:cs typeface="Arial" charset="0"/>
              </a:rPr>
              <a:t>FIND</a:t>
            </a:r>
            <a:r>
              <a:rPr lang="en-US" sz="1400" b="1" dirty="0"/>
              <a:t>   </a:t>
            </a:r>
            <a:r>
              <a:rPr lang="en-US" sz="1400" dirty="0"/>
              <a:t>g </a:t>
            </a:r>
            <a:r>
              <a:rPr lang="en-US" sz="1400" dirty="0" err="1"/>
              <a:t>NaCl</a:t>
            </a:r>
            <a:endParaRPr lang="en-US" sz="1400" baseline="-25000" dirty="0"/>
          </a:p>
          <a:p>
            <a:endParaRPr lang="en-US" sz="1400" dirty="0"/>
          </a:p>
          <a:p>
            <a:r>
              <a:rPr lang="en-US" sz="1400" b="1" dirty="0">
                <a:latin typeface="Arial" charset="0"/>
                <a:cs typeface="Arial" charset="0"/>
              </a:rPr>
              <a:t>STRATEGIZE</a:t>
            </a:r>
            <a:r>
              <a:rPr lang="en-US" sz="1400" b="1" dirty="0"/>
              <a:t>   </a:t>
            </a:r>
            <a:r>
              <a:rPr lang="en-US" sz="1400" dirty="0"/>
              <a:t>Draw a solution map that starts with the mass of sodium and uses the mass percent as a conversion</a:t>
            </a:r>
          </a:p>
          <a:p>
            <a:r>
              <a:rPr lang="en-US" sz="1400" dirty="0"/>
              <a:t>factor to get to the mass of sodium chloride.</a:t>
            </a:r>
          </a:p>
          <a:p>
            <a:endParaRPr lang="en-US" sz="1400" dirty="0"/>
          </a:p>
          <a:p>
            <a:r>
              <a:rPr lang="en-US" sz="1400" b="1" dirty="0">
                <a:latin typeface="Arial" charset="0"/>
                <a:cs typeface="Arial" charset="0"/>
              </a:rPr>
              <a:t>SOLUTION MAP</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p:txBody>
      </p:sp>
      <p:pic>
        <p:nvPicPr>
          <p:cNvPr id="2" name="Picture 1" descr="06_Pg183_UnFigure.jpg"/>
          <p:cNvPicPr>
            <a:picLocks noChangeAspect="1"/>
          </p:cNvPicPr>
          <p:nvPr/>
        </p:nvPicPr>
        <p:blipFill rotWithShape="1">
          <a:blip r:embed="rId3" cstate="print">
            <a:extLst>
              <a:ext uri="{28A0092B-C50C-407E-A947-70E740481C1C}">
                <a14:useLocalDpi xmlns:a14="http://schemas.microsoft.com/office/drawing/2010/main" val="0"/>
              </a:ext>
            </a:extLst>
          </a:blip>
          <a:srcRect b="3268"/>
          <a:stretch/>
        </p:blipFill>
        <p:spPr>
          <a:xfrm>
            <a:off x="3147399" y="4889155"/>
            <a:ext cx="2607901" cy="1144222"/>
          </a:xfrm>
          <a:prstGeom prst="rect">
            <a:avLst/>
          </a:prstGeom>
        </p:spPr>
      </p:pic>
      <p:pic>
        <p:nvPicPr>
          <p:cNvPr id="3" name="Picture 2" descr="WE_6.8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000" y="2515530"/>
            <a:ext cx="848006" cy="728689"/>
          </a:xfrm>
          <a:prstGeom prst="rect">
            <a:avLst/>
          </a:prstGeom>
        </p:spPr>
      </p:pic>
    </p:spTree>
    <p:extLst>
      <p:ext uri="{BB962C8B-B14F-4D97-AF65-F5344CB8AC3E}">
        <p14:creationId xmlns:p14="http://schemas.microsoft.com/office/powerpoint/2010/main" val="60933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04799" y="1416058"/>
            <a:ext cx="8409427" cy="375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RELATIONSHIPS USED</a:t>
            </a:r>
          </a:p>
          <a:p>
            <a:r>
              <a:rPr lang="en-US" sz="1400" dirty="0"/>
              <a:t>39 g Na : 100 g </a:t>
            </a:r>
            <a:r>
              <a:rPr lang="en-US" sz="1400" dirty="0" err="1"/>
              <a:t>NaCl</a:t>
            </a:r>
            <a:r>
              <a:rPr lang="en-US" sz="1400" dirty="0"/>
              <a:t> (given in the problem)</a:t>
            </a:r>
          </a:p>
          <a:p>
            <a:endParaRPr lang="en-US" sz="1400" dirty="0">
              <a:cs typeface="Arial" charset="0"/>
            </a:endParaRPr>
          </a:p>
          <a:p>
            <a:r>
              <a:rPr lang="en-US" sz="1400" b="1" dirty="0">
                <a:latin typeface="Arial" charset="0"/>
                <a:cs typeface="Arial" charset="0"/>
              </a:rPr>
              <a:t>SOLVE</a:t>
            </a:r>
            <a:r>
              <a:rPr lang="en-US" sz="1400" b="1" dirty="0"/>
              <a:t>   </a:t>
            </a:r>
            <a:r>
              <a:rPr lang="en-US" sz="1400" dirty="0"/>
              <a:t>Follow the solution map to solve the problem, beginning with grams Na and ending with grams of </a:t>
            </a:r>
            <a:r>
              <a:rPr lang="en-US" sz="1400" dirty="0" err="1"/>
              <a:t>NaCl</a:t>
            </a:r>
            <a:r>
              <a:rPr lang="en-US" sz="1400" dirty="0"/>
              <a:t>. </a:t>
            </a:r>
            <a:br>
              <a:rPr lang="en-US" sz="1400" dirty="0"/>
            </a:br>
            <a:r>
              <a:rPr lang="en-US" sz="1400" dirty="0"/>
              <a:t>The amount of salt you can consume and still be within the FDA guideline is 6.2 g </a:t>
            </a:r>
            <a:r>
              <a:rPr lang="en-US" sz="1400" dirty="0" err="1"/>
              <a:t>NaCl</a:t>
            </a:r>
            <a:r>
              <a:rPr lang="en-US" sz="1400" dirty="0"/>
              <a:t>.</a:t>
            </a:r>
          </a:p>
          <a:p>
            <a:endParaRPr lang="en-US" sz="1400" dirty="0"/>
          </a:p>
          <a:p>
            <a:r>
              <a:rPr lang="en-US" sz="1400" b="1" dirty="0">
                <a:latin typeface="Arial" charset="0"/>
                <a:cs typeface="Arial" charset="0"/>
              </a:rPr>
              <a:t>SOLUTION</a:t>
            </a:r>
          </a:p>
          <a:p>
            <a:endParaRPr lang="en-US" sz="1400" dirty="0">
              <a:latin typeface="+mn-lt"/>
              <a:cs typeface="Arial" charset="0"/>
            </a:endParaRPr>
          </a:p>
          <a:p>
            <a:endParaRPr lang="en-US" sz="1400" dirty="0">
              <a:latin typeface="+mn-lt"/>
              <a:cs typeface="Arial" charset="0"/>
            </a:endParaRPr>
          </a:p>
          <a:p>
            <a:endParaRPr lang="en-US" sz="1400" dirty="0">
              <a:latin typeface="+mn-lt"/>
              <a:cs typeface="Arial" charset="0"/>
            </a:endParaRPr>
          </a:p>
          <a:p>
            <a:endParaRPr lang="en-US" sz="1400" b="1" dirty="0">
              <a:latin typeface="Arial" charset="0"/>
              <a:cs typeface="Arial" charset="0"/>
            </a:endParaRPr>
          </a:p>
          <a:p>
            <a:r>
              <a:rPr lang="en-US" sz="1400" b="1" dirty="0">
                <a:latin typeface="Arial" charset="0"/>
                <a:cs typeface="Arial" charset="0"/>
              </a:rPr>
              <a:t>CHECK</a:t>
            </a:r>
            <a:r>
              <a:rPr lang="en-US" sz="1400" dirty="0"/>
              <a:t>   Check your answer. Are the units correct? Does the answer make physical sense?</a:t>
            </a:r>
          </a:p>
          <a:p>
            <a:endParaRPr lang="en-US" sz="1400" dirty="0"/>
          </a:p>
          <a:p>
            <a:r>
              <a:rPr lang="en-US" sz="1400" dirty="0"/>
              <a:t>The units, g </a:t>
            </a:r>
            <a:r>
              <a:rPr lang="en-US" sz="1400" dirty="0" err="1"/>
              <a:t>NaCl</a:t>
            </a:r>
            <a:r>
              <a:rPr lang="en-US" sz="1400" dirty="0"/>
              <a:t>, are correct. The answer makes physical sense</a:t>
            </a:r>
          </a:p>
          <a:p>
            <a:r>
              <a:rPr lang="en-US" sz="1400" dirty="0"/>
              <a:t>because the mass of </a:t>
            </a:r>
            <a:r>
              <a:rPr lang="en-US" sz="1400" dirty="0" err="1"/>
              <a:t>NaCl</a:t>
            </a:r>
            <a:r>
              <a:rPr lang="en-US" sz="1400" dirty="0"/>
              <a:t> should be </a:t>
            </a:r>
            <a:r>
              <a:rPr lang="en-US" sz="1400" i="1" dirty="0"/>
              <a:t>larger </a:t>
            </a:r>
            <a:r>
              <a:rPr lang="en-US" sz="1400" dirty="0"/>
              <a:t>than the mass of Na. </a:t>
            </a:r>
            <a:br>
              <a:rPr lang="en-US" sz="1400" dirty="0"/>
            </a:br>
            <a:r>
              <a:rPr lang="en-US" sz="1400" dirty="0"/>
              <a:t>The mass of a compound containing a given mass of a particular</a:t>
            </a:r>
          </a:p>
          <a:p>
            <a:r>
              <a:rPr lang="en-US" sz="1400" dirty="0"/>
              <a:t>element is always larger than the mass of the element itself.</a:t>
            </a:r>
          </a:p>
        </p:txBody>
      </p:sp>
      <p:sp>
        <p:nvSpPr>
          <p:cNvPr id="2050" name="Line 2"/>
          <p:cNvSpPr>
            <a:spLocks noChangeShapeType="1"/>
          </p:cNvSpPr>
          <p:nvPr/>
        </p:nvSpPr>
        <p:spPr bwMode="auto">
          <a:xfrm>
            <a:off x="330199" y="140195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6.8	</a:t>
            </a:r>
            <a:r>
              <a:rPr lang="en-US" sz="2000" b="1" dirty="0">
                <a:latin typeface="Arial" charset="0"/>
                <a:ea typeface="ＭＳ Ｐゴシック" charset="0"/>
                <a:cs typeface="ＭＳ Ｐゴシック" charset="0"/>
              </a:rPr>
              <a:t>Using Mass Percent Composition as a Conversion Factor</a:t>
            </a:r>
          </a:p>
        </p:txBody>
      </p:sp>
      <p:sp>
        <p:nvSpPr>
          <p:cNvPr id="2054" name="Line 7"/>
          <p:cNvSpPr>
            <a:spLocks noChangeShapeType="1"/>
          </p:cNvSpPr>
          <p:nvPr/>
        </p:nvSpPr>
        <p:spPr bwMode="auto">
          <a:xfrm>
            <a:off x="304800" y="285750"/>
            <a:ext cx="0" cy="5815986"/>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99881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6096000"/>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2" name="Picture 1" descr="06_Pg184_UnFigure_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246" y="4197602"/>
            <a:ext cx="2271481" cy="1865551"/>
          </a:xfrm>
          <a:prstGeom prst="rect">
            <a:avLst/>
          </a:prstGeom>
        </p:spPr>
      </p:pic>
      <p:pic>
        <p:nvPicPr>
          <p:cNvPr id="3" name="Picture 2" descr="WE_6.8_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931" y="3060826"/>
            <a:ext cx="2821141" cy="451214"/>
          </a:xfrm>
          <a:prstGeom prst="rect">
            <a:avLst/>
          </a:prstGeom>
        </p:spPr>
      </p:pic>
    </p:spTree>
    <p:extLst>
      <p:ext uri="{BB962C8B-B14F-4D97-AF65-F5344CB8AC3E}">
        <p14:creationId xmlns:p14="http://schemas.microsoft.com/office/powerpoint/2010/main" val="131417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40195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6.8	</a:t>
            </a:r>
            <a:r>
              <a:rPr lang="en-US" sz="2000" b="1" dirty="0">
                <a:latin typeface="Arial" charset="0"/>
                <a:ea typeface="ＭＳ Ｐゴシック" charset="0"/>
                <a:cs typeface="ＭＳ Ｐゴシック" charset="0"/>
              </a:rPr>
              <a:t>Using Mass Percent Composition as a Conversion Factor</a:t>
            </a:r>
          </a:p>
        </p:txBody>
      </p:sp>
      <p:sp>
        <p:nvSpPr>
          <p:cNvPr id="2054" name="Line 7"/>
          <p:cNvSpPr>
            <a:spLocks noChangeShapeType="1"/>
          </p:cNvSpPr>
          <p:nvPr/>
        </p:nvSpPr>
        <p:spPr bwMode="auto">
          <a:xfrm>
            <a:off x="304800" y="285751"/>
            <a:ext cx="0" cy="271865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99881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2994908"/>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0" name="Text Box 4"/>
          <p:cNvSpPr txBox="1">
            <a:spLocks noChangeArrowheads="1"/>
          </p:cNvSpPr>
          <p:nvPr/>
        </p:nvSpPr>
        <p:spPr bwMode="auto">
          <a:xfrm>
            <a:off x="304799" y="1416058"/>
            <a:ext cx="8409427" cy="147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pPr marL="0" indent="0">
              <a:spcAft>
                <a:spcPts val="0"/>
              </a:spcAft>
            </a:pPr>
            <a:r>
              <a:rPr lang="en-US" b="1" dirty="0" err="1">
                <a:solidFill>
                  <a:srgbClr val="3366FF"/>
                </a:solidFill>
                <a:latin typeface="Arial" pitchFamily="34" charset="0"/>
                <a:cs typeface="Arial" pitchFamily="34" charset="0"/>
              </a:rPr>
              <a:t>Skillbuilder</a:t>
            </a:r>
            <a:r>
              <a:rPr lang="en-US" b="1" dirty="0">
                <a:solidFill>
                  <a:srgbClr val="3366FF"/>
                </a:solidFill>
                <a:latin typeface="Arial" pitchFamily="34" charset="0"/>
                <a:cs typeface="Arial" pitchFamily="34" charset="0"/>
              </a:rPr>
              <a:t> 6.8</a:t>
            </a:r>
            <a:r>
              <a:rPr lang="en-US" b="1" dirty="0">
                <a:latin typeface="Arial" pitchFamily="34" charset="0"/>
                <a:cs typeface="Arial" pitchFamily="34" charset="0"/>
              </a:rPr>
              <a:t> | </a:t>
            </a:r>
            <a:r>
              <a:rPr lang="en-US" b="1" dirty="0">
                <a:solidFill>
                  <a:srgbClr val="3366FF"/>
                </a:solidFill>
                <a:latin typeface="Arial" pitchFamily="34" charset="0"/>
                <a:cs typeface="Arial" pitchFamily="34" charset="0"/>
              </a:rPr>
              <a:t>Using Mass Percent Composition as a Conversion Factor</a:t>
            </a:r>
          </a:p>
          <a:p>
            <a:r>
              <a:rPr lang="en-US" sz="1400" dirty="0"/>
              <a:t>If a woman consumes 22 g of sodium chloride, how much sodium does she consume? Sodium chloride is 39%</a:t>
            </a:r>
          </a:p>
          <a:p>
            <a:r>
              <a:rPr lang="en-US" sz="1400" dirty="0"/>
              <a:t>sodium by mass.</a:t>
            </a:r>
          </a:p>
          <a:p>
            <a:endParaRPr lang="en-US" sz="1400" dirty="0"/>
          </a:p>
          <a:p>
            <a:r>
              <a:rPr lang="en-US" b="1" dirty="0">
                <a:solidFill>
                  <a:srgbClr val="3366FF"/>
                </a:solidFill>
                <a:latin typeface="Arial" pitchFamily="34" charset="0"/>
                <a:cs typeface="Arial" pitchFamily="34" charset="0"/>
              </a:rPr>
              <a:t>For More Practice</a:t>
            </a:r>
            <a:endParaRPr lang="en-US" dirty="0"/>
          </a:p>
          <a:p>
            <a:r>
              <a:rPr lang="en-US" sz="1400" dirty="0"/>
              <a:t>Example 6.19; Problems 75, 76, 77, 78.</a:t>
            </a:r>
          </a:p>
        </p:txBody>
      </p:sp>
    </p:spTree>
    <p:extLst>
      <p:ext uri="{BB962C8B-B14F-4D97-AF65-F5344CB8AC3E}">
        <p14:creationId xmlns:p14="http://schemas.microsoft.com/office/powerpoint/2010/main" val="85756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Mass Percent Composition from a Chemical Formula</a:t>
            </a:r>
          </a:p>
        </p:txBody>
      </p:sp>
      <p:sp>
        <p:nvSpPr>
          <p:cNvPr id="6" name="Content Placeholder 2"/>
          <p:cNvSpPr>
            <a:spLocks noGrp="1"/>
          </p:cNvSpPr>
          <p:nvPr>
            <p:ph sz="half" idx="1"/>
          </p:nvPr>
        </p:nvSpPr>
        <p:spPr>
          <a:xfrm>
            <a:off x="342900" y="1266460"/>
            <a:ext cx="8598620" cy="1569660"/>
          </a:xfrm>
        </p:spPr>
        <p:txBody>
          <a:bodyPr/>
          <a:lstStyle/>
          <a:p>
            <a:pPr eaLnBrk="1" hangingPunct="1"/>
            <a:r>
              <a:rPr lang="en-US" sz="3200" dirty="0"/>
              <a:t>Based on the chemical formula, the mass percent of element Cl in compound CCl</a:t>
            </a:r>
            <a:r>
              <a:rPr lang="en-US" sz="3200" baseline="-25000" dirty="0"/>
              <a:t>2</a:t>
            </a:r>
            <a:r>
              <a:rPr lang="en-US" sz="3200" dirty="0"/>
              <a:t>F</a:t>
            </a:r>
            <a:r>
              <a:rPr lang="en-US" sz="3200" baseline="-25000" dirty="0"/>
              <a:t>2 </a:t>
            </a:r>
            <a:br>
              <a:rPr lang="en-US" sz="3200" baseline="-25000" dirty="0"/>
            </a:br>
            <a:r>
              <a:rPr lang="en-US" sz="3200" dirty="0"/>
              <a:t>is as follows:</a:t>
            </a:r>
          </a:p>
        </p:txBody>
      </p:sp>
      <p:pic>
        <p:nvPicPr>
          <p:cNvPr id="2" name="Picture 1" descr="06_Pg184_UnFigure_2.jpg"/>
          <p:cNvPicPr>
            <a:picLocks noChangeAspect="1"/>
          </p:cNvPicPr>
          <p:nvPr/>
        </p:nvPicPr>
        <p:blipFill rotWithShape="1">
          <a:blip r:embed="rId3">
            <a:extLst>
              <a:ext uri="{28A0092B-C50C-407E-A947-70E740481C1C}">
                <a14:useLocalDpi xmlns:a14="http://schemas.microsoft.com/office/drawing/2010/main" val="0"/>
              </a:ext>
            </a:extLst>
          </a:blip>
          <a:srcRect b="4527"/>
          <a:stretch/>
        </p:blipFill>
        <p:spPr>
          <a:xfrm>
            <a:off x="542391" y="3025090"/>
            <a:ext cx="8062912" cy="3238594"/>
          </a:xfrm>
          <a:prstGeom prst="rect">
            <a:avLst/>
          </a:prstGeom>
        </p:spPr>
      </p:pic>
    </p:spTree>
    <p:extLst>
      <p:ext uri="{BB962C8B-B14F-4D97-AF65-F5344CB8AC3E}">
        <p14:creationId xmlns:p14="http://schemas.microsoft.com/office/powerpoint/2010/main" val="3876497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15311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6.9	</a:t>
            </a:r>
            <a:r>
              <a:rPr lang="en-US" sz="2000" b="1" dirty="0">
                <a:latin typeface="Arial" charset="0"/>
                <a:ea typeface="ＭＳ Ｐゴシック" charset="0"/>
                <a:cs typeface="ＭＳ Ｐゴシック" charset="0"/>
              </a:rPr>
              <a:t>Mass Percent Composition</a:t>
            </a:r>
          </a:p>
        </p:txBody>
      </p:sp>
      <p:sp>
        <p:nvSpPr>
          <p:cNvPr id="2054" name="Line 7"/>
          <p:cNvSpPr>
            <a:spLocks noChangeShapeType="1"/>
          </p:cNvSpPr>
          <p:nvPr/>
        </p:nvSpPr>
        <p:spPr bwMode="auto">
          <a:xfrm>
            <a:off x="304800" y="285749"/>
            <a:ext cx="0" cy="580584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05733"/>
            <a:ext cx="8458200" cy="712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Calculate the mass percent of </a:t>
            </a:r>
            <a:r>
              <a:rPr lang="en-US" sz="1400" dirty="0" err="1"/>
              <a:t>Cl</a:t>
            </a:r>
            <a:r>
              <a:rPr lang="en-US" sz="1400" dirty="0"/>
              <a:t> in freon-114 </a:t>
            </a:r>
            <a:r>
              <a:rPr lang="en-US" sz="1400"/>
              <a:t>(C</a:t>
            </a:r>
            <a:r>
              <a:rPr lang="en-US" sz="1400" baseline="-25000"/>
              <a:t>2</a:t>
            </a:r>
            <a:r>
              <a:rPr lang="en-US" sz="1400"/>
              <a:t>Cl</a:t>
            </a:r>
            <a:r>
              <a:rPr lang="en-US" sz="1400" baseline="-25000"/>
              <a:t>4</a:t>
            </a:r>
            <a:r>
              <a:rPr lang="en-US" sz="1400"/>
              <a:t>F</a:t>
            </a:r>
            <a:r>
              <a:rPr lang="en-US" sz="1400" baseline="-25000"/>
              <a:t>2</a:t>
            </a:r>
            <a:r>
              <a:rPr lang="en-US" sz="1400" dirty="0"/>
              <a:t>).</a:t>
            </a:r>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6079333"/>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9" name="Text Box 4"/>
          <p:cNvSpPr txBox="1">
            <a:spLocks noChangeArrowheads="1"/>
          </p:cNvSpPr>
          <p:nvPr/>
        </p:nvSpPr>
        <p:spPr bwMode="auto">
          <a:xfrm>
            <a:off x="304799" y="1169655"/>
            <a:ext cx="8721969" cy="3898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SORT</a:t>
            </a:r>
            <a:r>
              <a:rPr lang="en-US" sz="1400" b="1" dirty="0"/>
              <a:t>   </a:t>
            </a:r>
            <a:r>
              <a:rPr lang="en-US" sz="1400" dirty="0"/>
              <a:t>You are given the molecular formula of freon-114 and asked to find the mass percent of Cl.</a:t>
            </a:r>
          </a:p>
          <a:p>
            <a:endParaRPr lang="en-US" sz="1400" dirty="0"/>
          </a:p>
          <a:p>
            <a:pPr>
              <a:defRPr/>
            </a:pPr>
            <a:r>
              <a:rPr lang="en-US" sz="1400" b="1" dirty="0">
                <a:latin typeface="Arial" charset="0"/>
                <a:cs typeface="Arial" charset="0"/>
              </a:rPr>
              <a:t>GIVEN   </a:t>
            </a:r>
            <a:r>
              <a:rPr lang="is-IS" sz="1400" dirty="0"/>
              <a:t>C</a:t>
            </a:r>
            <a:r>
              <a:rPr lang="is-IS" sz="1400" baseline="-25000" dirty="0"/>
              <a:t>2</a:t>
            </a:r>
            <a:r>
              <a:rPr lang="is-IS" sz="1400" dirty="0"/>
              <a:t>C</a:t>
            </a:r>
            <a:r>
              <a:rPr lang="is-IS" sz="1400" baseline="-25000" dirty="0"/>
              <a:t>l4</a:t>
            </a:r>
            <a:r>
              <a:rPr lang="is-IS" sz="1400" dirty="0"/>
              <a:t>F</a:t>
            </a:r>
            <a:r>
              <a:rPr lang="is-IS" sz="1400" baseline="-25000" dirty="0"/>
              <a:t>2</a:t>
            </a:r>
            <a:endParaRPr lang="nb-NO" sz="1400" baseline="-25000" dirty="0"/>
          </a:p>
          <a:p>
            <a:pPr>
              <a:defRPr/>
            </a:pPr>
            <a:endParaRPr lang="en-US" sz="1400" baseline="-25000" dirty="0"/>
          </a:p>
          <a:p>
            <a:pPr>
              <a:defRPr/>
            </a:pPr>
            <a:r>
              <a:rPr lang="en-US" sz="1400" b="1" dirty="0">
                <a:latin typeface="Arial" charset="0"/>
                <a:cs typeface="Arial" charset="0"/>
              </a:rPr>
              <a:t>FIND</a:t>
            </a:r>
            <a:r>
              <a:rPr lang="en-US" sz="1400" b="1" dirty="0"/>
              <a:t>   </a:t>
            </a:r>
            <a:r>
              <a:rPr lang="en-US" sz="1400" dirty="0"/>
              <a:t>Mass % </a:t>
            </a:r>
            <a:r>
              <a:rPr lang="en-US" sz="1400" dirty="0" err="1"/>
              <a:t>Cl</a:t>
            </a:r>
            <a:endParaRPr lang="en-US" sz="1400" dirty="0"/>
          </a:p>
          <a:p>
            <a:pPr>
              <a:defRPr/>
            </a:pPr>
            <a:endParaRPr lang="en-US" sz="1400" dirty="0"/>
          </a:p>
          <a:p>
            <a:r>
              <a:rPr lang="en-US" sz="1400" b="1" dirty="0">
                <a:latin typeface="Arial" charset="0"/>
                <a:cs typeface="Arial" charset="0"/>
              </a:rPr>
              <a:t>STRATEGIZE</a:t>
            </a:r>
            <a:r>
              <a:rPr lang="en-US" sz="1400" b="1" dirty="0"/>
              <a:t>   </a:t>
            </a:r>
            <a:r>
              <a:rPr lang="en-US" sz="1400" dirty="0"/>
              <a:t>You can use the information in the chemical formula to substitute into the mass percent equation </a:t>
            </a:r>
            <a:br>
              <a:rPr lang="en-US" sz="1400" dirty="0"/>
            </a:br>
            <a:r>
              <a:rPr lang="en-US" sz="1400" dirty="0"/>
              <a:t>and obtain the mass percent Cl.</a:t>
            </a:r>
          </a:p>
          <a:p>
            <a:endParaRPr lang="en-US" sz="1400" dirty="0"/>
          </a:p>
          <a:p>
            <a:r>
              <a:rPr lang="en-US" sz="1400" b="1" dirty="0">
                <a:latin typeface="Arial" charset="0"/>
                <a:cs typeface="Arial" charset="0"/>
              </a:rPr>
              <a:t>SOLUTION MAP</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r>
              <a:rPr lang="en-US" sz="1400" b="1" dirty="0">
                <a:latin typeface="Arial" charset="0"/>
                <a:cs typeface="Arial" charset="0"/>
              </a:rPr>
              <a:t>RELATIONSHIPS USED</a:t>
            </a:r>
          </a:p>
        </p:txBody>
      </p:sp>
      <p:pic>
        <p:nvPicPr>
          <p:cNvPr id="3" name="Picture 2" descr="06_Pg185_UnFigure.jpg"/>
          <p:cNvPicPr>
            <a:picLocks noChangeAspect="1"/>
          </p:cNvPicPr>
          <p:nvPr/>
        </p:nvPicPr>
        <p:blipFill rotWithShape="1">
          <a:blip r:embed="rId3" cstate="print">
            <a:extLst>
              <a:ext uri="{28A0092B-C50C-407E-A947-70E740481C1C}">
                <a14:useLocalDpi xmlns:a14="http://schemas.microsoft.com/office/drawing/2010/main" val="0"/>
              </a:ext>
            </a:extLst>
          </a:blip>
          <a:srcRect b="4117"/>
          <a:stretch/>
        </p:blipFill>
        <p:spPr>
          <a:xfrm>
            <a:off x="2798053" y="3374007"/>
            <a:ext cx="3299670" cy="1134462"/>
          </a:xfrm>
          <a:prstGeom prst="rect">
            <a:avLst/>
          </a:prstGeom>
        </p:spPr>
      </p:pic>
      <p:pic>
        <p:nvPicPr>
          <p:cNvPr id="10" name="Picture 9" descr="WE_6.9_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4492" y="5038322"/>
            <a:ext cx="4351864" cy="1049774"/>
          </a:xfrm>
          <a:prstGeom prst="rect">
            <a:avLst/>
          </a:prstGeom>
        </p:spPr>
      </p:pic>
    </p:spTree>
    <p:extLst>
      <p:ext uri="{BB962C8B-B14F-4D97-AF65-F5344CB8AC3E}">
        <p14:creationId xmlns:p14="http://schemas.microsoft.com/office/powerpoint/2010/main" val="121748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04799" y="1146428"/>
            <a:ext cx="8721969" cy="504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SOLVE</a:t>
            </a:r>
            <a:r>
              <a:rPr lang="en-US" sz="1400" b="1" dirty="0"/>
              <a:t>   </a:t>
            </a:r>
            <a:r>
              <a:rPr lang="en-US" sz="1400" dirty="0"/>
              <a:t>Calculate the molar mass of freon-114 and substitute the values into the equation to find mass percent Cl.</a:t>
            </a:r>
          </a:p>
          <a:p>
            <a:endParaRPr lang="en-US" sz="1400" dirty="0"/>
          </a:p>
          <a:p>
            <a:r>
              <a:rPr lang="en-US" sz="1400" b="1" dirty="0">
                <a:latin typeface="Arial" charset="0"/>
                <a:cs typeface="Arial" charset="0"/>
              </a:rPr>
              <a:t>SOLUTION</a:t>
            </a: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endParaRPr lang="en-US" sz="1400" b="1" dirty="0">
              <a:latin typeface="Arial" charset="0"/>
              <a:cs typeface="Arial" charset="0"/>
            </a:endParaRPr>
          </a:p>
          <a:p>
            <a:r>
              <a:rPr lang="en-US" sz="1400" b="1" dirty="0">
                <a:latin typeface="Arial" charset="0"/>
                <a:cs typeface="Arial" charset="0"/>
              </a:rPr>
              <a:t>CHECK</a:t>
            </a:r>
            <a:r>
              <a:rPr lang="en-US" sz="1400" dirty="0"/>
              <a:t>   Check your answer. Are the units correct? Does the answer make physical sense?</a:t>
            </a:r>
          </a:p>
          <a:p>
            <a:endParaRPr lang="en-US" sz="1400" dirty="0"/>
          </a:p>
          <a:p>
            <a:r>
              <a:rPr lang="en-US" sz="1400" dirty="0"/>
              <a:t>The units (%) are correct. The answer makes physical sense. Mass percent composition should never exceed 100%. If your answer is greater than 100%, you have made an error.</a:t>
            </a:r>
          </a:p>
          <a:p>
            <a:endParaRPr lang="en-US" sz="1400" dirty="0"/>
          </a:p>
        </p:txBody>
      </p:sp>
      <p:sp>
        <p:nvSpPr>
          <p:cNvPr id="2050" name="Line 2"/>
          <p:cNvSpPr>
            <a:spLocks noChangeShapeType="1"/>
          </p:cNvSpPr>
          <p:nvPr/>
        </p:nvSpPr>
        <p:spPr bwMode="auto">
          <a:xfrm>
            <a:off x="330199" y="113232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6.9	</a:t>
            </a:r>
            <a:r>
              <a:rPr lang="en-US" sz="2000" b="1" dirty="0">
                <a:latin typeface="Arial" charset="0"/>
                <a:ea typeface="ＭＳ Ｐゴシック" charset="0"/>
                <a:cs typeface="ＭＳ Ｐゴシック" charset="0"/>
              </a:rPr>
              <a:t>Mass Percent Composition</a:t>
            </a:r>
          </a:p>
        </p:txBody>
      </p:sp>
      <p:sp>
        <p:nvSpPr>
          <p:cNvPr id="2054" name="Line 7"/>
          <p:cNvSpPr>
            <a:spLocks noChangeShapeType="1"/>
          </p:cNvSpPr>
          <p:nvPr/>
        </p:nvSpPr>
        <p:spPr bwMode="auto">
          <a:xfrm>
            <a:off x="304800" y="285750"/>
            <a:ext cx="0" cy="578311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05733"/>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6059564"/>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pic>
        <p:nvPicPr>
          <p:cNvPr id="4" name="Picture 3" descr="WE_6.9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332" y="2059563"/>
            <a:ext cx="3990385" cy="2602782"/>
          </a:xfrm>
          <a:prstGeom prst="rect">
            <a:avLst/>
          </a:prstGeom>
        </p:spPr>
      </p:pic>
    </p:spTree>
    <p:extLst>
      <p:ext uri="{BB962C8B-B14F-4D97-AF65-F5344CB8AC3E}">
        <p14:creationId xmlns:p14="http://schemas.microsoft.com/office/powerpoint/2010/main" val="359290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8" end="1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304799" y="1146428"/>
            <a:ext cx="8721969" cy="126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pPr marL="0" indent="0">
              <a:spcAft>
                <a:spcPts val="0"/>
              </a:spcAft>
            </a:pPr>
            <a:r>
              <a:rPr lang="en-US" b="1" dirty="0" err="1">
                <a:solidFill>
                  <a:srgbClr val="3366FF"/>
                </a:solidFill>
                <a:latin typeface="Arial" pitchFamily="34" charset="0"/>
                <a:cs typeface="Arial" pitchFamily="34" charset="0"/>
              </a:rPr>
              <a:t>Skillbuilder</a:t>
            </a:r>
            <a:r>
              <a:rPr lang="en-US" b="1" dirty="0">
                <a:solidFill>
                  <a:srgbClr val="3366FF"/>
                </a:solidFill>
                <a:latin typeface="Arial" pitchFamily="34" charset="0"/>
                <a:cs typeface="Arial" pitchFamily="34" charset="0"/>
              </a:rPr>
              <a:t> 6.9</a:t>
            </a:r>
            <a:r>
              <a:rPr lang="en-US" b="1" dirty="0">
                <a:latin typeface="Arial" pitchFamily="34" charset="0"/>
                <a:cs typeface="Arial" pitchFamily="34" charset="0"/>
              </a:rPr>
              <a:t> | </a:t>
            </a:r>
            <a:r>
              <a:rPr lang="en-US" b="1" dirty="0">
                <a:solidFill>
                  <a:srgbClr val="3366FF"/>
                </a:solidFill>
                <a:latin typeface="Arial" pitchFamily="34" charset="0"/>
                <a:cs typeface="Arial" pitchFamily="34" charset="0"/>
              </a:rPr>
              <a:t>Mass Percent Composition</a:t>
            </a:r>
          </a:p>
          <a:p>
            <a:r>
              <a:rPr lang="en-US" sz="1400" dirty="0"/>
              <a:t>Acetic acid (HC</a:t>
            </a:r>
            <a:r>
              <a:rPr lang="en-US" sz="1400" baseline="-25000" dirty="0"/>
              <a:t>2</a:t>
            </a:r>
            <a:r>
              <a:rPr lang="en-US" sz="1400" dirty="0"/>
              <a:t>H</a:t>
            </a:r>
            <a:r>
              <a:rPr lang="en-US" sz="1400" baseline="-25000" dirty="0"/>
              <a:t>3</a:t>
            </a:r>
            <a:r>
              <a:rPr lang="en-US" sz="1400" dirty="0"/>
              <a:t>O</a:t>
            </a:r>
            <a:r>
              <a:rPr lang="en-US" sz="1400" baseline="-25000" dirty="0"/>
              <a:t>2</a:t>
            </a:r>
            <a:r>
              <a:rPr lang="en-US" sz="1400" dirty="0"/>
              <a:t>) is the active ingredient in vinegar. Calculate the mass percent composition of O in acetic acid.</a:t>
            </a:r>
          </a:p>
          <a:p>
            <a:endParaRPr lang="en-US" b="1" dirty="0">
              <a:solidFill>
                <a:srgbClr val="3366FF"/>
              </a:solidFill>
              <a:latin typeface="Arial" pitchFamily="34" charset="0"/>
              <a:cs typeface="Arial" pitchFamily="34" charset="0"/>
            </a:endParaRPr>
          </a:p>
          <a:p>
            <a:r>
              <a:rPr lang="en-US" b="1" dirty="0">
                <a:solidFill>
                  <a:srgbClr val="3366FF"/>
                </a:solidFill>
                <a:latin typeface="Arial" pitchFamily="34" charset="0"/>
                <a:cs typeface="Arial" pitchFamily="34" charset="0"/>
              </a:rPr>
              <a:t>For More Practice</a:t>
            </a:r>
            <a:endParaRPr lang="en-US" dirty="0"/>
          </a:p>
          <a:p>
            <a:r>
              <a:rPr lang="en-US" sz="1400" dirty="0"/>
              <a:t>Example 6.20; Problems 79, 80, 81, 82, 85, 86.</a:t>
            </a:r>
          </a:p>
        </p:txBody>
      </p:sp>
      <p:sp>
        <p:nvSpPr>
          <p:cNvPr id="2050" name="Line 2"/>
          <p:cNvSpPr>
            <a:spLocks noChangeShapeType="1"/>
          </p:cNvSpPr>
          <p:nvPr/>
        </p:nvSpPr>
        <p:spPr bwMode="auto">
          <a:xfrm>
            <a:off x="330199" y="113232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360363"/>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3366FF"/>
                </a:solidFill>
                <a:latin typeface="Arial" charset="0"/>
                <a:ea typeface="ＭＳ Ｐゴシック" charset="0"/>
                <a:cs typeface="ＭＳ Ｐゴシック" charset="0"/>
              </a:rPr>
              <a:t>Example 6.9	</a:t>
            </a:r>
            <a:r>
              <a:rPr lang="en-US" sz="2000" b="1" dirty="0">
                <a:latin typeface="Arial" charset="0"/>
                <a:ea typeface="ＭＳ Ｐゴシック" charset="0"/>
                <a:cs typeface="ＭＳ Ｐゴシック" charset="0"/>
              </a:rPr>
              <a:t>Mass Percent Composition</a:t>
            </a:r>
          </a:p>
        </p:txBody>
      </p:sp>
      <p:sp>
        <p:nvSpPr>
          <p:cNvPr id="2054" name="Line 7"/>
          <p:cNvSpPr>
            <a:spLocks noChangeShapeType="1"/>
          </p:cNvSpPr>
          <p:nvPr/>
        </p:nvSpPr>
        <p:spPr bwMode="auto">
          <a:xfrm flipH="1">
            <a:off x="313677" y="294629"/>
            <a:ext cx="0" cy="230884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705733"/>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304006" y="2603470"/>
            <a:ext cx="45005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1214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Chemistry and Health: Fluoridation of Drinking Water</a:t>
            </a:r>
          </a:p>
        </p:txBody>
      </p:sp>
      <p:sp>
        <p:nvSpPr>
          <p:cNvPr id="6" name="Content Placeholder 2"/>
          <p:cNvSpPr>
            <a:spLocks noGrp="1"/>
          </p:cNvSpPr>
          <p:nvPr>
            <p:ph sz="half" idx="1"/>
          </p:nvPr>
        </p:nvSpPr>
        <p:spPr>
          <a:xfrm>
            <a:off x="342900" y="1292376"/>
            <a:ext cx="8598620" cy="5201424"/>
          </a:xfrm>
        </p:spPr>
        <p:txBody>
          <a:bodyPr/>
          <a:lstStyle/>
          <a:p>
            <a:pPr eaLnBrk="1" hangingPunct="1"/>
            <a:r>
              <a:rPr lang="en-US" sz="2600" dirty="0"/>
              <a:t>Fluoride strengthens tooth enamel, which prevents </a:t>
            </a:r>
            <a:br>
              <a:rPr lang="en-US" sz="2600" dirty="0"/>
            </a:br>
            <a:r>
              <a:rPr lang="en-US" sz="2600" dirty="0"/>
              <a:t>tooth decay. </a:t>
            </a:r>
          </a:p>
          <a:p>
            <a:pPr eaLnBrk="1" hangingPunct="1"/>
            <a:r>
              <a:rPr lang="en-US" sz="2600" dirty="0"/>
              <a:t>Too much fluoride can cause teeth to become brown and spotted, a condition known as dental fluorosis. </a:t>
            </a:r>
          </a:p>
          <a:p>
            <a:pPr eaLnBrk="1" hangingPunct="1"/>
            <a:r>
              <a:rPr lang="en-US" sz="2600" dirty="0"/>
              <a:t>Extremely high levels can lead to skeletal fluorosis. </a:t>
            </a:r>
          </a:p>
          <a:p>
            <a:pPr eaLnBrk="1" hangingPunct="1"/>
            <a:r>
              <a:rPr lang="en-US" sz="2600" dirty="0"/>
              <a:t>The scientific consensus is that, like many minerals, fluoride shows some health benefits at certain levels—about 1–4 mg/day for adults—but can have detrimental effects at higher levels. </a:t>
            </a:r>
          </a:p>
          <a:p>
            <a:pPr eaLnBrk="1" hangingPunct="1"/>
            <a:r>
              <a:rPr lang="en-US" sz="2600" dirty="0"/>
              <a:t>Adults who drink between 1 and 2 L of water per day would receive the beneficial amounts of fluoride from the water.</a:t>
            </a:r>
          </a:p>
        </p:txBody>
      </p:sp>
    </p:spTree>
    <p:extLst>
      <p:ext uri="{BB962C8B-B14F-4D97-AF65-F5344CB8AC3E}">
        <p14:creationId xmlns:p14="http://schemas.microsoft.com/office/powerpoint/2010/main" val="392568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Chemistry and Health: Fluoridation of Drinking Water</a:t>
            </a:r>
          </a:p>
        </p:txBody>
      </p:sp>
      <p:sp>
        <p:nvSpPr>
          <p:cNvPr id="6" name="Content Placeholder 2"/>
          <p:cNvSpPr>
            <a:spLocks noGrp="1"/>
          </p:cNvSpPr>
          <p:nvPr>
            <p:ph sz="half" idx="1"/>
          </p:nvPr>
        </p:nvSpPr>
        <p:spPr>
          <a:xfrm>
            <a:off x="342900" y="1266460"/>
            <a:ext cx="8598620" cy="3693318"/>
          </a:xfrm>
        </p:spPr>
        <p:txBody>
          <a:bodyPr/>
          <a:lstStyle/>
          <a:p>
            <a:pPr eaLnBrk="1" hangingPunct="1"/>
            <a:r>
              <a:rPr lang="en-US" sz="3200" dirty="0"/>
              <a:t>Fluoride is often added to water as sodium fluoride (</a:t>
            </a:r>
            <a:r>
              <a:rPr lang="en-US" sz="3200" dirty="0" err="1"/>
              <a:t>NaF</a:t>
            </a:r>
            <a:r>
              <a:rPr lang="en-US" sz="3200" dirty="0"/>
              <a:t>).</a:t>
            </a:r>
          </a:p>
          <a:p>
            <a:pPr eaLnBrk="1" hangingPunct="1"/>
            <a:r>
              <a:rPr lang="en-US" sz="3200" dirty="0"/>
              <a:t>What is the mass percent composition of F</a:t>
            </a:r>
            <a:r>
              <a:rPr lang="en-US" sz="3200" baseline="30000" dirty="0"/>
              <a:t>−</a:t>
            </a:r>
            <a:r>
              <a:rPr lang="en-US" sz="3200" dirty="0"/>
              <a:t> in </a:t>
            </a:r>
            <a:r>
              <a:rPr lang="en-US" sz="3200" dirty="0" err="1"/>
              <a:t>NaF</a:t>
            </a:r>
            <a:r>
              <a:rPr lang="en-US" sz="3200" dirty="0"/>
              <a:t>? </a:t>
            </a:r>
          </a:p>
          <a:p>
            <a:pPr eaLnBrk="1" hangingPunct="1"/>
            <a:r>
              <a:rPr lang="en-US" sz="3200" dirty="0"/>
              <a:t>How many grams of </a:t>
            </a:r>
            <a:r>
              <a:rPr lang="en-US" sz="3200" dirty="0" err="1"/>
              <a:t>NaF</a:t>
            </a:r>
            <a:r>
              <a:rPr lang="en-US" sz="3200" dirty="0"/>
              <a:t> should be added to 1500 L of water to fluoridate it at a level of 1.0 mg F</a:t>
            </a:r>
            <a:r>
              <a:rPr lang="en-US" sz="3200" baseline="30000" dirty="0"/>
              <a:t>−</a:t>
            </a:r>
            <a:r>
              <a:rPr lang="en-US" sz="3200" dirty="0"/>
              <a:t>/L?</a:t>
            </a:r>
          </a:p>
        </p:txBody>
      </p:sp>
    </p:spTree>
    <p:extLst>
      <p:ext uri="{BB962C8B-B14F-4D97-AF65-F5344CB8AC3E}">
        <p14:creationId xmlns:p14="http://schemas.microsoft.com/office/powerpoint/2010/main" val="163051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Counting by Weighing: Nails by the Pound </a:t>
            </a:r>
          </a:p>
        </p:txBody>
      </p:sp>
      <p:sp>
        <p:nvSpPr>
          <p:cNvPr id="6" name="Content Placeholder 2"/>
          <p:cNvSpPr>
            <a:spLocks noGrp="1"/>
          </p:cNvSpPr>
          <p:nvPr>
            <p:ph sz="half" idx="1"/>
          </p:nvPr>
        </p:nvSpPr>
        <p:spPr>
          <a:xfrm>
            <a:off x="342900" y="1003558"/>
            <a:ext cx="4229100" cy="1107996"/>
          </a:xfrm>
        </p:spPr>
        <p:txBody>
          <a:bodyPr/>
          <a:lstStyle/>
          <a:p>
            <a:pPr marL="0" indent="0" eaLnBrk="1" hangingPunct="1">
              <a:buNone/>
            </a:pPr>
            <a:r>
              <a:rPr lang="en-US" sz="2200" dirty="0"/>
              <a:t>Some hardware stores sell nails by the pound, which is easier than selling them by the nail. </a:t>
            </a:r>
          </a:p>
        </p:txBody>
      </p:sp>
      <p:sp>
        <p:nvSpPr>
          <p:cNvPr id="7" name="Content Placeholder 2"/>
          <p:cNvSpPr>
            <a:spLocks noGrp="1"/>
          </p:cNvSpPr>
          <p:nvPr>
            <p:ph sz="half" idx="1"/>
          </p:nvPr>
        </p:nvSpPr>
        <p:spPr>
          <a:xfrm>
            <a:off x="4876023" y="987504"/>
            <a:ext cx="4229100" cy="1107996"/>
          </a:xfrm>
        </p:spPr>
        <p:txBody>
          <a:bodyPr/>
          <a:lstStyle/>
          <a:p>
            <a:pPr marL="0" indent="0" eaLnBrk="1" hangingPunct="1">
              <a:buNone/>
              <a:defRPr/>
            </a:pPr>
            <a:r>
              <a:rPr lang="en-US" sz="2200" dirty="0"/>
              <a:t>This problem is similar to asking how many atoms are in a given mass of an element. </a:t>
            </a:r>
          </a:p>
        </p:txBody>
      </p:sp>
      <p:pic>
        <p:nvPicPr>
          <p:cNvPr id="4" name="Picture 3" descr="06_Pg170_UnFigure_2.jpg"/>
          <p:cNvPicPr>
            <a:picLocks noChangeAspect="1"/>
          </p:cNvPicPr>
          <p:nvPr/>
        </p:nvPicPr>
        <p:blipFill rotWithShape="1">
          <a:blip r:embed="rId3">
            <a:extLst>
              <a:ext uri="{28A0092B-C50C-407E-A947-70E740481C1C}">
                <a14:useLocalDpi xmlns:a14="http://schemas.microsoft.com/office/drawing/2010/main" val="0"/>
              </a:ext>
            </a:extLst>
          </a:blip>
          <a:srcRect b="52797"/>
          <a:stretch/>
        </p:blipFill>
        <p:spPr>
          <a:xfrm>
            <a:off x="444500" y="2373511"/>
            <a:ext cx="4065636" cy="3561235"/>
          </a:xfrm>
          <a:prstGeom prst="rect">
            <a:avLst/>
          </a:prstGeom>
        </p:spPr>
      </p:pic>
      <p:pic>
        <p:nvPicPr>
          <p:cNvPr id="5" name="Picture 4" descr="06_Pg170_UnFigure_2.jpg"/>
          <p:cNvPicPr>
            <a:picLocks noChangeAspect="1"/>
          </p:cNvPicPr>
          <p:nvPr/>
        </p:nvPicPr>
        <p:blipFill rotWithShape="1">
          <a:blip r:embed="rId3">
            <a:extLst>
              <a:ext uri="{28A0092B-C50C-407E-A947-70E740481C1C}">
                <a14:useLocalDpi xmlns:a14="http://schemas.microsoft.com/office/drawing/2010/main" val="0"/>
              </a:ext>
            </a:extLst>
          </a:blip>
          <a:srcRect t="48384" b="3198"/>
          <a:stretch/>
        </p:blipFill>
        <p:spPr>
          <a:xfrm>
            <a:off x="4925724" y="2280600"/>
            <a:ext cx="4023808" cy="3615272"/>
          </a:xfrm>
          <a:prstGeom prst="rect">
            <a:avLst/>
          </a:prstGeom>
        </p:spPr>
      </p:pic>
    </p:spTree>
    <p:extLst>
      <p:ext uri="{BB962C8B-B14F-4D97-AF65-F5344CB8AC3E}">
        <p14:creationId xmlns:p14="http://schemas.microsoft.com/office/powerpoint/2010/main" val="3986798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Empirical Formulas from Mass Percent Composition </a:t>
            </a:r>
          </a:p>
        </p:txBody>
      </p:sp>
      <p:sp>
        <p:nvSpPr>
          <p:cNvPr id="6" name="Content Placeholder 2"/>
          <p:cNvSpPr>
            <a:spLocks noGrp="1"/>
          </p:cNvSpPr>
          <p:nvPr>
            <p:ph sz="half" idx="1"/>
          </p:nvPr>
        </p:nvSpPr>
        <p:spPr>
          <a:xfrm>
            <a:off x="355859" y="2679958"/>
            <a:ext cx="8598620" cy="3746153"/>
          </a:xfrm>
        </p:spPr>
        <p:txBody>
          <a:bodyPr/>
          <a:lstStyle/>
          <a:p>
            <a:pPr eaLnBrk="1" hangingPunct="1">
              <a:lnSpc>
                <a:spcPct val="110000"/>
              </a:lnSpc>
            </a:pPr>
            <a:r>
              <a:rPr lang="en-US" sz="2200" dirty="0"/>
              <a:t>An empirical formula gives only the smallest whole-number </a:t>
            </a:r>
            <a:r>
              <a:rPr lang="en-US" sz="2200" i="1" dirty="0"/>
              <a:t>ratio</a:t>
            </a:r>
            <a:r>
              <a:rPr lang="en-US" sz="2200" dirty="0"/>
              <a:t> of each type of atom in a compound, not the specific number of each type of atom in a molecule.</a:t>
            </a:r>
          </a:p>
          <a:p>
            <a:pPr eaLnBrk="1" hangingPunct="1">
              <a:lnSpc>
                <a:spcPct val="110000"/>
              </a:lnSpc>
            </a:pPr>
            <a:r>
              <a:rPr lang="en-US" sz="2200" dirty="0"/>
              <a:t>The molecular formula is always a whole-number multiple of the empirical formula.</a:t>
            </a:r>
          </a:p>
          <a:p>
            <a:pPr eaLnBrk="1" hangingPunct="1">
              <a:lnSpc>
                <a:spcPct val="110000"/>
              </a:lnSpc>
            </a:pPr>
            <a:r>
              <a:rPr lang="en-US" sz="2200" dirty="0"/>
              <a:t>For example, the molecular formula for hydrogen peroxide is H</a:t>
            </a:r>
            <a:r>
              <a:rPr lang="en-US" sz="2200" baseline="-25000" dirty="0"/>
              <a:t>2</a:t>
            </a:r>
            <a:r>
              <a:rPr lang="en-US" sz="2200" dirty="0"/>
              <a:t>O</a:t>
            </a:r>
            <a:r>
              <a:rPr lang="en-US" sz="2200" baseline="-25000" dirty="0"/>
              <a:t>2</a:t>
            </a:r>
            <a:r>
              <a:rPr lang="en-US" sz="2200" dirty="0"/>
              <a:t> and its empirical formula is HO.</a:t>
            </a:r>
          </a:p>
          <a:p>
            <a:pPr eaLnBrk="1" hangingPunct="1">
              <a:lnSpc>
                <a:spcPct val="110000"/>
              </a:lnSpc>
            </a:pPr>
            <a:r>
              <a:rPr lang="en-US" sz="2200" dirty="0"/>
              <a:t>Molecular formula = Empirical × </a:t>
            </a:r>
            <a:r>
              <a:rPr lang="en-US" sz="2200" b="1" i="1" dirty="0"/>
              <a:t>n</a:t>
            </a:r>
            <a:r>
              <a:rPr lang="en-US" sz="2200" dirty="0"/>
              <a:t> , where </a:t>
            </a:r>
            <a:r>
              <a:rPr lang="en-US" sz="2200" b="1" i="1" dirty="0"/>
              <a:t>n</a:t>
            </a:r>
            <a:r>
              <a:rPr lang="en-US" sz="2200" b="1" dirty="0"/>
              <a:t> </a:t>
            </a:r>
            <a:r>
              <a:rPr lang="en-US" sz="2200" dirty="0"/>
              <a:t>= 1, 2, 3 . . . </a:t>
            </a:r>
          </a:p>
          <a:p>
            <a:pPr eaLnBrk="1" hangingPunct="1">
              <a:lnSpc>
                <a:spcPct val="110000"/>
              </a:lnSpc>
            </a:pPr>
            <a:r>
              <a:rPr lang="en-US" sz="2200" b="1" i="1" dirty="0"/>
              <a:t>n</a:t>
            </a:r>
            <a:r>
              <a:rPr lang="en-US" sz="2200" dirty="0"/>
              <a:t> = 2 for hydrogen peroxide.</a:t>
            </a:r>
          </a:p>
        </p:txBody>
      </p:sp>
      <p:pic>
        <p:nvPicPr>
          <p:cNvPr id="2" name="Picture 1" descr="06_Pg186_UnFigure.jpg"/>
          <p:cNvPicPr>
            <a:picLocks noChangeAspect="1"/>
          </p:cNvPicPr>
          <p:nvPr/>
        </p:nvPicPr>
        <p:blipFill rotWithShape="1">
          <a:blip r:embed="rId3" cstate="print">
            <a:extLst>
              <a:ext uri="{28A0092B-C50C-407E-A947-70E740481C1C}">
                <a14:useLocalDpi xmlns:a14="http://schemas.microsoft.com/office/drawing/2010/main" val="0"/>
              </a:ext>
            </a:extLst>
          </a:blip>
          <a:srcRect b="8246"/>
          <a:stretch/>
        </p:blipFill>
        <p:spPr>
          <a:xfrm>
            <a:off x="1861693" y="1270504"/>
            <a:ext cx="5372471" cy="1380245"/>
          </a:xfrm>
          <a:prstGeom prst="rect">
            <a:avLst/>
          </a:prstGeom>
        </p:spPr>
      </p:pic>
    </p:spTree>
    <p:extLst>
      <p:ext uri="{BB962C8B-B14F-4D97-AF65-F5344CB8AC3E}">
        <p14:creationId xmlns:p14="http://schemas.microsoft.com/office/powerpoint/2010/main" val="1583172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Calculating an Empirical Formula from Experimental Data: Decomposition of Water </a:t>
            </a:r>
          </a:p>
        </p:txBody>
      </p:sp>
      <p:sp>
        <p:nvSpPr>
          <p:cNvPr id="6" name="Content Placeholder 2"/>
          <p:cNvSpPr>
            <a:spLocks noGrp="1"/>
          </p:cNvSpPr>
          <p:nvPr>
            <p:ph sz="half" idx="1"/>
          </p:nvPr>
        </p:nvSpPr>
        <p:spPr>
          <a:xfrm>
            <a:off x="342900" y="1266460"/>
            <a:ext cx="4101943" cy="2631490"/>
          </a:xfrm>
        </p:spPr>
        <p:txBody>
          <a:bodyPr/>
          <a:lstStyle/>
          <a:p>
            <a:pPr eaLnBrk="1" hangingPunct="1">
              <a:defRPr/>
            </a:pPr>
            <a:r>
              <a:rPr lang="en-US" sz="3200" dirty="0"/>
              <a:t>We decompose a sample of water in the laboratory and find that it produces 3.0 g of hydrogen and 24 g of oxygen. </a:t>
            </a:r>
          </a:p>
          <a:p>
            <a:pPr eaLnBrk="1" hangingPunct="1">
              <a:defRPr/>
            </a:pPr>
            <a:r>
              <a:rPr lang="en-US" sz="3200" dirty="0"/>
              <a:t>How do we determine an empirical formula from these data? </a:t>
            </a:r>
          </a:p>
        </p:txBody>
      </p:sp>
      <p:pic>
        <p:nvPicPr>
          <p:cNvPr id="2" name="Picture 1" descr="06_Pg187_UnFigure.jpg"/>
          <p:cNvPicPr>
            <a:picLocks noChangeAspect="1"/>
          </p:cNvPicPr>
          <p:nvPr/>
        </p:nvPicPr>
        <p:blipFill rotWithShape="1">
          <a:blip r:embed="rId3">
            <a:extLst>
              <a:ext uri="{28A0092B-C50C-407E-A947-70E740481C1C}">
                <a14:useLocalDpi xmlns:a14="http://schemas.microsoft.com/office/drawing/2010/main" val="0"/>
              </a:ext>
            </a:extLst>
          </a:blip>
          <a:srcRect b="2411"/>
          <a:stretch/>
        </p:blipFill>
        <p:spPr>
          <a:xfrm>
            <a:off x="4790900" y="1338302"/>
            <a:ext cx="4132769" cy="4481251"/>
          </a:xfrm>
          <a:prstGeom prst="rect">
            <a:avLst/>
          </a:prstGeom>
        </p:spPr>
      </p:pic>
    </p:spTree>
    <p:extLst>
      <p:ext uri="{BB962C8B-B14F-4D97-AF65-F5344CB8AC3E}">
        <p14:creationId xmlns:p14="http://schemas.microsoft.com/office/powerpoint/2010/main" val="3361190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Calculating an Empirical Formula from Experimental Data: Decomposition of Water to 3.0 g H and 24 g O </a:t>
            </a:r>
          </a:p>
        </p:txBody>
      </p:sp>
      <p:sp>
        <p:nvSpPr>
          <p:cNvPr id="6" name="Content Placeholder 2"/>
          <p:cNvSpPr>
            <a:spLocks noGrp="1"/>
          </p:cNvSpPr>
          <p:nvPr>
            <p:ph sz="half" idx="1"/>
          </p:nvPr>
        </p:nvSpPr>
        <p:spPr>
          <a:xfrm>
            <a:off x="355859" y="1810696"/>
            <a:ext cx="8598620" cy="3970318"/>
          </a:xfrm>
        </p:spPr>
        <p:txBody>
          <a:bodyPr/>
          <a:lstStyle/>
          <a:p>
            <a:pPr eaLnBrk="1" hangingPunct="1">
              <a:lnSpc>
                <a:spcPct val="80000"/>
              </a:lnSpc>
            </a:pPr>
            <a:r>
              <a:rPr lang="en-US" sz="2400" dirty="0"/>
              <a:t>How many moles of each element are formed during the decomposition of water? </a:t>
            </a:r>
          </a:p>
          <a:p>
            <a:pPr eaLnBrk="1" hangingPunct="1">
              <a:lnSpc>
                <a:spcPct val="80000"/>
              </a:lnSpc>
            </a:pPr>
            <a:r>
              <a:rPr lang="en-US" sz="2400" dirty="0"/>
              <a:t>Divide the experimental mass of each element by the molar mass of that element.</a:t>
            </a:r>
            <a:endParaRPr lang="en-US" sz="2400" b="1"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marL="0" indent="0" eaLnBrk="1" hangingPunct="1">
              <a:lnSpc>
                <a:spcPct val="80000"/>
              </a:lnSpc>
              <a:buNone/>
            </a:pPr>
            <a:endParaRPr lang="en-US" sz="2400" dirty="0"/>
          </a:p>
          <a:p>
            <a:pPr eaLnBrk="1" hangingPunct="1">
              <a:lnSpc>
                <a:spcPct val="80000"/>
              </a:lnSpc>
            </a:pPr>
            <a:r>
              <a:rPr lang="en-US" sz="2400" dirty="0"/>
              <a:t>There are 3 </a:t>
            </a:r>
            <a:r>
              <a:rPr lang="en-US" sz="2400" dirty="0" err="1"/>
              <a:t>mol</a:t>
            </a:r>
            <a:r>
              <a:rPr lang="en-US" sz="2400" dirty="0"/>
              <a:t> of H for every 1.5 </a:t>
            </a:r>
            <a:r>
              <a:rPr lang="en-US" sz="2400" dirty="0" err="1"/>
              <a:t>mol</a:t>
            </a:r>
            <a:r>
              <a:rPr lang="en-US" sz="2400" dirty="0"/>
              <a:t> of O. </a:t>
            </a:r>
          </a:p>
        </p:txBody>
      </p:sp>
      <p:pic>
        <p:nvPicPr>
          <p:cNvPr id="2" name="Picture 1" descr="Lecture6_slide 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390" y="3213988"/>
            <a:ext cx="6202370" cy="1950681"/>
          </a:xfrm>
          <a:prstGeom prst="rect">
            <a:avLst/>
          </a:prstGeom>
        </p:spPr>
      </p:pic>
    </p:spTree>
    <p:extLst>
      <p:ext uri="{BB962C8B-B14F-4D97-AF65-F5344CB8AC3E}">
        <p14:creationId xmlns:p14="http://schemas.microsoft.com/office/powerpoint/2010/main" val="1146759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Calculating an Empirical Formula from Experimental Data: Decomposition of Water to 3.0 g H and 24 g O </a:t>
            </a:r>
          </a:p>
        </p:txBody>
      </p:sp>
      <p:sp>
        <p:nvSpPr>
          <p:cNvPr id="6" name="Content Placeholder 2"/>
          <p:cNvSpPr>
            <a:spLocks noGrp="1"/>
          </p:cNvSpPr>
          <p:nvPr>
            <p:ph sz="half" idx="1"/>
          </p:nvPr>
        </p:nvSpPr>
        <p:spPr>
          <a:xfrm>
            <a:off x="342900" y="1784780"/>
            <a:ext cx="8598620" cy="4362220"/>
          </a:xfrm>
        </p:spPr>
        <p:txBody>
          <a:bodyPr/>
          <a:lstStyle/>
          <a:p>
            <a:pPr eaLnBrk="1" hangingPunct="1">
              <a:lnSpc>
                <a:spcPct val="90000"/>
              </a:lnSpc>
            </a:pPr>
            <a:r>
              <a:rPr lang="en-US" dirty="0"/>
              <a:t>Write a pseudo-formula for water:</a:t>
            </a:r>
            <a:br>
              <a:rPr lang="en-US" dirty="0"/>
            </a:br>
            <a:r>
              <a:rPr lang="en-US" dirty="0"/>
              <a:t>H</a:t>
            </a:r>
            <a:r>
              <a:rPr lang="en-US" baseline="-25000" dirty="0"/>
              <a:t>3</a:t>
            </a:r>
            <a:r>
              <a:rPr lang="en-US" dirty="0"/>
              <a:t>O</a:t>
            </a:r>
            <a:r>
              <a:rPr lang="en-US" baseline="-25000" dirty="0"/>
              <a:t>1.5</a:t>
            </a:r>
            <a:endParaRPr lang="en-US" altLang="ja-JP" baseline="-25000" dirty="0"/>
          </a:p>
          <a:p>
            <a:pPr eaLnBrk="1" hangingPunct="1">
              <a:lnSpc>
                <a:spcPct val="90000"/>
              </a:lnSpc>
            </a:pPr>
            <a:r>
              <a:rPr lang="en-US" dirty="0"/>
              <a:t>To get whole-number subscripts in our formula, divide all the subscripts by the smallest one, in this case 1.5.</a:t>
            </a:r>
          </a:p>
          <a:p>
            <a:pPr eaLnBrk="1" hangingPunct="1">
              <a:lnSpc>
                <a:spcPct val="90000"/>
              </a:lnSpc>
              <a:buFont typeface="Arial" charset="0"/>
              <a:buNone/>
            </a:pPr>
            <a:endParaRPr lang="en-US" b="1" dirty="0"/>
          </a:p>
          <a:p>
            <a:pPr eaLnBrk="1" hangingPunct="1">
              <a:lnSpc>
                <a:spcPct val="90000"/>
              </a:lnSpc>
              <a:buFont typeface="Arial" charset="0"/>
              <a:buNone/>
            </a:pPr>
            <a:endParaRPr lang="en-US" b="1" dirty="0"/>
          </a:p>
          <a:p>
            <a:pPr eaLnBrk="1" hangingPunct="1">
              <a:lnSpc>
                <a:spcPct val="90000"/>
              </a:lnSpc>
              <a:buFont typeface="Arial" charset="0"/>
              <a:buNone/>
            </a:pPr>
            <a:endParaRPr lang="en-US" b="1" dirty="0"/>
          </a:p>
          <a:p>
            <a:pPr eaLnBrk="1" hangingPunct="1">
              <a:lnSpc>
                <a:spcPct val="90000"/>
              </a:lnSpc>
            </a:pPr>
            <a:r>
              <a:rPr lang="en-US" dirty="0"/>
              <a:t>Our empirical formula for water, which in this case also happens to be the molecular formula, is H</a:t>
            </a:r>
            <a:r>
              <a:rPr lang="en-US" baseline="-25000" dirty="0"/>
              <a:t>2</a:t>
            </a:r>
            <a:r>
              <a:rPr lang="en-US" dirty="0"/>
              <a:t>O. </a:t>
            </a:r>
          </a:p>
        </p:txBody>
      </p:sp>
      <p:pic>
        <p:nvPicPr>
          <p:cNvPr id="2" name="Picture 1" descr="Lecture6_slide 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244" y="4148968"/>
            <a:ext cx="3558661" cy="849646"/>
          </a:xfrm>
          <a:prstGeom prst="rect">
            <a:avLst/>
          </a:prstGeom>
        </p:spPr>
      </p:pic>
    </p:spTree>
    <p:extLst>
      <p:ext uri="{BB962C8B-B14F-4D97-AF65-F5344CB8AC3E}">
        <p14:creationId xmlns:p14="http://schemas.microsoft.com/office/powerpoint/2010/main" val="3912272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Obtaining an Empirical Formula from Experimental Data </a:t>
            </a:r>
          </a:p>
        </p:txBody>
      </p:sp>
      <p:sp>
        <p:nvSpPr>
          <p:cNvPr id="6" name="Content Placeholder 2"/>
          <p:cNvSpPr>
            <a:spLocks noGrp="1"/>
          </p:cNvSpPr>
          <p:nvPr>
            <p:ph sz="half" idx="1"/>
          </p:nvPr>
        </p:nvSpPr>
        <p:spPr>
          <a:xfrm>
            <a:off x="342900" y="1318292"/>
            <a:ext cx="8598620" cy="5139868"/>
          </a:xfrm>
        </p:spPr>
        <p:txBody>
          <a:bodyPr/>
          <a:lstStyle/>
          <a:p>
            <a:pPr marL="514350" indent="-514350" eaLnBrk="1" hangingPunct="1">
              <a:buFont typeface="Arial" charset="0"/>
              <a:buAutoNum type="arabicPeriod"/>
            </a:pPr>
            <a:r>
              <a:rPr lang="en-US" sz="2200" dirty="0"/>
              <a:t>Write down (or calculate) as given the masses of each element present in a sample of the compound. If you are given mass percent composition, assume a 100-g sample and calculate the masses of each element from the given percentages.</a:t>
            </a:r>
          </a:p>
          <a:p>
            <a:pPr marL="514350" indent="-514350" eaLnBrk="1" hangingPunct="1">
              <a:buFont typeface="Arial" charset="0"/>
              <a:buAutoNum type="arabicPeriod"/>
            </a:pPr>
            <a:r>
              <a:rPr lang="en-US" sz="2200" dirty="0"/>
              <a:t>Convert each of the masses in Step 1 to moles by using the appropriate molar mass for each element as a conversion factor.</a:t>
            </a:r>
          </a:p>
          <a:p>
            <a:pPr marL="514350" indent="-514350" eaLnBrk="1" hangingPunct="1">
              <a:buFont typeface="Arial" charset="0"/>
              <a:buAutoNum type="arabicPeriod"/>
            </a:pPr>
            <a:r>
              <a:rPr lang="en-US" sz="2200" dirty="0"/>
              <a:t>Write down a pseudo-formula for the compound, using the moles of each element (from Step 2) as subscripts.</a:t>
            </a:r>
          </a:p>
          <a:p>
            <a:pPr marL="514350" indent="-514350" eaLnBrk="1" hangingPunct="1">
              <a:buFont typeface="Arial" charset="0"/>
              <a:buAutoNum type="arabicPeriod"/>
            </a:pPr>
            <a:r>
              <a:rPr lang="en-US" sz="2200" dirty="0"/>
              <a:t>Divide all the subscripts in the formula by the smallest subscript.</a:t>
            </a:r>
            <a:endParaRPr lang="en-US" sz="2200" b="1" dirty="0"/>
          </a:p>
          <a:p>
            <a:pPr marL="514350" indent="-514350" eaLnBrk="1" hangingPunct="1">
              <a:buFont typeface="Arial" charset="0"/>
              <a:buAutoNum type="arabicPeriod"/>
            </a:pPr>
            <a:r>
              <a:rPr lang="en-US" sz="2200" dirty="0"/>
              <a:t>If the subscripts are not whole numbers, multiply all the subscripts by a small whole number (see the following table) to arrive at whole-number subscripts.</a:t>
            </a:r>
          </a:p>
        </p:txBody>
      </p:sp>
    </p:spTree>
    <p:extLst>
      <p:ext uri="{BB962C8B-B14F-4D97-AF65-F5344CB8AC3E}">
        <p14:creationId xmlns:p14="http://schemas.microsoft.com/office/powerpoint/2010/main" val="3013115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Conversion of Fractional Subscripts to Whole Numbers</a:t>
            </a:r>
          </a:p>
        </p:txBody>
      </p:sp>
      <p:sp>
        <p:nvSpPr>
          <p:cNvPr id="6" name="Content Placeholder 2"/>
          <p:cNvSpPr>
            <a:spLocks noGrp="1"/>
          </p:cNvSpPr>
          <p:nvPr>
            <p:ph sz="half" idx="1"/>
          </p:nvPr>
        </p:nvSpPr>
        <p:spPr>
          <a:xfrm>
            <a:off x="342900" y="1318292"/>
            <a:ext cx="8598620" cy="1569660"/>
          </a:xfrm>
        </p:spPr>
        <p:txBody>
          <a:bodyPr/>
          <a:lstStyle/>
          <a:p>
            <a:r>
              <a:rPr lang="en-US" sz="2400" dirty="0"/>
              <a:t>If, after dividing by the smallest number of moles, the subscripts are not whole numbers, multiply all the subscripts by a small whole number to arrive at whole-number subscripts. </a:t>
            </a:r>
          </a:p>
        </p:txBody>
      </p:sp>
      <p:pic>
        <p:nvPicPr>
          <p:cNvPr id="2" name="Picture 1" descr="06_Pg188_UnTable.jpg"/>
          <p:cNvPicPr>
            <a:picLocks noChangeAspect="1"/>
          </p:cNvPicPr>
          <p:nvPr/>
        </p:nvPicPr>
        <p:blipFill rotWithShape="1">
          <a:blip r:embed="rId3" cstate="print">
            <a:extLst>
              <a:ext uri="{28A0092B-C50C-407E-A947-70E740481C1C}">
                <a14:useLocalDpi xmlns:a14="http://schemas.microsoft.com/office/drawing/2010/main" val="0"/>
              </a:ext>
            </a:extLst>
          </a:blip>
          <a:srcRect b="2411"/>
          <a:stretch/>
        </p:blipFill>
        <p:spPr>
          <a:xfrm>
            <a:off x="2720732" y="2991326"/>
            <a:ext cx="3680312" cy="3532700"/>
          </a:xfrm>
          <a:prstGeom prst="rect">
            <a:avLst/>
          </a:prstGeom>
        </p:spPr>
      </p:pic>
    </p:spTree>
    <p:extLst>
      <p:ext uri="{BB962C8B-B14F-4D97-AF65-F5344CB8AC3E}">
        <p14:creationId xmlns:p14="http://schemas.microsoft.com/office/powerpoint/2010/main" val="1151442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55681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773936" indent="-1773936" eaLnBrk="0" hangingPunct="0">
              <a:spcBef>
                <a:spcPct val="50000"/>
              </a:spcBef>
              <a:defRPr/>
            </a:pPr>
            <a:r>
              <a:rPr lang="en-US" sz="2000" b="1" dirty="0">
                <a:solidFill>
                  <a:srgbClr val="3366FF"/>
                </a:solidFill>
                <a:latin typeface="Arial" charset="0"/>
                <a:ea typeface="ＭＳ Ｐゴシック" charset="0"/>
                <a:cs typeface="ＭＳ Ｐゴシック" charset="0"/>
              </a:rPr>
              <a:t>Example 6.12	</a:t>
            </a:r>
            <a:r>
              <a:rPr lang="en-US" sz="2000" b="1" dirty="0">
                <a:latin typeface="Arial" charset="0"/>
                <a:ea typeface="ＭＳ Ｐゴシック" charset="0"/>
                <a:cs typeface="ＭＳ Ｐゴシック" charset="0"/>
              </a:rPr>
              <a:t>Calculating an Empirical Formula from </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Reaction Data</a:t>
            </a:r>
          </a:p>
        </p:txBody>
      </p:sp>
      <p:sp>
        <p:nvSpPr>
          <p:cNvPr id="2054" name="Line 7"/>
          <p:cNvSpPr>
            <a:spLocks noChangeShapeType="1"/>
          </p:cNvSpPr>
          <p:nvPr/>
        </p:nvSpPr>
        <p:spPr bwMode="auto">
          <a:xfrm>
            <a:off x="304800" y="285750"/>
            <a:ext cx="0" cy="57789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99881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A 3.24-g sample of titanium reacts with oxygen to form 5.40 g of the metal oxide. What is the empirical formula of</a:t>
            </a:r>
          </a:p>
          <a:p>
            <a:r>
              <a:rPr lang="en-US" sz="1400" dirty="0"/>
              <a:t>the metal oxide?</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6053128"/>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0" name="Text Box 4"/>
          <p:cNvSpPr txBox="1">
            <a:spLocks noChangeArrowheads="1"/>
          </p:cNvSpPr>
          <p:nvPr/>
        </p:nvSpPr>
        <p:spPr bwMode="auto">
          <a:xfrm>
            <a:off x="304799" y="1569264"/>
            <a:ext cx="8721969" cy="411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dirty="0"/>
              <a:t>You are given the mass of titanium and the mass of the metal oxide that forms. You are asked to find the empirical formula. You need to recognize this problem as one requiring a special procedure and apply that procedure, which is outlined below.</a:t>
            </a:r>
          </a:p>
          <a:p>
            <a:endParaRPr lang="en-US" sz="1400" dirty="0"/>
          </a:p>
          <a:p>
            <a:r>
              <a:rPr lang="en-US" sz="1400" b="1" dirty="0">
                <a:latin typeface="Arial" charset="0"/>
                <a:cs typeface="Arial" charset="0"/>
              </a:rPr>
              <a:t>GIVEN     </a:t>
            </a:r>
            <a:r>
              <a:rPr lang="nb-NO" sz="1400" dirty="0"/>
              <a:t>3.24 g Ti</a:t>
            </a:r>
          </a:p>
          <a:p>
            <a:pPr marL="803275"/>
            <a:r>
              <a:rPr lang="nb-NO" sz="1400" dirty="0"/>
              <a:t>5.40 g metal </a:t>
            </a:r>
            <a:r>
              <a:rPr lang="nb-NO" sz="1400" dirty="0" err="1"/>
              <a:t>oxide</a:t>
            </a:r>
            <a:endParaRPr lang="en-US" sz="1400" dirty="0"/>
          </a:p>
          <a:p>
            <a:pPr>
              <a:defRPr/>
            </a:pPr>
            <a:endParaRPr lang="en-US" sz="1400" baseline="-25000" dirty="0"/>
          </a:p>
          <a:p>
            <a:pPr>
              <a:defRPr/>
            </a:pPr>
            <a:r>
              <a:rPr lang="en-US" sz="1400" b="1" dirty="0">
                <a:latin typeface="Arial" charset="0"/>
                <a:cs typeface="Arial" charset="0"/>
              </a:rPr>
              <a:t>FIND</a:t>
            </a:r>
            <a:r>
              <a:rPr lang="en-US" sz="1400" b="1" dirty="0"/>
              <a:t>   </a:t>
            </a:r>
            <a:r>
              <a:rPr lang="en-US" sz="1400" dirty="0"/>
              <a:t>empirical formula</a:t>
            </a:r>
          </a:p>
          <a:p>
            <a:endParaRPr lang="en-US" sz="1400" b="1" dirty="0">
              <a:latin typeface="Arial" charset="0"/>
              <a:cs typeface="Arial" charset="0"/>
            </a:endParaRPr>
          </a:p>
          <a:p>
            <a:pPr marL="228600" indent="-228600"/>
            <a:r>
              <a:rPr lang="en-US" sz="1400" b="1" dirty="0"/>
              <a:t>1.  </a:t>
            </a:r>
            <a:r>
              <a:rPr lang="en-US" sz="1400" dirty="0"/>
              <a:t>Write down (or calculate) the masses of each element present in a sample of the compound.</a:t>
            </a:r>
          </a:p>
          <a:p>
            <a:endParaRPr lang="en-US" sz="1400" dirty="0"/>
          </a:p>
          <a:p>
            <a:r>
              <a:rPr lang="en-US" sz="1400" dirty="0"/>
              <a:t>In this case, you are given the mass of the initial Ti sample and the mass of its oxide after the sample reacts with oxygen. The mass of oxygen is the difference between the mass of the oxide and the mass of titanium.</a:t>
            </a:r>
          </a:p>
          <a:p>
            <a:endParaRPr lang="en-US" sz="1400" dirty="0"/>
          </a:p>
          <a:p>
            <a:r>
              <a:rPr lang="en-US" sz="1400" b="1" dirty="0">
                <a:latin typeface="Arial" charset="0"/>
                <a:cs typeface="Arial" charset="0"/>
              </a:rPr>
              <a:t>SOLUTION</a:t>
            </a:r>
            <a:r>
              <a:rPr lang="en-US" sz="1400" b="1" dirty="0"/>
              <a:t>   </a:t>
            </a:r>
          </a:p>
          <a:p>
            <a:r>
              <a:rPr lang="nb-NO" sz="1400" dirty="0"/>
              <a:t>3.24 g Ti</a:t>
            </a:r>
          </a:p>
          <a:p>
            <a:r>
              <a:rPr lang="nb-NO" sz="1400" dirty="0" err="1"/>
              <a:t>mass</a:t>
            </a:r>
            <a:r>
              <a:rPr lang="nb-NO" sz="1400" dirty="0"/>
              <a:t> O = </a:t>
            </a:r>
            <a:r>
              <a:rPr lang="nb-NO" sz="1400" dirty="0" err="1"/>
              <a:t>mass</a:t>
            </a:r>
            <a:r>
              <a:rPr lang="nb-NO" sz="1400" dirty="0"/>
              <a:t> </a:t>
            </a:r>
            <a:r>
              <a:rPr lang="nb-NO" sz="1400" dirty="0" err="1"/>
              <a:t>oxide</a:t>
            </a:r>
            <a:r>
              <a:rPr lang="nb-NO" sz="1400" dirty="0"/>
              <a:t> </a:t>
            </a:r>
            <a:r>
              <a:rPr lang="en-US" sz="1400" dirty="0">
                <a:latin typeface="Times New Roman"/>
                <a:cs typeface="Times New Roman"/>
              </a:rPr>
              <a:t>–</a:t>
            </a:r>
            <a:r>
              <a:rPr lang="nb-NO" sz="1400" dirty="0"/>
              <a:t> </a:t>
            </a:r>
            <a:r>
              <a:rPr lang="nb-NO" sz="1400" dirty="0" err="1"/>
              <a:t>mass</a:t>
            </a:r>
            <a:r>
              <a:rPr lang="nb-NO" sz="1400" dirty="0"/>
              <a:t> </a:t>
            </a:r>
            <a:r>
              <a:rPr lang="nb-NO" sz="1400" dirty="0" err="1"/>
              <a:t>titanium</a:t>
            </a:r>
            <a:endParaRPr lang="nb-NO" sz="1400" dirty="0"/>
          </a:p>
          <a:p>
            <a:pPr>
              <a:tabLst>
                <a:tab pos="568325" algn="l"/>
              </a:tabLst>
            </a:pPr>
            <a:r>
              <a:rPr lang="hr-HR" sz="1400" dirty="0"/>
              <a:t>		= 5.40 g </a:t>
            </a:r>
            <a:r>
              <a:rPr lang="en-US" sz="1400" dirty="0">
                <a:latin typeface="Times New Roman"/>
                <a:cs typeface="Times New Roman"/>
              </a:rPr>
              <a:t>–</a:t>
            </a:r>
            <a:r>
              <a:rPr lang="hr-HR" sz="1400" dirty="0"/>
              <a:t> 3.24 g</a:t>
            </a:r>
          </a:p>
          <a:p>
            <a:pPr>
              <a:tabLst>
                <a:tab pos="568325" algn="l"/>
              </a:tabLst>
            </a:pPr>
            <a:r>
              <a:rPr lang="nb-NO" sz="1400" dirty="0"/>
              <a:t>		= 2.16 g O</a:t>
            </a:r>
            <a:endParaRPr lang="en-US" sz="1400" b="1" dirty="0">
              <a:latin typeface="Arial" charset="0"/>
              <a:cs typeface="Arial" charset="0"/>
            </a:endParaRPr>
          </a:p>
        </p:txBody>
      </p:sp>
    </p:spTree>
    <p:extLst>
      <p:ext uri="{BB962C8B-B14F-4D97-AF65-F5344CB8AC3E}">
        <p14:creationId xmlns:p14="http://schemas.microsoft.com/office/powerpoint/2010/main" val="166179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36055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773936" indent="-1773936" eaLnBrk="0" hangingPunct="0">
              <a:spcBef>
                <a:spcPct val="50000"/>
              </a:spcBef>
              <a:defRPr/>
            </a:pPr>
            <a:r>
              <a:rPr lang="en-US" sz="2000" b="1" dirty="0">
                <a:solidFill>
                  <a:srgbClr val="3366FF"/>
                </a:solidFill>
                <a:latin typeface="Arial" charset="0"/>
                <a:ea typeface="ＭＳ Ｐゴシック" charset="0"/>
                <a:cs typeface="ＭＳ Ｐゴシック" charset="0"/>
              </a:rPr>
              <a:t>Example 6.12	</a:t>
            </a:r>
            <a:r>
              <a:rPr lang="en-US" sz="2000" b="1" dirty="0">
                <a:latin typeface="Arial" charset="0"/>
                <a:ea typeface="ＭＳ Ｐゴシック" charset="0"/>
                <a:cs typeface="ＭＳ Ｐゴシック" charset="0"/>
              </a:rPr>
              <a:t>Calculating an Empirical Formula from </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Reaction Data</a:t>
            </a:r>
          </a:p>
        </p:txBody>
      </p:sp>
      <p:sp>
        <p:nvSpPr>
          <p:cNvPr id="2054" name="Line 7"/>
          <p:cNvSpPr>
            <a:spLocks noChangeShapeType="1"/>
          </p:cNvSpPr>
          <p:nvPr/>
        </p:nvSpPr>
        <p:spPr bwMode="auto">
          <a:xfrm>
            <a:off x="304800" y="285750"/>
            <a:ext cx="0" cy="519834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99881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6863" y="546561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0" name="Text Box 4"/>
          <p:cNvSpPr txBox="1">
            <a:spLocks noChangeArrowheads="1"/>
          </p:cNvSpPr>
          <p:nvPr/>
        </p:nvSpPr>
        <p:spPr bwMode="auto">
          <a:xfrm>
            <a:off x="304799" y="1384574"/>
            <a:ext cx="8721969" cy="375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pPr marL="228600" indent="-228600"/>
            <a:r>
              <a:rPr lang="en-US" sz="1400" b="1" dirty="0"/>
              <a:t>2.  </a:t>
            </a:r>
            <a:r>
              <a:rPr lang="en-US" sz="1400" dirty="0"/>
              <a:t>Convert each of the masses in Step 1 to moles by using the appropriate molar mass for each element as a </a:t>
            </a:r>
            <a:br>
              <a:rPr lang="en-US" sz="1400" dirty="0"/>
            </a:br>
            <a:r>
              <a:rPr lang="en-US" sz="1400" dirty="0"/>
              <a:t>conversion factor.</a:t>
            </a:r>
            <a:endParaRPr lang="en-US" sz="1400" b="1" dirty="0">
              <a:latin typeface="Arial" charset="0"/>
              <a:cs typeface="Arial" charset="0"/>
            </a:endParaRP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marL="228600" indent="-228600"/>
            <a:r>
              <a:rPr lang="en-US" sz="1400" b="1" dirty="0"/>
              <a:t>3.  </a:t>
            </a:r>
            <a:r>
              <a:rPr lang="en-US" sz="1400" dirty="0"/>
              <a:t>Write down a </a:t>
            </a:r>
            <a:r>
              <a:rPr lang="en-US" sz="1400" dirty="0" err="1"/>
              <a:t>pseudoformula</a:t>
            </a:r>
            <a:r>
              <a:rPr lang="en-US" sz="1400" dirty="0"/>
              <a:t> for the compound, using the moles of each element obtained in Step 2 </a:t>
            </a:r>
            <a:br>
              <a:rPr lang="en-US" sz="1400" dirty="0"/>
            </a:br>
            <a:r>
              <a:rPr lang="en-US" sz="1400" dirty="0"/>
              <a:t>as subscripts.</a:t>
            </a:r>
          </a:p>
          <a:p>
            <a:pPr marL="342900" indent="-342900">
              <a:buAutoNum type="arabicPeriod" startAt="3"/>
            </a:pPr>
            <a:endParaRPr lang="en-US" sz="1400" dirty="0"/>
          </a:p>
          <a:p>
            <a:pPr marL="0" indent="0" algn="ctr"/>
            <a:r>
              <a:rPr lang="hr-HR" sz="1400" dirty="0"/>
              <a:t>Ti</a:t>
            </a:r>
            <a:r>
              <a:rPr lang="hr-HR" sz="1400" baseline="-25000" dirty="0"/>
              <a:t>0.0677</a:t>
            </a:r>
            <a:r>
              <a:rPr lang="hr-HR" sz="1400" dirty="0"/>
              <a:t>O</a:t>
            </a:r>
            <a:r>
              <a:rPr lang="hr-HR" sz="1400" baseline="-25000" dirty="0"/>
              <a:t>0.135</a:t>
            </a:r>
          </a:p>
          <a:p>
            <a:pPr marL="0" indent="0" algn="ctr"/>
            <a:endParaRPr lang="en-US" sz="1400" b="1" dirty="0">
              <a:latin typeface="Arial" charset="0"/>
              <a:cs typeface="Arial" charset="0"/>
            </a:endParaRPr>
          </a:p>
          <a:p>
            <a:pPr marL="228600" indent="-228600"/>
            <a:r>
              <a:rPr lang="en-US" sz="1400" b="1" dirty="0"/>
              <a:t>4.  </a:t>
            </a:r>
            <a:r>
              <a:rPr lang="en-US" sz="1400" dirty="0"/>
              <a:t>Divide all the subscripts in the formula by the smallest subscript.</a:t>
            </a:r>
          </a:p>
          <a:p>
            <a:endParaRPr lang="en-US" sz="1400" dirty="0"/>
          </a:p>
          <a:p>
            <a:endParaRPr lang="en-US" sz="1400" b="1" dirty="0">
              <a:latin typeface="Arial" charset="0"/>
              <a:cs typeface="Arial" charset="0"/>
            </a:endParaRPr>
          </a:p>
        </p:txBody>
      </p:sp>
      <p:pic>
        <p:nvPicPr>
          <p:cNvPr id="2" name="Picture 1" descr="WE_6.12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859" y="2066925"/>
            <a:ext cx="3047458" cy="994206"/>
          </a:xfrm>
          <a:prstGeom prst="rect">
            <a:avLst/>
          </a:prstGeom>
        </p:spPr>
      </p:pic>
      <p:pic>
        <p:nvPicPr>
          <p:cNvPr id="12" name="Picture 11" descr="WE_6.12_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539" y="4858632"/>
            <a:ext cx="1937972" cy="277988"/>
          </a:xfrm>
          <a:prstGeom prst="rect">
            <a:avLst/>
          </a:prstGeom>
        </p:spPr>
      </p:pic>
    </p:spTree>
    <p:extLst>
      <p:ext uri="{BB962C8B-B14F-4D97-AF65-F5344CB8AC3E}">
        <p14:creationId xmlns:p14="http://schemas.microsoft.com/office/powerpoint/2010/main" val="20682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nvSpPr>
        <p:spPr bwMode="auto">
          <a:xfrm>
            <a:off x="330199" y="139163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3"/>
          <p:cNvSpPr>
            <a:spLocks noChangeArrowheads="1"/>
          </p:cNvSpPr>
          <p:nvPr/>
        </p:nvSpPr>
        <p:spPr bwMode="auto">
          <a:xfrm>
            <a:off x="319088" y="512747"/>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773936" indent="-1773936" eaLnBrk="0" hangingPunct="0">
              <a:spcBef>
                <a:spcPct val="50000"/>
              </a:spcBef>
              <a:defRPr/>
            </a:pPr>
            <a:r>
              <a:rPr lang="en-US" sz="2000" b="1" dirty="0">
                <a:solidFill>
                  <a:srgbClr val="3366FF"/>
                </a:solidFill>
                <a:latin typeface="Arial" charset="0"/>
                <a:ea typeface="ＭＳ Ｐゴシック" charset="0"/>
                <a:cs typeface="ＭＳ Ｐゴシック" charset="0"/>
              </a:rPr>
              <a:t>Example 6.12	</a:t>
            </a:r>
            <a:r>
              <a:rPr lang="en-US" sz="2000" b="1" dirty="0">
                <a:latin typeface="Arial" charset="0"/>
                <a:ea typeface="ＭＳ Ｐゴシック" charset="0"/>
                <a:cs typeface="ＭＳ Ｐゴシック" charset="0"/>
              </a:rPr>
              <a:t>Calculating an Empirical Formula from </a:t>
            </a:r>
            <a:br>
              <a:rPr lang="en-US" sz="2000" b="1" dirty="0">
                <a:latin typeface="Arial" charset="0"/>
                <a:ea typeface="ＭＳ Ｐゴシック" charset="0"/>
                <a:cs typeface="ＭＳ Ｐゴシック" charset="0"/>
              </a:rPr>
            </a:br>
            <a:r>
              <a:rPr lang="en-US" sz="2000" b="1" dirty="0">
                <a:latin typeface="Arial" charset="0"/>
                <a:ea typeface="ＭＳ Ｐゴシック" charset="0"/>
                <a:cs typeface="ＭＳ Ｐゴシック" charset="0"/>
              </a:rPr>
              <a:t>Reaction Data</a:t>
            </a:r>
          </a:p>
        </p:txBody>
      </p:sp>
      <p:sp>
        <p:nvSpPr>
          <p:cNvPr id="2054" name="Line 7"/>
          <p:cNvSpPr>
            <a:spLocks noChangeShapeType="1"/>
          </p:cNvSpPr>
          <p:nvPr/>
        </p:nvSpPr>
        <p:spPr bwMode="auto">
          <a:xfrm>
            <a:off x="304800" y="285750"/>
            <a:ext cx="0" cy="378241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5" name="Text Box 8"/>
          <p:cNvSpPr txBox="1">
            <a:spLocks noChangeArrowheads="1"/>
          </p:cNvSpPr>
          <p:nvPr/>
        </p:nvSpPr>
        <p:spPr bwMode="auto">
          <a:xfrm>
            <a:off x="323850" y="998812"/>
            <a:ext cx="8458200" cy="35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2056" name="Line 9"/>
          <p:cNvSpPr>
            <a:spLocks noChangeShapeType="1"/>
          </p:cNvSpPr>
          <p:nvPr/>
        </p:nvSpPr>
        <p:spPr bwMode="auto">
          <a:xfrm>
            <a:off x="304800" y="304800"/>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57" name="Line 10"/>
          <p:cNvSpPr>
            <a:spLocks noChangeShapeType="1"/>
          </p:cNvSpPr>
          <p:nvPr/>
        </p:nvSpPr>
        <p:spPr bwMode="auto">
          <a:xfrm>
            <a:off x="294482" y="4054770"/>
            <a:ext cx="46275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0" name="Text Box 4"/>
          <p:cNvSpPr txBox="1">
            <a:spLocks noChangeArrowheads="1"/>
          </p:cNvSpPr>
          <p:nvPr/>
        </p:nvSpPr>
        <p:spPr bwMode="auto">
          <a:xfrm>
            <a:off x="304799" y="1405734"/>
            <a:ext cx="8721969" cy="252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pPr marL="228600" indent="-228600"/>
            <a:r>
              <a:rPr lang="en-US" sz="1400" b="1" dirty="0"/>
              <a:t>5.  </a:t>
            </a:r>
            <a:r>
              <a:rPr lang="en-US" sz="1400" dirty="0"/>
              <a:t>If the subscripts are not whole numbers, multiply all the subscripts by a small whole number to arrive at</a:t>
            </a:r>
            <a:br>
              <a:rPr lang="en-US" sz="1400" dirty="0"/>
            </a:br>
            <a:r>
              <a:rPr lang="en-US" sz="1400" dirty="0"/>
              <a:t>whole-number subscripts.</a:t>
            </a:r>
          </a:p>
          <a:p>
            <a:pPr marL="342900" indent="-342900">
              <a:buAutoNum type="arabicPeriod" startAt="5"/>
            </a:pPr>
            <a:endParaRPr lang="en-US" sz="1400" dirty="0"/>
          </a:p>
          <a:p>
            <a:pPr marL="228600" indent="-228600"/>
            <a:r>
              <a:rPr lang="en-US" sz="1400" dirty="0"/>
              <a:t>	As the are already whole numbers, this last step is unnecessary. The correct empirical formula is </a:t>
            </a:r>
            <a:r>
              <a:rPr lang="nb-NO" sz="1400" dirty="0"/>
              <a:t>TiO</a:t>
            </a:r>
            <a:r>
              <a:rPr lang="nb-NO" sz="1400" baseline="-25000" dirty="0"/>
              <a:t>2</a:t>
            </a:r>
            <a:r>
              <a:rPr lang="nb-NO" sz="1400" dirty="0"/>
              <a:t>.</a:t>
            </a:r>
            <a:endParaRPr lang="nb-NO" sz="1400" baseline="-25000" dirty="0"/>
          </a:p>
          <a:p>
            <a:pPr marL="0" indent="0"/>
            <a:endParaRPr lang="en-US" sz="1400" dirty="0"/>
          </a:p>
          <a:p>
            <a:r>
              <a:rPr lang="en-US" b="1" dirty="0" err="1">
                <a:solidFill>
                  <a:srgbClr val="3366FF"/>
                </a:solidFill>
                <a:latin typeface="Arial" charset="0"/>
                <a:cs typeface="Arial" charset="0"/>
              </a:rPr>
              <a:t>Skillbuilder</a:t>
            </a:r>
            <a:r>
              <a:rPr lang="en-US" b="1" dirty="0">
                <a:solidFill>
                  <a:srgbClr val="3366FF"/>
                </a:solidFill>
                <a:latin typeface="Arial" charset="0"/>
                <a:cs typeface="Arial" charset="0"/>
              </a:rPr>
              <a:t> 6.12 </a:t>
            </a:r>
            <a:r>
              <a:rPr lang="en-US" b="1" dirty="0">
                <a:latin typeface="Arial" pitchFamily="34" charset="0"/>
                <a:cs typeface="Arial" pitchFamily="34" charset="0"/>
              </a:rPr>
              <a:t>| </a:t>
            </a:r>
            <a:r>
              <a:rPr lang="en-US" b="1" dirty="0">
                <a:solidFill>
                  <a:srgbClr val="3366FF"/>
                </a:solidFill>
                <a:latin typeface="Arial" pitchFamily="34" charset="0"/>
                <a:cs typeface="Arial" pitchFamily="34" charset="0"/>
              </a:rPr>
              <a:t> Calculating an Empirical Formula from Reaction Data </a:t>
            </a:r>
            <a:endParaRPr lang="en-US" b="1" dirty="0">
              <a:solidFill>
                <a:srgbClr val="3366FF"/>
              </a:solidFill>
              <a:latin typeface="Arial" charset="0"/>
              <a:cs typeface="Arial" charset="0"/>
            </a:endParaRPr>
          </a:p>
          <a:p>
            <a:r>
              <a:rPr lang="en-US" sz="1400" dirty="0"/>
              <a:t>A 1.56-g sample of copper reacts with oxygen to form 1.95 g of the metal oxide. What is the formula of the </a:t>
            </a:r>
            <a:br>
              <a:rPr lang="en-US" sz="1400" dirty="0"/>
            </a:br>
            <a:r>
              <a:rPr lang="en-US" sz="1400" dirty="0"/>
              <a:t>metal oxide?</a:t>
            </a:r>
          </a:p>
          <a:p>
            <a:endParaRPr lang="en-US" sz="1400" b="1" dirty="0">
              <a:solidFill>
                <a:srgbClr val="3366FF"/>
              </a:solidFill>
              <a:latin typeface="Arial" charset="0"/>
              <a:cs typeface="Arial" charset="0"/>
            </a:endParaRPr>
          </a:p>
          <a:p>
            <a:pPr marL="0" lvl="0" indent="0"/>
            <a:r>
              <a:rPr lang="en-US" b="1" dirty="0">
                <a:solidFill>
                  <a:srgbClr val="3366FF"/>
                </a:solidFill>
                <a:latin typeface="Arial" charset="0"/>
                <a:ea typeface="ＭＳ Ｐゴシック" charset="-128"/>
                <a:cs typeface="Arial" charset="0"/>
              </a:rPr>
              <a:t>For More Practice</a:t>
            </a:r>
          </a:p>
          <a:p>
            <a:pPr marL="0" lvl="0" indent="0"/>
            <a:r>
              <a:rPr lang="en-US" sz="1400" dirty="0"/>
              <a:t>Problems 95, 96, 97, 98.</a:t>
            </a:r>
            <a:endParaRPr lang="en-US" sz="1400" b="1" dirty="0">
              <a:latin typeface="Arial" charset="0"/>
              <a:cs typeface="Arial" charset="0"/>
            </a:endParaRPr>
          </a:p>
        </p:txBody>
      </p:sp>
      <p:sp>
        <p:nvSpPr>
          <p:cNvPr id="11" name="Text Box 4"/>
          <p:cNvSpPr txBox="1">
            <a:spLocks noChangeArrowheads="1"/>
          </p:cNvSpPr>
          <p:nvPr/>
        </p:nvSpPr>
        <p:spPr bwMode="auto">
          <a:xfrm>
            <a:off x="5152131" y="1403274"/>
            <a:ext cx="3991869" cy="1384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endParaRPr lang="hr-HR" sz="1400" baseline="-25000" dirty="0"/>
          </a:p>
          <a:p>
            <a:endParaRPr lang="hr-HR" sz="1400" baseline="-25000" dirty="0"/>
          </a:p>
          <a:p>
            <a:endParaRPr lang="hr-HR" sz="1400" baseline="-25000" dirty="0"/>
          </a:p>
          <a:p>
            <a:endParaRPr lang="hr-HR" sz="1400" baseline="-25000" dirty="0"/>
          </a:p>
          <a:p>
            <a:endParaRPr lang="hr-HR" sz="1400" baseline="-25000" dirty="0"/>
          </a:p>
          <a:p>
            <a:endParaRPr lang="hr-HR" sz="1400" baseline="-25000" dirty="0"/>
          </a:p>
          <a:p>
            <a:endParaRPr lang="hr-HR" sz="1400" baseline="-25000" dirty="0"/>
          </a:p>
          <a:p>
            <a:endParaRPr lang="hr-HR" sz="1400" baseline="-25000" dirty="0"/>
          </a:p>
          <a:p>
            <a:endParaRPr lang="hr-HR" sz="1400" baseline="-25000" dirty="0"/>
          </a:p>
        </p:txBody>
      </p:sp>
    </p:spTree>
    <p:extLst>
      <p:ext uri="{BB962C8B-B14F-4D97-AF65-F5344CB8AC3E}">
        <p14:creationId xmlns:p14="http://schemas.microsoft.com/office/powerpoint/2010/main" val="350194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Calculating Molecular Formulas for Compounds from Empirical Formulas and Molar Masses</a:t>
            </a:r>
          </a:p>
        </p:txBody>
      </p:sp>
      <p:sp>
        <p:nvSpPr>
          <p:cNvPr id="6" name="Content Placeholder 2"/>
          <p:cNvSpPr>
            <a:spLocks noGrp="1"/>
          </p:cNvSpPr>
          <p:nvPr>
            <p:ph sz="half" idx="1"/>
          </p:nvPr>
        </p:nvSpPr>
        <p:spPr>
          <a:xfrm>
            <a:off x="355859" y="1810696"/>
            <a:ext cx="8598620" cy="2810000"/>
          </a:xfrm>
        </p:spPr>
        <p:txBody>
          <a:bodyPr/>
          <a:lstStyle/>
          <a:p>
            <a:pPr eaLnBrk="1" hangingPunct="1">
              <a:lnSpc>
                <a:spcPct val="90000"/>
              </a:lnSpc>
            </a:pPr>
            <a:r>
              <a:rPr lang="en-US" sz="2400" dirty="0"/>
              <a:t>The molecular formula is always a whole-number multiple of the empirical formula.</a:t>
            </a:r>
          </a:p>
          <a:p>
            <a:pPr eaLnBrk="1" hangingPunct="1">
              <a:lnSpc>
                <a:spcPct val="90000"/>
              </a:lnSpc>
            </a:pPr>
            <a:r>
              <a:rPr lang="en-US" sz="2400" dirty="0"/>
              <a:t>We need to find </a:t>
            </a:r>
            <a:r>
              <a:rPr lang="en-US" sz="2400" i="1" dirty="0"/>
              <a:t>n</a:t>
            </a:r>
            <a:r>
              <a:rPr lang="en-US" sz="2400" dirty="0"/>
              <a:t> in the expression</a:t>
            </a:r>
          </a:p>
          <a:p>
            <a:pPr algn="ctr" eaLnBrk="1" hangingPunct="1">
              <a:lnSpc>
                <a:spcPct val="90000"/>
              </a:lnSpc>
              <a:buFont typeface="Arial" charset="0"/>
              <a:buNone/>
            </a:pPr>
            <a:r>
              <a:rPr lang="en-US" sz="2400" dirty="0"/>
              <a:t>Molecular formula = CH</a:t>
            </a:r>
            <a:r>
              <a:rPr lang="en-US" sz="2400" baseline="-25000" dirty="0"/>
              <a:t>2</a:t>
            </a:r>
            <a:r>
              <a:rPr lang="en-US" sz="2400" dirty="0"/>
              <a:t>O × </a:t>
            </a:r>
            <a:r>
              <a:rPr lang="en-US" sz="2400" i="1" dirty="0"/>
              <a:t>n</a:t>
            </a:r>
            <a:endParaRPr lang="en-US" sz="2400" dirty="0"/>
          </a:p>
          <a:p>
            <a:pPr eaLnBrk="1" hangingPunct="1">
              <a:lnSpc>
                <a:spcPct val="90000"/>
              </a:lnSpc>
            </a:pPr>
            <a:r>
              <a:rPr lang="en-US" sz="2400" dirty="0"/>
              <a:t>We can find </a:t>
            </a:r>
            <a:r>
              <a:rPr lang="en-US" sz="2400" i="1" dirty="0"/>
              <a:t>n</a:t>
            </a:r>
            <a:r>
              <a:rPr lang="en-US" sz="2400" dirty="0"/>
              <a:t> in the expression</a:t>
            </a:r>
          </a:p>
          <a:p>
            <a:pPr algn="ctr" eaLnBrk="1" hangingPunct="1">
              <a:lnSpc>
                <a:spcPct val="90000"/>
              </a:lnSpc>
              <a:buFont typeface="Arial" charset="0"/>
              <a:buNone/>
            </a:pPr>
            <a:r>
              <a:rPr lang="en-US" sz="2400" dirty="0"/>
              <a:t>Molar mass = Empirical formula molar mass × </a:t>
            </a:r>
            <a:r>
              <a:rPr lang="en-US" sz="2400" i="1" dirty="0"/>
              <a:t>n</a:t>
            </a:r>
          </a:p>
          <a:p>
            <a:pPr eaLnBrk="1" hangingPunct="1">
              <a:lnSpc>
                <a:spcPct val="90000"/>
              </a:lnSpc>
            </a:pPr>
            <a:r>
              <a:rPr lang="en-US" sz="2400" dirty="0"/>
              <a:t>Solving for n,</a:t>
            </a:r>
          </a:p>
        </p:txBody>
      </p:sp>
      <p:pic>
        <p:nvPicPr>
          <p:cNvPr id="2" name="Picture 1" descr="Lecture6_slide 5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765" y="5008321"/>
            <a:ext cx="5793619" cy="904413"/>
          </a:xfrm>
          <a:prstGeom prst="rect">
            <a:avLst/>
          </a:prstGeom>
        </p:spPr>
      </p:pic>
    </p:spTree>
    <p:extLst>
      <p:ext uri="{BB962C8B-B14F-4D97-AF65-F5344CB8AC3E}">
        <p14:creationId xmlns:p14="http://schemas.microsoft.com/office/powerpoint/2010/main" val="375056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206210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A customer buys 2.60 </a:t>
            </a:r>
            <a:r>
              <a:rPr lang="en-US" altLang="en-US" dirty="0" err="1">
                <a:solidFill>
                  <a:srgbClr val="ED6B06"/>
                </a:solidFill>
              </a:rPr>
              <a:t>lb</a:t>
            </a:r>
            <a:r>
              <a:rPr lang="en-US" altLang="en-US" dirty="0">
                <a:solidFill>
                  <a:srgbClr val="ED6B06"/>
                </a:solidFill>
              </a:rPr>
              <a:t> of medium-sized nails, and a dozen of these nails </a:t>
            </a:r>
            <a:br>
              <a:rPr lang="en-US" altLang="en-US" dirty="0">
                <a:solidFill>
                  <a:srgbClr val="ED6B06"/>
                </a:solidFill>
              </a:rPr>
            </a:br>
            <a:r>
              <a:rPr lang="en-US" altLang="en-US" dirty="0">
                <a:solidFill>
                  <a:srgbClr val="ED6B06"/>
                </a:solidFill>
              </a:rPr>
              <a:t>weigh 0.150 lb. How many nails did </a:t>
            </a:r>
            <a:br>
              <a:rPr lang="en-US" altLang="en-US" dirty="0">
                <a:solidFill>
                  <a:srgbClr val="ED6B06"/>
                </a:solidFill>
              </a:rPr>
            </a:br>
            <a:r>
              <a:rPr lang="en-US" altLang="en-US" dirty="0">
                <a:solidFill>
                  <a:srgbClr val="ED6B06"/>
                </a:solidFill>
              </a:rPr>
              <a:t>the customer buy?</a:t>
            </a:r>
          </a:p>
        </p:txBody>
      </p:sp>
      <p:sp>
        <p:nvSpPr>
          <p:cNvPr id="4099" name="Content Placeholder 2"/>
          <p:cNvSpPr>
            <a:spLocks noGrp="1"/>
          </p:cNvSpPr>
          <p:nvPr>
            <p:ph sz="half" idx="1"/>
          </p:nvPr>
        </p:nvSpPr>
        <p:spPr>
          <a:xfrm>
            <a:off x="342900" y="2193746"/>
            <a:ext cx="8598620" cy="2614844"/>
          </a:xfrm>
        </p:spPr>
        <p:txBody>
          <a:bodyPr/>
          <a:lstStyle/>
          <a:p>
            <a:pPr eaLnBrk="1" hangingPunct="1"/>
            <a:r>
              <a:rPr lang="en-US" dirty="0"/>
              <a:t>The solution map for the problem is as follows:</a:t>
            </a:r>
          </a:p>
          <a:p>
            <a:pPr eaLnBrk="1" hangingPunct="1"/>
            <a:endParaRPr lang="en-US" b="1" dirty="0"/>
          </a:p>
          <a:p>
            <a:pPr eaLnBrk="1" hangingPunct="1"/>
            <a:endParaRPr lang="en-US" b="1" dirty="0"/>
          </a:p>
          <a:p>
            <a:pPr marL="0" indent="0" eaLnBrk="1" hangingPunct="1">
              <a:buNone/>
            </a:pPr>
            <a:endParaRPr lang="en-US" b="1" dirty="0"/>
          </a:p>
          <a:p>
            <a:pPr marL="0" indent="0" eaLnBrk="1" hangingPunct="1">
              <a:buNone/>
            </a:pPr>
            <a:endParaRPr lang="en-US" b="1" dirty="0"/>
          </a:p>
          <a:p>
            <a:pPr eaLnBrk="1" hangingPunct="1"/>
            <a:r>
              <a:rPr lang="en-US" dirty="0"/>
              <a:t>We convert from pounds to number of nails:</a:t>
            </a:r>
          </a:p>
        </p:txBody>
      </p:sp>
      <p:pic>
        <p:nvPicPr>
          <p:cNvPr id="5" name="Picture 4" descr="06_Pg170_UnFigure_3.jpg"/>
          <p:cNvPicPr>
            <a:picLocks noChangeAspect="1"/>
          </p:cNvPicPr>
          <p:nvPr/>
        </p:nvPicPr>
        <p:blipFill rotWithShape="1">
          <a:blip r:embed="rId3">
            <a:extLst>
              <a:ext uri="{28A0092B-C50C-407E-A947-70E740481C1C}">
                <a14:useLocalDpi xmlns:a14="http://schemas.microsoft.com/office/drawing/2010/main" val="0"/>
              </a:ext>
            </a:extLst>
          </a:blip>
          <a:srcRect b="6285"/>
          <a:stretch/>
        </p:blipFill>
        <p:spPr>
          <a:xfrm>
            <a:off x="1433788" y="2960875"/>
            <a:ext cx="6693185" cy="1742864"/>
          </a:xfrm>
          <a:prstGeom prst="rect">
            <a:avLst/>
          </a:prstGeom>
        </p:spPr>
      </p:pic>
      <p:pic>
        <p:nvPicPr>
          <p:cNvPr id="6" name="Picture 5" descr="Lecture6_slide 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640" y="5416687"/>
            <a:ext cx="7145368" cy="647638"/>
          </a:xfrm>
          <a:prstGeom prst="rect">
            <a:avLst/>
          </a:prstGeom>
        </p:spPr>
      </p:pic>
    </p:spTree>
    <p:extLst>
      <p:ext uri="{BB962C8B-B14F-4D97-AF65-F5344CB8AC3E}">
        <p14:creationId xmlns:p14="http://schemas.microsoft.com/office/powerpoint/2010/main" val="35957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ED6B06"/>
                </a:solidFill>
              </a:rPr>
              <a:t>Calculating Molecular Formulas for Compounds: Fructose </a:t>
            </a:r>
            <a:endParaRPr lang="en-US" altLang="en-US" dirty="0">
              <a:solidFill>
                <a:srgbClr val="ED6B06"/>
              </a:solidFill>
            </a:endParaRPr>
          </a:p>
        </p:txBody>
      </p:sp>
      <p:sp>
        <p:nvSpPr>
          <p:cNvPr id="6" name="Content Placeholder 2"/>
          <p:cNvSpPr>
            <a:spLocks noGrp="1"/>
          </p:cNvSpPr>
          <p:nvPr>
            <p:ph sz="half" idx="1"/>
          </p:nvPr>
        </p:nvSpPr>
        <p:spPr>
          <a:xfrm>
            <a:off x="355859" y="1331250"/>
            <a:ext cx="4464787" cy="4907497"/>
          </a:xfrm>
        </p:spPr>
        <p:txBody>
          <a:bodyPr/>
          <a:lstStyle/>
          <a:p>
            <a:pPr eaLnBrk="1" hangingPunct="1">
              <a:lnSpc>
                <a:spcPct val="130000"/>
              </a:lnSpc>
              <a:defRPr/>
            </a:pPr>
            <a:r>
              <a:rPr lang="en-US" sz="2600" dirty="0"/>
              <a:t>Find the molecular formula for fructose (a sugar found in fruit) from its empirical formula, CH</a:t>
            </a:r>
            <a:r>
              <a:rPr lang="en-US" sz="2600" baseline="-25000" dirty="0"/>
              <a:t>2</a:t>
            </a:r>
            <a:r>
              <a:rPr lang="en-US" sz="2600" dirty="0"/>
              <a:t>O, and its molar mass, 180.2 g/mol. </a:t>
            </a:r>
          </a:p>
          <a:p>
            <a:pPr eaLnBrk="1" hangingPunct="1">
              <a:lnSpc>
                <a:spcPct val="130000"/>
              </a:lnSpc>
              <a:buFont typeface="Arial" charset="0"/>
              <a:buNone/>
              <a:defRPr/>
            </a:pPr>
            <a:endParaRPr lang="en-US" sz="2600" dirty="0"/>
          </a:p>
          <a:p>
            <a:pPr eaLnBrk="1" hangingPunct="1">
              <a:lnSpc>
                <a:spcPct val="130000"/>
              </a:lnSpc>
              <a:defRPr/>
            </a:pPr>
            <a:r>
              <a:rPr lang="en-US" sz="2600" dirty="0"/>
              <a:t>The molecular formula is </a:t>
            </a:r>
            <a:br>
              <a:rPr lang="en-US" sz="2600" dirty="0"/>
            </a:br>
            <a:r>
              <a:rPr lang="en-US" sz="2600" dirty="0"/>
              <a:t>a whole-number multiple of CH</a:t>
            </a:r>
            <a:r>
              <a:rPr lang="en-US" sz="2600" baseline="-25000" dirty="0"/>
              <a:t>2</a:t>
            </a:r>
            <a:r>
              <a:rPr lang="en-US" sz="2600" dirty="0"/>
              <a:t>O.</a:t>
            </a:r>
          </a:p>
        </p:txBody>
      </p:sp>
      <p:pic>
        <p:nvPicPr>
          <p:cNvPr id="2" name="Picture 1" descr="06_Pg189_UnFigure.jpg"/>
          <p:cNvPicPr>
            <a:picLocks noChangeAspect="1"/>
          </p:cNvPicPr>
          <p:nvPr/>
        </p:nvPicPr>
        <p:blipFill rotWithShape="1">
          <a:blip r:embed="rId3" cstate="print">
            <a:extLst>
              <a:ext uri="{28A0092B-C50C-407E-A947-70E740481C1C}">
                <a14:useLocalDpi xmlns:a14="http://schemas.microsoft.com/office/drawing/2010/main" val="0"/>
              </a:ext>
            </a:extLst>
          </a:blip>
          <a:srcRect b="2416"/>
          <a:stretch/>
        </p:blipFill>
        <p:spPr>
          <a:xfrm>
            <a:off x="4885668" y="2470150"/>
            <a:ext cx="3976616" cy="2744111"/>
          </a:xfrm>
          <a:prstGeom prst="rect">
            <a:avLst/>
          </a:prstGeom>
        </p:spPr>
      </p:pic>
    </p:spTree>
    <p:extLst>
      <p:ext uri="{BB962C8B-B14F-4D97-AF65-F5344CB8AC3E}">
        <p14:creationId xmlns:p14="http://schemas.microsoft.com/office/powerpoint/2010/main" val="912743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ED6B06"/>
                </a:solidFill>
              </a:rPr>
              <a:t>Calculating Molecular Formulas for Compounds: Fructose </a:t>
            </a:r>
            <a:endParaRPr lang="en-US" altLang="en-US" dirty="0">
              <a:solidFill>
                <a:srgbClr val="ED6B06"/>
              </a:solidFill>
            </a:endParaRPr>
          </a:p>
        </p:txBody>
      </p:sp>
      <p:sp>
        <p:nvSpPr>
          <p:cNvPr id="6" name="Content Placeholder 2"/>
          <p:cNvSpPr>
            <a:spLocks noGrp="1"/>
          </p:cNvSpPr>
          <p:nvPr>
            <p:ph sz="half" idx="1"/>
          </p:nvPr>
        </p:nvSpPr>
        <p:spPr>
          <a:xfrm>
            <a:off x="355859" y="1331250"/>
            <a:ext cx="8585661" cy="4903907"/>
          </a:xfrm>
        </p:spPr>
        <p:txBody>
          <a:bodyPr/>
          <a:lstStyle/>
          <a:p>
            <a:pPr eaLnBrk="1" hangingPunct="1">
              <a:lnSpc>
                <a:spcPct val="90000"/>
              </a:lnSpc>
            </a:pPr>
            <a:r>
              <a:rPr lang="en-US" dirty="0"/>
              <a:t>For fructose, the empirical formula molar mass is as follows:</a:t>
            </a:r>
          </a:p>
          <a:p>
            <a:pPr marL="793750" indent="0" eaLnBrk="1" hangingPunct="1">
              <a:lnSpc>
                <a:spcPct val="90000"/>
              </a:lnSpc>
              <a:buNone/>
            </a:pPr>
            <a:r>
              <a:rPr lang="en-US" dirty="0"/>
              <a:t>Empirical formula molar mass = 1(12.01) + 2(1.01) + 16.00 = 30.03 g/</a:t>
            </a:r>
            <a:r>
              <a:rPr lang="en-US" dirty="0" err="1"/>
              <a:t>mol</a:t>
            </a:r>
            <a:endParaRPr lang="en-US" dirty="0"/>
          </a:p>
          <a:p>
            <a:pPr marL="0" indent="0" eaLnBrk="1" hangingPunct="1">
              <a:lnSpc>
                <a:spcPct val="90000"/>
              </a:lnSpc>
              <a:buNone/>
            </a:pPr>
            <a:r>
              <a:rPr lang="en-US" dirty="0"/>
              <a:t>Therefore, </a:t>
            </a:r>
            <a:r>
              <a:rPr lang="en-US" i="1" dirty="0"/>
              <a:t>n</a:t>
            </a:r>
            <a:r>
              <a:rPr lang="en-US" dirty="0"/>
              <a:t> is</a:t>
            </a:r>
          </a:p>
          <a:p>
            <a:pPr marL="0" indent="0" eaLnBrk="1" hangingPunct="1">
              <a:lnSpc>
                <a:spcPct val="90000"/>
              </a:lnSpc>
              <a:buNone/>
            </a:pPr>
            <a:endParaRPr lang="en-US" dirty="0"/>
          </a:p>
          <a:p>
            <a:pPr marL="0" indent="0" eaLnBrk="1" hangingPunct="1">
              <a:lnSpc>
                <a:spcPct val="90000"/>
              </a:lnSpc>
              <a:buNone/>
            </a:pPr>
            <a:endParaRPr lang="en-US" dirty="0"/>
          </a:p>
          <a:p>
            <a:pPr marL="0" indent="0" eaLnBrk="1" hangingPunct="1">
              <a:lnSpc>
                <a:spcPct val="90000"/>
              </a:lnSpc>
              <a:buNone/>
            </a:pPr>
            <a:endParaRPr lang="en-US" dirty="0"/>
          </a:p>
          <a:p>
            <a:pPr eaLnBrk="1" hangingPunct="1">
              <a:lnSpc>
                <a:spcPct val="90000"/>
              </a:lnSpc>
            </a:pPr>
            <a:r>
              <a:rPr lang="en-US" dirty="0"/>
              <a:t>We can then use this value of </a:t>
            </a:r>
            <a:r>
              <a:rPr lang="en-US" i="1" dirty="0"/>
              <a:t>n</a:t>
            </a:r>
            <a:r>
              <a:rPr lang="en-US" dirty="0"/>
              <a:t> to find the molecular formula.</a:t>
            </a:r>
          </a:p>
          <a:p>
            <a:pPr marL="0" indent="0" algn="ctr" eaLnBrk="1" hangingPunct="1">
              <a:lnSpc>
                <a:spcPct val="90000"/>
              </a:lnSpc>
              <a:buNone/>
            </a:pPr>
            <a:r>
              <a:rPr lang="en-US" dirty="0"/>
              <a:t>Molecular formula = CH</a:t>
            </a:r>
            <a:r>
              <a:rPr lang="en-US" baseline="-25000" dirty="0"/>
              <a:t>2</a:t>
            </a:r>
            <a:r>
              <a:rPr lang="en-US" dirty="0"/>
              <a:t>O × 6 = C</a:t>
            </a:r>
            <a:r>
              <a:rPr lang="en-US" baseline="-25000" dirty="0"/>
              <a:t>6</a:t>
            </a:r>
            <a:r>
              <a:rPr lang="en-US" dirty="0"/>
              <a:t>H</a:t>
            </a:r>
            <a:r>
              <a:rPr lang="en-US" baseline="-25000" dirty="0"/>
              <a:t>12</a:t>
            </a:r>
            <a:r>
              <a:rPr lang="en-US" dirty="0"/>
              <a:t>O</a:t>
            </a:r>
            <a:r>
              <a:rPr lang="en-US" baseline="-25000" dirty="0"/>
              <a:t>6</a:t>
            </a:r>
          </a:p>
        </p:txBody>
      </p:sp>
      <p:pic>
        <p:nvPicPr>
          <p:cNvPr id="3" name="Picture 2" descr="Lecture6_slide 5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613" y="3700342"/>
            <a:ext cx="3621924" cy="966449"/>
          </a:xfrm>
          <a:prstGeom prst="rect">
            <a:avLst/>
          </a:prstGeom>
        </p:spPr>
      </p:pic>
    </p:spTree>
    <p:extLst>
      <p:ext uri="{BB962C8B-B14F-4D97-AF65-F5344CB8AC3E}">
        <p14:creationId xmlns:p14="http://schemas.microsoft.com/office/powerpoint/2010/main" val="1566328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ED6B06"/>
                </a:solidFill>
              </a:rPr>
              <a:t>Calculating Molecular Formulas for Compounds</a:t>
            </a:r>
            <a:endParaRPr lang="en-US" altLang="en-US" dirty="0">
              <a:solidFill>
                <a:srgbClr val="ED6B06"/>
              </a:solidFill>
            </a:endParaRPr>
          </a:p>
        </p:txBody>
      </p:sp>
      <p:sp>
        <p:nvSpPr>
          <p:cNvPr id="6" name="Content Placeholder 2"/>
          <p:cNvSpPr>
            <a:spLocks noGrp="1"/>
          </p:cNvSpPr>
          <p:nvPr>
            <p:ph sz="half" idx="1"/>
          </p:nvPr>
        </p:nvSpPr>
        <p:spPr>
          <a:xfrm>
            <a:off x="355859" y="1331250"/>
            <a:ext cx="8585661" cy="4763355"/>
          </a:xfrm>
        </p:spPr>
        <p:txBody>
          <a:bodyPr/>
          <a:lstStyle/>
          <a:p>
            <a:pPr eaLnBrk="1" hangingPunct="1">
              <a:lnSpc>
                <a:spcPct val="90000"/>
              </a:lnSpc>
            </a:pPr>
            <a:r>
              <a:rPr lang="en-US" sz="3200" dirty="0"/>
              <a:t>Use the molar mass (which is given) and </a:t>
            </a:r>
          </a:p>
          <a:p>
            <a:pPr eaLnBrk="1" hangingPunct="1">
              <a:lnSpc>
                <a:spcPct val="90000"/>
              </a:lnSpc>
            </a:pPr>
            <a:r>
              <a:rPr lang="en-US" sz="3200" dirty="0"/>
              <a:t>the empirical formula molar mass (which you can calculate based on the empirical formula) </a:t>
            </a:r>
          </a:p>
          <a:p>
            <a:pPr eaLnBrk="1" hangingPunct="1">
              <a:lnSpc>
                <a:spcPct val="90000"/>
              </a:lnSpc>
            </a:pPr>
            <a:r>
              <a:rPr lang="en-US" sz="3200" dirty="0"/>
              <a:t>to determine </a:t>
            </a:r>
            <a:r>
              <a:rPr lang="en-US" sz="3200" i="1" dirty="0"/>
              <a:t>n</a:t>
            </a:r>
            <a:r>
              <a:rPr lang="en-US" sz="3200" dirty="0"/>
              <a:t> (the integer by which you must multiply the empirical formula to get the molecular formula). </a:t>
            </a:r>
          </a:p>
          <a:p>
            <a:pPr eaLnBrk="1" hangingPunct="1">
              <a:lnSpc>
                <a:spcPct val="90000"/>
              </a:lnSpc>
            </a:pPr>
            <a:r>
              <a:rPr lang="en-US" sz="3200" dirty="0"/>
              <a:t>Multiply the subscripts in the empirical formula by </a:t>
            </a:r>
            <a:r>
              <a:rPr lang="en-US" sz="3200" i="1" dirty="0"/>
              <a:t>n</a:t>
            </a:r>
            <a:r>
              <a:rPr lang="en-US" sz="3200" dirty="0"/>
              <a:t> to arrive at the molecular formula. </a:t>
            </a:r>
          </a:p>
        </p:txBody>
      </p:sp>
    </p:spTree>
    <p:extLst>
      <p:ext uri="{BB962C8B-B14F-4D97-AF65-F5344CB8AC3E}">
        <p14:creationId xmlns:p14="http://schemas.microsoft.com/office/powerpoint/2010/main" val="1963610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ED6B06"/>
                </a:solidFill>
              </a:rPr>
              <a:t>Chapter 6 in Review </a:t>
            </a:r>
            <a:endParaRPr lang="en-US" altLang="en-US" dirty="0">
              <a:solidFill>
                <a:srgbClr val="ED6B06"/>
              </a:solidFill>
            </a:endParaRPr>
          </a:p>
        </p:txBody>
      </p:sp>
      <p:sp>
        <p:nvSpPr>
          <p:cNvPr id="6" name="Content Placeholder 2"/>
          <p:cNvSpPr>
            <a:spLocks noGrp="1"/>
          </p:cNvSpPr>
          <p:nvPr>
            <p:ph sz="half" idx="1"/>
          </p:nvPr>
        </p:nvSpPr>
        <p:spPr>
          <a:xfrm>
            <a:off x="338328" y="886968"/>
            <a:ext cx="8585661" cy="5132687"/>
          </a:xfrm>
        </p:spPr>
        <p:txBody>
          <a:bodyPr/>
          <a:lstStyle/>
          <a:p>
            <a:pPr eaLnBrk="1" hangingPunct="1">
              <a:lnSpc>
                <a:spcPct val="110000"/>
              </a:lnSpc>
              <a:buFont typeface="Arial" charset="0"/>
              <a:buNone/>
            </a:pPr>
            <a:r>
              <a:rPr lang="en-US" b="1" dirty="0"/>
              <a:t>The Mole Concept: </a:t>
            </a:r>
          </a:p>
          <a:p>
            <a:pPr eaLnBrk="1" hangingPunct="1">
              <a:lnSpc>
                <a:spcPct val="110000"/>
              </a:lnSpc>
            </a:pPr>
            <a:r>
              <a:rPr lang="en-US" dirty="0"/>
              <a:t>The mole is a specific number (6.022 × 10</a:t>
            </a:r>
            <a:r>
              <a:rPr lang="en-US" baseline="30000" dirty="0"/>
              <a:t>23</a:t>
            </a:r>
            <a:r>
              <a:rPr lang="en-US" dirty="0"/>
              <a:t>) that allows us to easily count atoms or molecules by weighing them.</a:t>
            </a:r>
          </a:p>
          <a:p>
            <a:pPr eaLnBrk="1" hangingPunct="1">
              <a:lnSpc>
                <a:spcPct val="110000"/>
              </a:lnSpc>
            </a:pPr>
            <a:r>
              <a:rPr lang="en-US" dirty="0"/>
              <a:t>One mole of any element has a mass equivalent to its atomic mass in grams.</a:t>
            </a:r>
          </a:p>
          <a:p>
            <a:pPr eaLnBrk="1" hangingPunct="1">
              <a:lnSpc>
                <a:spcPct val="110000"/>
              </a:lnSpc>
            </a:pPr>
            <a:r>
              <a:rPr lang="en-US" dirty="0"/>
              <a:t>One mole of any compound has a mass equivalent to its formula mass in grams. </a:t>
            </a:r>
          </a:p>
          <a:p>
            <a:pPr eaLnBrk="1" hangingPunct="1">
              <a:lnSpc>
                <a:spcPct val="110000"/>
              </a:lnSpc>
            </a:pPr>
            <a:r>
              <a:rPr lang="en-US" dirty="0"/>
              <a:t>The mass of 1 </a:t>
            </a:r>
            <a:r>
              <a:rPr lang="en-US" dirty="0" err="1"/>
              <a:t>mol</a:t>
            </a:r>
            <a:r>
              <a:rPr lang="en-US" dirty="0"/>
              <a:t> of an element or compound is its molar mass. </a:t>
            </a:r>
          </a:p>
        </p:txBody>
      </p:sp>
    </p:spTree>
    <p:extLst>
      <p:ext uri="{BB962C8B-B14F-4D97-AF65-F5344CB8AC3E}">
        <p14:creationId xmlns:p14="http://schemas.microsoft.com/office/powerpoint/2010/main" val="3348062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ED6B06"/>
                </a:solidFill>
              </a:rPr>
              <a:t>Chapter 6 in Review </a:t>
            </a:r>
            <a:endParaRPr lang="en-US" altLang="en-US" dirty="0">
              <a:solidFill>
                <a:srgbClr val="ED6B06"/>
              </a:solidFill>
            </a:endParaRPr>
          </a:p>
        </p:txBody>
      </p:sp>
      <p:sp>
        <p:nvSpPr>
          <p:cNvPr id="6" name="Content Placeholder 2"/>
          <p:cNvSpPr>
            <a:spLocks noGrp="1"/>
          </p:cNvSpPr>
          <p:nvPr>
            <p:ph sz="half" idx="1"/>
          </p:nvPr>
        </p:nvSpPr>
        <p:spPr>
          <a:xfrm>
            <a:off x="338328" y="886968"/>
            <a:ext cx="8585661" cy="5182958"/>
          </a:xfrm>
        </p:spPr>
        <p:txBody>
          <a:bodyPr/>
          <a:lstStyle/>
          <a:p>
            <a:pPr eaLnBrk="1" hangingPunct="1">
              <a:lnSpc>
                <a:spcPct val="130000"/>
              </a:lnSpc>
              <a:buFont typeface="Arial" charset="0"/>
              <a:buNone/>
              <a:defRPr/>
            </a:pPr>
            <a:r>
              <a:rPr lang="en-US" sz="2400" b="1" dirty="0">
                <a:solidFill>
                  <a:srgbClr val="000000"/>
                </a:solidFill>
              </a:rPr>
              <a:t>Chemical Formulas and Chemical Composition: </a:t>
            </a:r>
          </a:p>
          <a:p>
            <a:pPr eaLnBrk="1" hangingPunct="1">
              <a:lnSpc>
                <a:spcPct val="130000"/>
              </a:lnSpc>
              <a:defRPr/>
            </a:pPr>
            <a:r>
              <a:rPr lang="en-US" sz="2400" dirty="0">
                <a:solidFill>
                  <a:srgbClr val="000000"/>
                </a:solidFill>
              </a:rPr>
              <a:t>Chemical formulas indicate the relative number of each kind of element in a compound. </a:t>
            </a:r>
          </a:p>
          <a:p>
            <a:pPr eaLnBrk="1" hangingPunct="1">
              <a:lnSpc>
                <a:spcPct val="130000"/>
              </a:lnSpc>
              <a:defRPr/>
            </a:pPr>
            <a:r>
              <a:rPr lang="en-US" sz="2400" dirty="0">
                <a:solidFill>
                  <a:srgbClr val="000000"/>
                </a:solidFill>
              </a:rPr>
              <a:t>These numbers are based on atoms or moles. </a:t>
            </a:r>
          </a:p>
          <a:p>
            <a:pPr eaLnBrk="1" hangingPunct="1">
              <a:lnSpc>
                <a:spcPct val="130000"/>
              </a:lnSpc>
              <a:defRPr/>
            </a:pPr>
            <a:r>
              <a:rPr lang="en-US" sz="2400" dirty="0">
                <a:solidFill>
                  <a:srgbClr val="000000"/>
                </a:solidFill>
              </a:rPr>
              <a:t>By using molar masses, the information in a chemical formula can be used to determine the relative masses of each kind of element in a compound. </a:t>
            </a:r>
          </a:p>
          <a:p>
            <a:pPr eaLnBrk="1" hangingPunct="1">
              <a:lnSpc>
                <a:spcPct val="130000"/>
              </a:lnSpc>
              <a:defRPr/>
            </a:pPr>
            <a:r>
              <a:rPr lang="en-US" sz="2400" dirty="0">
                <a:solidFill>
                  <a:srgbClr val="000000"/>
                </a:solidFill>
              </a:rPr>
              <a:t>The total mass of a sample of a compound can be related to the masses of the constituent elements contained in the compound.</a:t>
            </a:r>
          </a:p>
        </p:txBody>
      </p:sp>
    </p:spTree>
    <p:extLst>
      <p:ext uri="{BB962C8B-B14F-4D97-AF65-F5344CB8AC3E}">
        <p14:creationId xmlns:p14="http://schemas.microsoft.com/office/powerpoint/2010/main" val="1220649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ED6B06"/>
                </a:solidFill>
              </a:rPr>
              <a:t>Chapter 6 in Review </a:t>
            </a:r>
            <a:endParaRPr lang="en-US" altLang="en-US" dirty="0">
              <a:solidFill>
                <a:srgbClr val="ED6B06"/>
              </a:solidFill>
            </a:endParaRPr>
          </a:p>
        </p:txBody>
      </p:sp>
      <p:sp>
        <p:nvSpPr>
          <p:cNvPr id="6" name="Content Placeholder 2"/>
          <p:cNvSpPr>
            <a:spLocks noGrp="1"/>
          </p:cNvSpPr>
          <p:nvPr>
            <p:ph sz="half" idx="1"/>
          </p:nvPr>
        </p:nvSpPr>
        <p:spPr>
          <a:xfrm>
            <a:off x="338328" y="886968"/>
            <a:ext cx="8585661" cy="5548186"/>
          </a:xfrm>
        </p:spPr>
        <p:txBody>
          <a:bodyPr/>
          <a:lstStyle/>
          <a:p>
            <a:pPr marL="0" indent="0" eaLnBrk="1" hangingPunct="1">
              <a:lnSpc>
                <a:spcPct val="120000"/>
              </a:lnSpc>
              <a:buFont typeface="Arial" charset="0"/>
              <a:buNone/>
              <a:defRPr/>
            </a:pPr>
            <a:r>
              <a:rPr lang="en-US" sz="3200" b="1" dirty="0">
                <a:solidFill>
                  <a:srgbClr val="000000"/>
                </a:solidFill>
              </a:rPr>
              <a:t>Empirical and Molecular Formulas from Laboratory Data: </a:t>
            </a:r>
          </a:p>
          <a:p>
            <a:pPr eaLnBrk="1" hangingPunct="1">
              <a:lnSpc>
                <a:spcPct val="120000"/>
              </a:lnSpc>
              <a:defRPr/>
            </a:pPr>
            <a:r>
              <a:rPr lang="en-US" sz="3200" dirty="0">
                <a:solidFill>
                  <a:srgbClr val="000000"/>
                </a:solidFill>
              </a:rPr>
              <a:t>We can refer to the relative masses of each kind of element within a compound to determine the empirical formula of the compound. </a:t>
            </a:r>
          </a:p>
          <a:p>
            <a:pPr eaLnBrk="1" hangingPunct="1">
              <a:lnSpc>
                <a:spcPct val="120000"/>
              </a:lnSpc>
              <a:defRPr/>
            </a:pPr>
            <a:r>
              <a:rPr lang="en-US" sz="3200" dirty="0">
                <a:solidFill>
                  <a:srgbClr val="000000"/>
                </a:solidFill>
              </a:rPr>
              <a:t>If the chemist also knows the molar mass of the compound, he or she can also determine its molecular formula.</a:t>
            </a:r>
          </a:p>
        </p:txBody>
      </p:sp>
    </p:spTree>
    <p:extLst>
      <p:ext uri="{BB962C8B-B14F-4D97-AF65-F5344CB8AC3E}">
        <p14:creationId xmlns:p14="http://schemas.microsoft.com/office/powerpoint/2010/main" val="2850369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0" anchor="t">
            <a:spAutoFit/>
          </a:bodyPr>
          <a:lstStyle/>
          <a:p>
            <a:pPr eaLnBrk="1" hangingPunct="1"/>
            <a:r>
              <a:rPr lang="en-US" altLang="en-US" dirty="0">
                <a:solidFill>
                  <a:srgbClr val="ED6B06"/>
                </a:solidFill>
              </a:rPr>
              <a:t>Chemical Skills Learning Objectives</a:t>
            </a:r>
          </a:p>
        </p:txBody>
      </p:sp>
      <p:sp>
        <p:nvSpPr>
          <p:cNvPr id="4099" name="Content Placeholder 2"/>
          <p:cNvSpPr>
            <a:spLocks noGrp="1"/>
          </p:cNvSpPr>
          <p:nvPr>
            <p:ph sz="half" idx="1"/>
          </p:nvPr>
        </p:nvSpPr>
        <p:spPr>
          <a:xfrm>
            <a:off x="342897" y="788706"/>
            <a:ext cx="8632661" cy="5878532"/>
          </a:xfrm>
        </p:spPr>
        <p:txBody>
          <a:bodyPr/>
          <a:lstStyle/>
          <a:p>
            <a:pPr marL="519113" indent="-519113">
              <a:buFont typeface="+mj-lt"/>
              <a:buAutoNum type="arabicPeriod"/>
              <a:defRPr/>
            </a:pPr>
            <a:r>
              <a:rPr lang="en-US" sz="2300" dirty="0"/>
              <a:t>LO: Convert between moles and number of atoms.</a:t>
            </a:r>
          </a:p>
          <a:p>
            <a:pPr marL="519113" indent="-519113">
              <a:buFont typeface="+mj-lt"/>
              <a:buAutoNum type="arabicPeriod"/>
              <a:defRPr/>
            </a:pPr>
            <a:r>
              <a:rPr lang="en-US" sz="2300" dirty="0"/>
              <a:t>LO: Convert between grams and moles.</a:t>
            </a:r>
          </a:p>
          <a:p>
            <a:pPr marL="519113" indent="-519113">
              <a:buFont typeface="+mj-lt"/>
              <a:buAutoNum type="arabicPeriod"/>
              <a:defRPr/>
            </a:pPr>
            <a:r>
              <a:rPr lang="en-US" sz="2300" dirty="0"/>
              <a:t>LO: Convert between grams and number of atoms or molecules.</a:t>
            </a:r>
          </a:p>
          <a:p>
            <a:pPr marL="519113" indent="-519113">
              <a:buFont typeface="+mj-lt"/>
              <a:buAutoNum type="arabicPeriod"/>
              <a:defRPr/>
            </a:pPr>
            <a:r>
              <a:rPr lang="en-US" sz="2300" dirty="0"/>
              <a:t>LO: Convert between moles of a compound and moles of a constituent element.</a:t>
            </a:r>
          </a:p>
          <a:p>
            <a:pPr marL="519113" indent="-519113">
              <a:buFont typeface="+mj-lt"/>
              <a:buAutoNum type="arabicPeriod"/>
              <a:defRPr/>
            </a:pPr>
            <a:r>
              <a:rPr lang="en-US" sz="2300" dirty="0"/>
              <a:t>LO: Convert between grams of a compound and grams of a constituent element.</a:t>
            </a:r>
          </a:p>
          <a:p>
            <a:pPr marL="519113" indent="-519113">
              <a:buFont typeface="+mj-lt"/>
              <a:buAutoNum type="arabicPeriod"/>
              <a:defRPr/>
            </a:pPr>
            <a:r>
              <a:rPr lang="en-US" sz="2300" dirty="0"/>
              <a:t>LO: Use mass percent composition as a conversion factor.</a:t>
            </a:r>
          </a:p>
          <a:p>
            <a:pPr marL="519113" indent="-519113">
              <a:buFont typeface="+mj-lt"/>
              <a:buAutoNum type="arabicPeriod"/>
              <a:defRPr/>
            </a:pPr>
            <a:r>
              <a:rPr lang="en-US" sz="2300" dirty="0"/>
              <a:t>LO: Determine mass percent composition from a chemical formula.</a:t>
            </a:r>
          </a:p>
          <a:p>
            <a:pPr marL="519113" indent="-519113">
              <a:buFont typeface="+mj-lt"/>
              <a:buAutoNum type="arabicPeriod"/>
              <a:defRPr/>
            </a:pPr>
            <a:r>
              <a:rPr lang="en-US" sz="2300" dirty="0"/>
              <a:t>LO: Determine an empirical formula from experimental data.</a:t>
            </a:r>
          </a:p>
          <a:p>
            <a:pPr marL="519113" indent="-519113">
              <a:buFont typeface="+mj-lt"/>
              <a:buAutoNum type="arabicPeriod"/>
              <a:defRPr/>
            </a:pPr>
            <a:r>
              <a:rPr lang="en-US" sz="2300" dirty="0"/>
              <a:t>LO: Calculate a molecular formula from an empirical formula and molar mass.</a:t>
            </a:r>
          </a:p>
        </p:txBody>
      </p:sp>
    </p:spTree>
    <p:extLst>
      <p:ext uri="{BB962C8B-B14F-4D97-AF65-F5344CB8AC3E}">
        <p14:creationId xmlns:p14="http://schemas.microsoft.com/office/powerpoint/2010/main" val="377693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Counting by Weighing: Nails by the Pound</a:t>
            </a:r>
          </a:p>
        </p:txBody>
      </p:sp>
      <p:sp>
        <p:nvSpPr>
          <p:cNvPr id="4099" name="Content Placeholder 2"/>
          <p:cNvSpPr>
            <a:spLocks noGrp="1"/>
          </p:cNvSpPr>
          <p:nvPr>
            <p:ph sz="half" idx="1"/>
          </p:nvPr>
        </p:nvSpPr>
        <p:spPr>
          <a:xfrm>
            <a:off x="342900" y="864762"/>
            <a:ext cx="8307805" cy="5115245"/>
          </a:xfrm>
        </p:spPr>
        <p:txBody>
          <a:bodyPr/>
          <a:lstStyle/>
          <a:p>
            <a:pPr eaLnBrk="1" hangingPunct="1">
              <a:defRPr/>
            </a:pPr>
            <a:r>
              <a:rPr lang="en-US" sz="3200" dirty="0"/>
              <a:t>The conversion factor for the first part is the weight per dozen nails.</a:t>
            </a:r>
          </a:p>
          <a:p>
            <a:pPr marL="0" indent="0" eaLnBrk="1" hangingPunct="1">
              <a:buFont typeface="Arial" charset="0"/>
              <a:buNone/>
              <a:defRPr/>
            </a:pPr>
            <a:endParaRPr lang="en-US" sz="3200" dirty="0"/>
          </a:p>
          <a:p>
            <a:pPr algn="ctr" eaLnBrk="1" hangingPunct="1">
              <a:buFont typeface="Arial" charset="0"/>
              <a:buNone/>
              <a:defRPr/>
            </a:pPr>
            <a:r>
              <a:rPr lang="en-US" sz="3200" dirty="0"/>
              <a:t>0.150 </a:t>
            </a:r>
            <a:r>
              <a:rPr lang="en-US" sz="3200" dirty="0" err="1"/>
              <a:t>lb</a:t>
            </a:r>
            <a:r>
              <a:rPr lang="en-US" sz="3200" dirty="0"/>
              <a:t> nails = 1 </a:t>
            </a:r>
            <a:r>
              <a:rPr lang="en-US" sz="3200" dirty="0" err="1"/>
              <a:t>doz</a:t>
            </a:r>
            <a:r>
              <a:rPr lang="en-US" sz="3200" dirty="0"/>
              <a:t> nails </a:t>
            </a:r>
          </a:p>
          <a:p>
            <a:pPr eaLnBrk="1" hangingPunct="1">
              <a:defRPr/>
            </a:pPr>
            <a:endParaRPr lang="en-US" sz="3200" dirty="0"/>
          </a:p>
          <a:p>
            <a:pPr eaLnBrk="1" hangingPunct="1">
              <a:defRPr/>
            </a:pPr>
            <a:r>
              <a:rPr lang="en-US" sz="3200" dirty="0"/>
              <a:t>The conversion factor for the second part is the number of nails in one dozen.</a:t>
            </a:r>
          </a:p>
          <a:p>
            <a:pPr algn="ctr" eaLnBrk="1" hangingPunct="1">
              <a:buFont typeface="Arial" charset="0"/>
              <a:buNone/>
              <a:defRPr/>
            </a:pPr>
            <a:endParaRPr lang="en-US" sz="3200" dirty="0"/>
          </a:p>
          <a:p>
            <a:pPr algn="ctr" eaLnBrk="1" hangingPunct="1">
              <a:buFont typeface="Arial" charset="0"/>
              <a:buNone/>
              <a:defRPr/>
            </a:pPr>
            <a:r>
              <a:rPr lang="en-US" sz="3200" dirty="0"/>
              <a:t>1 </a:t>
            </a:r>
            <a:r>
              <a:rPr lang="en-US" sz="3200" dirty="0" err="1"/>
              <a:t>doz</a:t>
            </a:r>
            <a:r>
              <a:rPr lang="en-US" sz="3200" dirty="0"/>
              <a:t> nails = 12 nails</a:t>
            </a:r>
          </a:p>
        </p:txBody>
      </p:sp>
    </p:spTree>
    <p:extLst>
      <p:ext uri="{BB962C8B-B14F-4D97-AF65-F5344CB8AC3E}">
        <p14:creationId xmlns:p14="http://schemas.microsoft.com/office/powerpoint/2010/main" val="49145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Counting by Weighing: Atoms by the Gram </a:t>
            </a:r>
          </a:p>
        </p:txBody>
      </p:sp>
      <p:sp>
        <p:nvSpPr>
          <p:cNvPr id="4099" name="Content Placeholder 2"/>
          <p:cNvSpPr>
            <a:spLocks noGrp="1"/>
          </p:cNvSpPr>
          <p:nvPr>
            <p:ph sz="half" idx="1"/>
          </p:nvPr>
        </p:nvSpPr>
        <p:spPr>
          <a:xfrm>
            <a:off x="342900" y="864762"/>
            <a:ext cx="8307805" cy="4678203"/>
          </a:xfrm>
        </p:spPr>
        <p:txBody>
          <a:bodyPr/>
          <a:lstStyle/>
          <a:p>
            <a:pPr eaLnBrk="1" hangingPunct="1"/>
            <a:r>
              <a:rPr lang="en-US" sz="3200" dirty="0"/>
              <a:t>With atoms, we </a:t>
            </a:r>
            <a:r>
              <a:rPr lang="en-US" sz="3200" i="1" dirty="0"/>
              <a:t>must</a:t>
            </a:r>
            <a:r>
              <a:rPr lang="en-US" sz="3200" dirty="0"/>
              <a:t> use their mass as a way to count them.</a:t>
            </a:r>
          </a:p>
          <a:p>
            <a:pPr eaLnBrk="1" hangingPunct="1"/>
            <a:r>
              <a:rPr lang="en-US" sz="3200" dirty="0"/>
              <a:t>Atoms are too small and too numerous to count individually. </a:t>
            </a:r>
          </a:p>
          <a:p>
            <a:pPr eaLnBrk="1" hangingPunct="1"/>
            <a:r>
              <a:rPr lang="en-US" sz="3200" dirty="0"/>
              <a:t>Even if you could see atoms and counted them 24 hours a day as long as you lived, you would barely begin to count the number of atoms in something as small as a grain of sand. </a:t>
            </a:r>
          </a:p>
        </p:txBody>
      </p:sp>
    </p:spTree>
    <p:extLst>
      <p:ext uri="{BB962C8B-B14F-4D97-AF65-F5344CB8AC3E}">
        <p14:creationId xmlns:p14="http://schemas.microsoft.com/office/powerpoint/2010/main" val="412960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ED6B06"/>
                </a:solidFill>
              </a:rPr>
              <a:t>Counting by Weighing: Atoms by the Gram</a:t>
            </a:r>
          </a:p>
        </p:txBody>
      </p:sp>
      <p:sp>
        <p:nvSpPr>
          <p:cNvPr id="4099" name="Content Placeholder 2"/>
          <p:cNvSpPr>
            <a:spLocks noGrp="1"/>
          </p:cNvSpPr>
          <p:nvPr>
            <p:ph sz="half" idx="1"/>
          </p:nvPr>
        </p:nvSpPr>
        <p:spPr>
          <a:xfrm>
            <a:off x="342900" y="864762"/>
            <a:ext cx="8307805" cy="4339650"/>
          </a:xfrm>
        </p:spPr>
        <p:txBody>
          <a:bodyPr/>
          <a:lstStyle/>
          <a:p>
            <a:pPr eaLnBrk="1" hangingPunct="1"/>
            <a:r>
              <a:rPr lang="en-US" sz="3200" dirty="0"/>
              <a:t>With nails, we used a dozen as a convenient number in our conversions.</a:t>
            </a:r>
          </a:p>
          <a:p>
            <a:pPr eaLnBrk="1" hangingPunct="1"/>
            <a:r>
              <a:rPr lang="en-US" sz="3200" dirty="0"/>
              <a:t>A dozen is too small to use with atoms. </a:t>
            </a:r>
          </a:p>
          <a:p>
            <a:pPr eaLnBrk="1" hangingPunct="1"/>
            <a:r>
              <a:rPr lang="en-US" sz="3200" dirty="0"/>
              <a:t>We need a larger number because atoms are so small. </a:t>
            </a:r>
          </a:p>
          <a:p>
            <a:pPr eaLnBrk="1" hangingPunct="1"/>
            <a:r>
              <a:rPr lang="en-US" sz="3200" dirty="0"/>
              <a:t>The chemist</a:t>
            </a:r>
            <a:r>
              <a:rPr lang="ja-JP" altLang="en-US" sz="3200" dirty="0"/>
              <a:t>’</a:t>
            </a:r>
            <a:r>
              <a:rPr lang="en-US" altLang="ja-JP" sz="3200" dirty="0"/>
              <a:t>s </a:t>
            </a:r>
            <a:r>
              <a:rPr lang="ja-JP" altLang="en-US" sz="3200" dirty="0"/>
              <a:t>“</a:t>
            </a:r>
            <a:r>
              <a:rPr lang="en-US" altLang="ja-JP" sz="3200" dirty="0"/>
              <a:t>dozen</a:t>
            </a:r>
            <a:r>
              <a:rPr lang="ja-JP" altLang="en-US" sz="3200" dirty="0"/>
              <a:t>”</a:t>
            </a:r>
            <a:r>
              <a:rPr lang="en-US" altLang="ja-JP" sz="3200" dirty="0"/>
              <a:t> is called the </a:t>
            </a:r>
            <a:br>
              <a:rPr lang="en-US" altLang="ja-JP" sz="3200" dirty="0"/>
            </a:br>
            <a:r>
              <a:rPr lang="en-US" altLang="ja-JP" sz="3200" b="1" dirty="0"/>
              <a:t>mole (</a:t>
            </a:r>
            <a:r>
              <a:rPr lang="en-US" altLang="ja-JP" sz="3200" b="1" dirty="0" err="1"/>
              <a:t>mol</a:t>
            </a:r>
            <a:r>
              <a:rPr lang="en-US" altLang="ja-JP" sz="3200" b="1" dirty="0"/>
              <a:t>). </a:t>
            </a:r>
          </a:p>
          <a:p>
            <a:pPr algn="ctr" eaLnBrk="1" hangingPunct="1">
              <a:buFont typeface="Arial" charset="0"/>
              <a:buNone/>
            </a:pPr>
            <a:r>
              <a:rPr lang="en-US" sz="3200" dirty="0">
                <a:solidFill>
                  <a:srgbClr val="000000"/>
                </a:solidFill>
              </a:rPr>
              <a:t>1 </a:t>
            </a:r>
            <a:r>
              <a:rPr lang="en-US" sz="3200" dirty="0" err="1">
                <a:solidFill>
                  <a:srgbClr val="000000"/>
                </a:solidFill>
              </a:rPr>
              <a:t>mol</a:t>
            </a:r>
            <a:r>
              <a:rPr lang="en-US" sz="3200" dirty="0">
                <a:solidFill>
                  <a:srgbClr val="000000"/>
                </a:solidFill>
              </a:rPr>
              <a:t> = 6.022 </a:t>
            </a:r>
            <a:r>
              <a:rPr lang="en-US" sz="3200" dirty="0">
                <a:solidFill>
                  <a:srgbClr val="000000"/>
                </a:solidFill>
                <a:ea typeface="ＭＳ Ｐゴシック" pitchFamily="48" charset="-128"/>
                <a:cs typeface="Arial"/>
              </a:rPr>
              <a:t>×</a:t>
            </a:r>
            <a:r>
              <a:rPr lang="en-US" sz="3200" dirty="0">
                <a:solidFill>
                  <a:srgbClr val="000000"/>
                </a:solidFill>
              </a:rPr>
              <a:t> 10</a:t>
            </a:r>
            <a:r>
              <a:rPr lang="en-US" sz="3200" baseline="30000" dirty="0">
                <a:solidFill>
                  <a:srgbClr val="000000"/>
                </a:solidFill>
              </a:rPr>
              <a:t>23</a:t>
            </a:r>
          </a:p>
        </p:txBody>
      </p:sp>
    </p:spTree>
    <p:extLst>
      <p:ext uri="{BB962C8B-B14F-4D97-AF65-F5344CB8AC3E}">
        <p14:creationId xmlns:p14="http://schemas.microsoft.com/office/powerpoint/2010/main" val="2904925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475&quot;/&gt;&lt;/object&gt;&lt;object type=&quot;3&quot; unique_id=&quot;10004&quot;&gt;&lt;property id=&quot;20148&quot; value=&quot;5&quot;/&gt;&lt;property id=&quot;20300&quot; value=&quot;Slide 2 - &amp;quot;The Greenhouse Effect&amp;quot;&quot;/&gt;&lt;property id=&quot;20307&quot; value=&quot;353&quot;/&gt;&lt;/object&gt;&lt;object type=&quot;3&quot; unique_id=&quot;10005&quot;&gt;&lt;property id=&quot;20148&quot; value=&quot;5&quot;/&gt;&lt;property id=&quot;20300&quot; value=&quot;Slide 3 - &amp;quot;Global Warming&amp;quot;&quot;/&gt;&lt;property id=&quot;20307&quot; value=&quot;352&quot;/&gt;&lt;/object&gt;&lt;object type=&quot;3&quot; unique_id=&quot;10006&quot;&gt;&lt;property id=&quot;20148&quot; value=&quot;5&quot;/&gt;&lt;property id=&quot;20300&quot; value=&quot;Slide 4 - &amp;quot;The Sources of Increased CO2&amp;quot;&quot;/&gt;&lt;property id=&quot;20307&quot; value=&quot;351&quot;/&gt;&lt;/object&gt;&lt;object type=&quot;3&quot; unique_id=&quot;10007&quot;&gt;&lt;property id=&quot;20148&quot; value=&quot;5&quot;/&gt;&lt;property id=&quot;20300&quot; value=&quot;Slide 5 - &amp;quot;Reaction Stoichiometry: How Much Carbon Dioxide?&amp;quot;&quot;/&gt;&lt;property id=&quot;20307&quot; value=&quot;354&quot;/&gt;&lt;/object&gt;&lt;object type=&quot;3&quot; unique_id=&quot;10008&quot;&gt;&lt;property id=&quot;20148&quot; value=&quot;5&quot;/&gt;&lt;property id=&quot;20300&quot; value=&quot;Slide 6 - &amp;quot;Quantities in Chemical Reactions&amp;quot;&quot;/&gt;&lt;property id=&quot;20307&quot; value=&quot;355&quot;/&gt;&lt;/object&gt;&lt;object type=&quot;3&quot; unique_id=&quot;10009&quot;&gt;&lt;property id=&quot;20148&quot; value=&quot;5&quot;/&gt;&lt;property id=&quot;20300&quot; value=&quot;Slide 7 - &amp;quot;Reaction Stoichiometry&amp;quot;&quot;/&gt;&lt;property id=&quot;20307&quot; value=&quot;356&quot;/&gt;&lt;/object&gt;&lt;object type=&quot;3&quot; unique_id=&quot;10010&quot;&gt;&lt;property id=&quot;20148&quot; value=&quot;5&quot;/&gt;&lt;property id=&quot;20300&quot; value=&quot;Slide 8 - &amp;quot;Making Pizza&amp;quot;&quot;/&gt;&lt;property id=&quot;20307&quot; value=&quot;357&quot;/&gt;&lt;/object&gt;&lt;object type=&quot;3&quot; unique_id=&quot;10011&quot;&gt;&lt;property id=&quot;20148&quot; value=&quot;5&quot;/&gt;&lt;property id=&quot;20300&quot; value=&quot;Slide 9 - &amp;quot;Making Molecules: Mole-to-Mole Conversions&amp;quot;&quot;/&gt;&lt;property id=&quot;20307&quot; value=&quot;358&quot;/&gt;&lt;/object&gt;&lt;object type=&quot;3&quot; unique_id=&quot;10012&quot;&gt;&lt;property id=&quot;20148&quot; value=&quot;5&quot;/&gt;&lt;property id=&quot;20300&quot; value=&quot;Slide 10 - &amp;quot;Suppose That We Burn 22.0 Moles of C8H18; How Many Moles of CO2 Form?&amp;quot;&quot;/&gt;&lt;property id=&quot;20307&quot; value=&quot;359&quot;/&gt;&lt;/object&gt;&lt;object type=&quot;3&quot; unique_id=&quot;10013&quot;&gt;&lt;property id=&quot;20148&quot; value=&quot;5&quot;/&gt;&lt;property id=&quot;20300&quot; value=&quot;Slide 11 - &amp;quot;Limiting Reactant, Theoretical Yield&amp;quot;&quot;/&gt;&lt;property id=&quot;20307&quot; value=&quot;368&quot;/&gt;&lt;/object&gt;&lt;object type=&quot;3&quot; unique_id=&quot;10014&quot;&gt;&lt;property id=&quot;20148&quot; value=&quot;5&quot;/&gt;&lt;property id=&quot;20300&quot; value=&quot;Slide 12 - &amp;quot;Limiting Reactant&amp;quot;&quot;/&gt;&lt;property id=&quot;20307&quot; value=&quot;369&quot;/&gt;&lt;/object&gt;&lt;object type=&quot;3&quot; unique_id=&quot;10015&quot;&gt;&lt;property id=&quot;20148&quot; value=&quot;5&quot;/&gt;&lt;property id=&quot;20300&quot; value=&quot;Slide 13 - &amp;quot;Theoretical Yield&amp;quot;&quot;/&gt;&lt;property id=&quot;20307&quot; value=&quot;370&quot;/&gt;&lt;/object&gt;&lt;object type=&quot;3&quot; unique_id=&quot;10016&quot;&gt;&lt;property id=&quot;20148&quot; value=&quot;5&quot;/&gt;&lt;property id=&quot;20300&quot; value=&quot;Slide 14 - &amp;quot;In a Chemical Reaction&amp;quot;&quot;/&gt;&lt;property id=&quot;20307&quot; value=&quot;371&quot;/&gt;&lt;/object&gt;&lt;object type=&quot;3&quot; unique_id=&quot;10017&quot;&gt;&lt;property id=&quot;20148&quot; value=&quot;5&quot;/&gt;&lt;property id=&quot;20300&quot; value=&quot;Slide 15 - &amp;quot;More Making Pizzas&amp;quot;&quot;/&gt;&lt;property id=&quot;20307&quot; value=&quot;372&quot;/&gt;&lt;/object&gt;&lt;object type=&quot;3&quot; unique_id=&quot;10018&quot;&gt;&lt;property id=&quot;20148&quot; value=&quot;5&quot;/&gt;&lt;property id=&quot;20300&quot; value=&quot;Slide 16 - &amp;quot;Summarizing Limiting Reactant and Yield&amp;quot;&quot;/&gt;&lt;property id=&quot;20307&quot; value=&quot;373&quot;/&gt;&lt;/object&gt;&lt;object type=&quot;3&quot; unique_id=&quot;10019&quot;&gt;&lt;property id=&quot;20148&quot; value=&quot;5&quot;/&gt;&lt;property id=&quot;20300&quot; value=&quot;Slide 17 - &amp;quot;Summarizing Limiting Reactant and Yield&amp;quot;&quot;/&gt;&lt;property id=&quot;20307&quot; value=&quot;374&quot;/&gt;&lt;/object&gt;&lt;object type=&quot;3&quot; unique_id=&quot;10020&quot;&gt;&lt;property id=&quot;20148&quot; value=&quot;5&quot;/&gt;&lt;property id=&quot;20300&quot; value=&quot;Slide 18 - &amp;quot;Apply These Concepts to a Chemical Reaction&amp;quot;&quot;/&gt;&lt;property id=&quot;20307&quot; value=&quot;375&quot;/&gt;&lt;/object&gt;&lt;object type=&quot;3&quot; unique_id=&quot;10021&quot;&gt;&lt;property id=&quot;20148&quot; value=&quot;5&quot;/&gt;&lt;property id=&quot;20300&quot; value=&quot;Slide 19 - &amp;quot;Combustion of Methane&amp;quot;&quot;/&gt;&lt;property id=&quot;20307&quot; value=&quot;376&quot;/&gt;&lt;/object&gt;&lt;object type=&quot;3&quot; unique_id=&quot;10022&quot;&gt;&lt;property id=&quot;20148&quot; value=&quot;5&quot;/&gt;&lt;property id=&quot;20300&quot; value=&quot;Slide 20 - &amp;quot;Combustion of Methane&amp;quot;&quot;/&gt;&lt;property id=&quot;20307&quot; value=&quot;377&quot;/&gt;&lt;/object&gt;&lt;object type=&quot;3&quot; unique_id=&quot;10025&quot;&gt;&lt;property id=&quot;20148&quot; value=&quot;5&quot;/&gt;&lt;property id=&quot;20300&quot; value=&quot;Slide 21 - &amp;quot;Solution Concentration and Solution Stoichiometry&amp;quot;&quot;/&gt;&lt;property id=&quot;20307&quot; value=&quot;385&quot;/&gt;&lt;/object&gt;&lt;object type=&quot;3&quot; unique_id=&quot;10026&quot;&gt;&lt;property id=&quot;20148&quot; value=&quot;5&quot;/&gt;&lt;property id=&quot;20300&quot; value=&quot;Slide 22 - &amp;quot;Solution Concentration&amp;quot;&quot;/&gt;&lt;property id=&quot;20307&quot; value=&quot;386&quot;/&gt;&lt;/object&gt;&lt;object type=&quot;3&quot; unique_id=&quot;10027&quot;&gt;&lt;property id=&quot;20148&quot; value=&quot;5&quot;/&gt;&lt;property id=&quot;20300&quot; value=&quot;Slide 23 - &amp;quot;Solution Concentration&amp;quot;&quot;/&gt;&lt;property id=&quot;20307&quot; value=&quot;388&quot;/&gt;&lt;/object&gt;&lt;object type=&quot;3&quot; unique_id=&quot;10028&quot;&gt;&lt;property id=&quot;20148&quot; value=&quot;5&quot;/&gt;&lt;property id=&quot;20300&quot; value=&quot;Slide 24 - &amp;quot;Solution Concentration: Molarity&amp;quot;&quot;/&gt;&lt;property id=&quot;20307&quot; value=&quot;387&quot;/&gt;&lt;/object&gt;&lt;object type=&quot;3&quot; unique_id=&quot;10029&quot;&gt;&lt;property id=&quot;20148&quot; value=&quot;5&quot;/&gt;&lt;property id=&quot;20300&quot; value=&quot;Slide 25 - &amp;quot;Preparing 1 L of a 1.00 M NaCl Solution&amp;quot;&quot;/&gt;&lt;property id=&quot;20307&quot; value=&quot;389&quot;/&gt;&lt;/object&gt;&lt;object type=&quot;3&quot; unique_id=&quot;10030&quot;&gt;&lt;property id=&quot;20148&quot; value=&quot;5&quot;/&gt;&lt;property id=&quot;20300&quot; value=&quot;Slide 26 - &amp;quot;Using Molarity in Calculations&amp;quot;&quot;/&gt;&lt;property id=&quot;20307&quot; value=&quot;392&quot;/&gt;&lt;/object&gt;&lt;object type=&quot;3&quot; unique_id=&quot;10031&quot;&gt;&lt;property id=&quot;20148&quot; value=&quot;5&quot;/&gt;&lt;property id=&quot;20300&quot; value=&quot;Slide 27 - &amp;quot;Solution Dilution&amp;quot;&quot;/&gt;&lt;property id=&quot;20307&quot; value=&quot;395&quot;/&gt;&lt;/object&gt;&lt;object type=&quot;3&quot; unique_id=&quot;10032&quot;&gt;&lt;property id=&quot;20148&quot; value=&quot;5&quot;/&gt;&lt;property id=&quot;20300&quot; value=&quot;Slide 28 - &amp;quot;Preparing 3.00 L of 0.500 M CaCl2 from a 10.0 M Stock Solution&amp;quot;&quot;/&gt;&lt;property id=&quot;20307&quot; value=&quot;396&quot;/&gt;&lt;/object&gt;&lt;object type=&quot;3&quot; unique_id=&quot;10033&quot;&gt;&lt;property id=&quot;20148&quot; value=&quot;5&quot;/&gt;&lt;property id=&quot;20300&quot; value=&quot;Slide 29 - &amp;quot;Solution Stoichiometry&amp;quot;&quot;/&gt;&lt;property id=&quot;20307&quot; value=&quot;399&quot;/&gt;&lt;/object&gt;&lt;object type=&quot;3&quot; unique_id=&quot;10034&quot;&gt;&lt;property id=&quot;20148&quot; value=&quot;5&quot;/&gt;&lt;property id=&quot;20300&quot; value=&quot;Slide 30 - &amp;quot;Types of Aqueous Solutions and Solubility&amp;quot;&quot;/&gt;&lt;property id=&quot;20307&quot; value=&quot;402&quot;/&gt;&lt;/object&gt;&lt;object type=&quot;3&quot; unique_id=&quot;10035&quot;&gt;&lt;property id=&quot;20148&quot; value=&quot;5&quot;/&gt;&lt;property id=&quot;20300&quot; value=&quot;Slide 31 - &amp;quot;What Happens When a Solute Dissolves?&amp;quot;&quot;/&gt;&lt;property id=&quot;20307&quot; value=&quot;403&quot;/&gt;&lt;/object&gt;&lt;object type=&quot;3&quot; unique_id=&quot;10036&quot;&gt;&lt;property id=&quot;20148&quot; value=&quot;5&quot;/&gt;&lt;property id=&quot;20300&quot; value=&quot;Slide 32 - &amp;quot;Charge Distribution in a Water Molecule&amp;quot;&quot;/&gt;&lt;property id=&quot;20307&quot; value=&quot;404&quot;/&gt;&lt;/object&gt;&lt;object type=&quot;3&quot; unique_id=&quot;10037&quot;&gt;&lt;property id=&quot;20148&quot; value=&quot;5&quot;/&gt;&lt;property id=&quot;20300&quot; value=&quot;Slide 33 - &amp;quot;Solute and Solvent Interactions in a Sodium Chloride Solution&amp;quot;&quot;/&gt;&lt;property id=&quot;20307&quot; value=&quot;405&quot;/&gt;&lt;/object&gt;&lt;object type=&quot;3&quot; unique_id=&quot;10038&quot;&gt;&lt;property id=&quot;20148&quot; value=&quot;5&quot;/&gt;&lt;property id=&quot;20300&quot; value=&quot;Slide 34 - &amp;quot;Sodium Chloride Dissolving in Water&amp;quot;&quot;/&gt;&lt;property id=&quot;20307&quot; value=&quot;407&quot;/&gt;&lt;/object&gt;&lt;object type=&quot;3&quot; unique_id=&quot;10039&quot;&gt;&lt;property id=&quot;20148&quot; value=&quot;5&quot;/&gt;&lt;property id=&quot;20300&quot; value=&quot;Slide 35 - &amp;quot;Electrolyte and Nonelectrolyte Solutions&amp;quot;&quot;/&gt;&lt;property id=&quot;20307&quot; value=&quot;408&quot;/&gt;&lt;/object&gt;&lt;object type=&quot;3&quot; unique_id=&quot;10040&quot;&gt;&lt;property id=&quot;20148&quot; value=&quot;5&quot;/&gt;&lt;property id=&quot;20300&quot; value=&quot;Slide 36 - &amp;quot;Electrolyte and Nonelectrolyte Solutions&amp;quot;&quot;/&gt;&lt;property id=&quot;20307&quot; value=&quot;409&quot;/&gt;&lt;/object&gt;&lt;object type=&quot;3&quot; unique_id=&quot;10041&quot;&gt;&lt;property id=&quot;20148&quot; value=&quot;5&quot;/&gt;&lt;property id=&quot;20300&quot; value=&quot;Slide 37 - &amp;quot;Salt versus Sugar Dissolved in Water &amp;quot;&quot;/&gt;&lt;property id=&quot;20307&quot; value=&quot;406&quot;/&gt;&lt;/object&gt;&lt;object type=&quot;3&quot; unique_id=&quot;10042&quot;&gt;&lt;property id=&quot;20148&quot; value=&quot;5&quot;/&gt;&lt;property id=&quot;20300&quot; value=&quot;Slide 38 - &amp;quot;Binary Acids&amp;quot;&quot;/&gt;&lt;property id=&quot;20307&quot; value=&quot;410&quot;/&gt;&lt;/object&gt;&lt;object type=&quot;3&quot; unique_id=&quot;10043&quot;&gt;&lt;property id=&quot;20148&quot; value=&quot;5&quot;/&gt;&lt;property id=&quot;20300&quot; value=&quot;Slide 39 - &amp;quot;Strong and Weak Electrolytes&amp;quot;&quot;/&gt;&lt;property id=&quot;20307&quot; value=&quot;411&quot;/&gt;&lt;/object&gt;&lt;object type=&quot;3&quot; unique_id=&quot;10044&quot;&gt;&lt;property id=&quot;20148&quot; value=&quot;5&quot;/&gt;&lt;property id=&quot;20300&quot; value=&quot;Slide 40 - &amp;quot;Classes of Dissolved Materials&amp;quot;&quot;/&gt;&lt;property id=&quot;20307&quot; value=&quot;412&quot;/&gt;&lt;/object&gt;&lt;object type=&quot;3&quot; unique_id=&quot;10045&quot;&gt;&lt;property id=&quot;20148&quot; value=&quot;5&quot;/&gt;&lt;property id=&quot;20300&quot; value=&quot;Slide 41 - &amp;quot;Dissociation and Ionization&amp;quot;&quot;/&gt;&lt;property id=&quot;20307&quot; value=&quot;414&quot;/&gt;&lt;/object&gt;&lt;object type=&quot;3&quot; unique_id=&quot;10046&quot;&gt;&lt;property id=&quot;20148&quot; value=&quot;5&quot;/&gt;&lt;property id=&quot;20300&quot; value=&quot;Slide 42 - &amp;quot;The Solubility of Ionic Compounds&amp;quot;&quot;/&gt;&lt;property id=&quot;20307&quot; value=&quot;413&quot;/&gt;&lt;/object&gt;&lt;object type=&quot;3&quot; unique_id=&quot;10047&quot;&gt;&lt;property id=&quot;20148&quot; value=&quot;5&quot;/&gt;&lt;property id=&quot;20300&quot; value=&quot;Slide 43 - &amp;quot;Solubility of Salts&amp;quot;&quot;/&gt;&lt;property id=&quot;20307&quot; value=&quot;417&quot;/&gt;&lt;/object&gt;&lt;object type=&quot;3&quot; unique_id=&quot;10048&quot;&gt;&lt;property id=&quot;20148&quot; value=&quot;5&quot;/&gt;&lt;property id=&quot;20300&quot; value=&quot;Slide 44 - &amp;quot;When Will a Salt Dissolve?&amp;quot;&quot;/&gt;&lt;property id=&quot;20307&quot; value=&quot;415&quot;/&gt;&lt;/object&gt;&lt;object type=&quot;3&quot; unique_id=&quot;10049&quot;&gt;&lt;property id=&quot;20148&quot; value=&quot;5&quot;/&gt;&lt;property id=&quot;20300&quot; value=&quot;Slide 45 - &amp;quot;Solubility Rules&amp;quot;&quot;/&gt;&lt;property id=&quot;20307&quot; value=&quot;416&quot;/&gt;&lt;/object&gt;&lt;object type=&quot;3&quot; unique_id=&quot;10050&quot;&gt;&lt;property id=&quot;20148&quot; value=&quot;5&quot;/&gt;&lt;property id=&quot;20300&quot; value=&quot;Slide 46 - &amp;quot;Precipitation Reactions&amp;quot;&quot;/&gt;&lt;property id=&quot;20307&quot; value=&quot;418&quot;/&gt;&lt;/object&gt;&lt;object type=&quot;3&quot; unique_id=&quot;10051&quot;&gt;&lt;property id=&quot;20148&quot; value=&quot;5&quot;/&gt;&lt;property id=&quot;20300&quot; value=&quot;Slide 47 - &amp;quot;Precipitation of Lead(II) Iodide&amp;quot;&quot;/&gt;&lt;property id=&quot;20307&quot; value=&quot;420&quot;/&gt;&lt;/object&gt;&lt;object type=&quot;3&quot; unique_id=&quot;10052&quot;&gt;&lt;property id=&quot;20148&quot; value=&quot;5&quot;/&gt;&lt;property id=&quot;20300&quot; value=&quot;Slide 48 - &amp;quot;No Precipitation Means No Reaction&amp;quot;&quot;/&gt;&lt;property id=&quot;20307&quot; value=&quot;422&quot;/&gt;&lt;/object&gt;&lt;object type=&quot;3&quot; unique_id=&quot;10053&quot;&gt;&lt;property id=&quot;20148&quot; value=&quot;5&quot;/&gt;&lt;property id=&quot;20300&quot; value=&quot;Slide 49 - &amp;quot; Predicting Precipitation Reactions&amp;quot;&quot;/&gt;&lt;property id=&quot;20307&quot; value=&quot;421&quot;/&gt;&lt;/object&gt;&lt;object type=&quot;3&quot; unique_id=&quot;10054&quot;&gt;&lt;property id=&quot;20148&quot; value=&quot;5&quot;/&gt;&lt;property id=&quot;20300&quot; value=&quot;Slide 50 - &amp;quot;Predicting Precipitation Reactions&amp;quot;&quot;/&gt;&lt;property id=&quot;20307&quot; value=&quot;423&quot;/&gt;&lt;/object&gt;&lt;object type=&quot;3&quot; unique_id=&quot;10055&quot;&gt;&lt;property id=&quot;20148&quot; value=&quot;5&quot;/&gt;&lt;property id=&quot;20300&quot; value=&quot;Slide 51 - &amp;quot;Predicting Precipitation Reactions&amp;quot;&quot;/&gt;&lt;property id=&quot;20307&quot; value=&quot;424&quot;/&gt;&lt;/object&gt;&lt;object type=&quot;3&quot; unique_id=&quot;10056&quot;&gt;&lt;property id=&quot;20148&quot; value=&quot;5&quot;/&gt;&lt;property id=&quot;20300&quot; value=&quot;Slide 52 - &amp;quot;Representing Aqueous Reactions&amp;quot;&quot;/&gt;&lt;property id=&quot;20307&quot; value=&quot;429&quot;/&gt;&lt;/object&gt;&lt;object type=&quot;3&quot; unique_id=&quot;10057&quot;&gt;&lt;property id=&quot;20148&quot; value=&quot;5&quot;/&gt;&lt;property id=&quot;20300&quot; value=&quot;Slide 53 - &amp;quot;Ionic Equation&amp;quot;&quot;/&gt;&lt;property id=&quot;20307&quot; value=&quot;430&quot;/&gt;&lt;/object&gt;&lt;object type=&quot;3&quot; unique_id=&quot;10058&quot;&gt;&lt;property id=&quot;20148&quot; value=&quot;5&quot;/&gt;&lt;property id=&quot;20300&quot; value=&quot;Slide 54 - &amp;quot;Ionic Equation&amp;quot;&quot;/&gt;&lt;property id=&quot;20307&quot; value=&quot;431&quot;/&gt;&lt;/object&gt;&lt;object type=&quot;3&quot; unique_id=&quot;10059&quot;&gt;&lt;property id=&quot;20148&quot; value=&quot;5&quot;/&gt;&lt;property id=&quot;20300&quot; value=&quot;Slide 55 - &amp;quot;Net Ionic Equation&amp;quot;&quot;/&gt;&lt;property id=&quot;20307&quot; value=&quot;432&quot;/&gt;&lt;/object&gt;&lt;object type=&quot;3&quot; unique_id=&quot;10060&quot;&gt;&lt;property id=&quot;20148&quot; value=&quot;5&quot;/&gt;&lt;property id=&quot;20300&quot; value=&quot;Slide 56 - &amp;quot;Examples&amp;quot;&quot;/&gt;&lt;property id=&quot;20307&quot; value=&quot;433&quot;/&gt;&lt;/object&gt;&lt;object type=&quot;3&quot; unique_id=&quot;10061&quot;&gt;&lt;property id=&quot;20148&quot; value=&quot;5&quot;/&gt;&lt;property id=&quot;20300&quot; value=&quot;Slide 57 - &amp;quot;Acid–Base and Gas-Evolution Reactions&amp;quot;&quot;/&gt;&lt;property id=&quot;20307&quot; value=&quot;435&quot;/&gt;&lt;/object&gt;&lt;object type=&quot;3&quot; unique_id=&quot;10062&quot;&gt;&lt;property id=&quot;20148&quot; value=&quot;5&quot;/&gt;&lt;property id=&quot;20300&quot; value=&quot;Slide 58 - &amp;quot;Acid–Base and Gas-Evolution Reactions&amp;quot;&quot;/&gt;&lt;property id=&quot;20307&quot; value=&quot;436&quot;/&gt;&lt;/object&gt;&lt;object type=&quot;3&quot; unique_id=&quot;10063&quot;&gt;&lt;property id=&quot;20148&quot; value=&quot;5&quot;/&gt;&lt;property id=&quot;20300&quot; value=&quot;Slide 59 - &amp;quot;Acid–Base Reactions&amp;quot;&quot;/&gt;&lt;property id=&quot;20307&quot; value=&quot;437&quot;/&gt;&lt;/object&gt;&lt;object type=&quot;3&quot; unique_id=&quot;10064&quot;&gt;&lt;property id=&quot;20148&quot; value=&quot;5&quot;/&gt;&lt;property id=&quot;20300&quot; value=&quot;Slide 60 - &amp;quot;Acid–Base Reactions&amp;quot;&quot;/&gt;&lt;property id=&quot;20307&quot; value=&quot;438&quot;/&gt;&lt;/object&gt;&lt;object type=&quot;3&quot; unique_id=&quot;10065&quot;&gt;&lt;property id=&quot;20148&quot; value=&quot;5&quot;/&gt;&lt;property id=&quot;20300&quot; value=&quot;Slide 61 - &amp;quot;Acids and Bases in Solution&amp;quot;&quot;/&gt;&lt;property id=&quot;20307&quot; value=&quot;439&quot;/&gt;&lt;/object&gt;&lt;object type=&quot;3&quot; unique_id=&quot;10066&quot;&gt;&lt;property id=&quot;20148&quot; value=&quot;5&quot;/&gt;&lt;property id=&quot;20300&quot; value=&quot;Slide 62 - &amp;quot;Acid–Base Reaction&amp;quot;&quot;/&gt;&lt;property id=&quot;20307&quot; value=&quot;441&quot;/&gt;&lt;/object&gt;&lt;object type=&quot;3&quot; unique_id=&quot;10067&quot;&gt;&lt;property id=&quot;20148&quot; value=&quot;5&quot;/&gt;&lt;property id=&quot;20300&quot; value=&quot;Slide 63 - &amp;quot;Some Common Acids and Bases&amp;quot;&quot;/&gt;&lt;property id=&quot;20307&quot; value=&quot;440&quot;/&gt;&lt;/object&gt;&lt;object type=&quot;3&quot; unique_id=&quot;10068&quot;&gt;&lt;property id=&quot;20148&quot; value=&quot;5&quot;/&gt;&lt;property id=&quot;20300&quot; value=&quot;Slide 64 - &amp;quot;Predict the Product of the Reactions&amp;quot;&quot;/&gt;&lt;property id=&quot;20307&quot; value=&quot;446&quot;/&gt;&lt;/object&gt;&lt;object type=&quot;3&quot; unique_id=&quot;10069&quot;&gt;&lt;property id=&quot;20148&quot; value=&quot;5&quot;/&gt;&lt;property id=&quot;20300&quot; value=&quot;Slide 65 - &amp;quot;Acid–Base Titrations&amp;quot;&quot;/&gt;&lt;property id=&quot;20307&quot; value=&quot;445&quot;/&gt;&lt;/object&gt;&lt;object type=&quot;3&quot; unique_id=&quot;10070&quot;&gt;&lt;property id=&quot;20148&quot; value=&quot;5&quot;/&gt;&lt;property id=&quot;20300&quot; value=&quot;Slide 66 - &amp;quot;Acid–Base Titrations&amp;quot;&quot;/&gt;&lt;property id=&quot;20307&quot; value=&quot;447&quot;/&gt;&lt;/object&gt;&lt;object type=&quot;3&quot; unique_id=&quot;10071&quot;&gt;&lt;property id=&quot;20148&quot; value=&quot;5&quot;/&gt;&lt;property id=&quot;20300&quot; value=&quot;Slide 67 - &amp;quot;Acid–Base Titration&amp;quot;&quot;/&gt;&lt;property id=&quot;20307&quot; value=&quot;448&quot;/&gt;&lt;/object&gt;&lt;object type=&quot;3&quot; unique_id=&quot;10072&quot;&gt;&lt;property id=&quot;20148&quot; value=&quot;5&quot;/&gt;&lt;property id=&quot;20300&quot; value=&quot;Slide 68 - &amp;quot;Titration&amp;quot;&quot;/&gt;&lt;property id=&quot;20307&quot; value=&quot;449&quot;/&gt;&lt;/object&gt;&lt;object type=&quot;3&quot; unique_id=&quot;10073&quot;&gt;&lt;property id=&quot;20148&quot; value=&quot;5&quot;/&gt;&lt;property id=&quot;20300&quot; value=&quot;Slide 69 - &amp;quot;Gas-Evolving Reactions&amp;quot;&quot;/&gt;&lt;property id=&quot;20307&quot; value=&quot;452&quot;/&gt;&lt;/object&gt;&lt;object type=&quot;3&quot; unique_id=&quot;10074&quot;&gt;&lt;property id=&quot;20148&quot; value=&quot;5&quot;/&gt;&lt;property id=&quot;20300&quot; value=&quot;Slide 70 - &amp;quot;Gas-Evolution Reaction&amp;quot;&quot;/&gt;&lt;property id=&quot;20307&quot; value=&quot;453&quot;/&gt;&lt;/object&gt;&lt;object type=&quot;3&quot; unique_id=&quot;10075&quot;&gt;&lt;property id=&quot;20148&quot; value=&quot;5&quot;/&gt;&lt;property id=&quot;20300&quot; value=&quot;Slide 71 - &amp;quot;Types of Compounds That Undergo Gas-Evolution Reactions&amp;quot;&quot;/&gt;&lt;property id=&quot;20307&quot; value=&quot;454&quot;/&gt;&lt;/object&gt;&lt;object type=&quot;3&quot; unique_id=&quot;10076&quot;&gt;&lt;property id=&quot;20148&quot; value=&quot;5&quot;/&gt;&lt;property id=&quot;20300&quot; value=&quot;Slide 72 - &amp;quot;Oxidation–Reduction Reactions&amp;quot;&quot;/&gt;&lt;property id=&quot;20307&quot; value=&quot;457&quot;/&gt;&lt;/object&gt;&lt;object type=&quot;3&quot; unique_id=&quot;10077&quot;&gt;&lt;property id=&quot;20148&quot; value=&quot;5&quot;/&gt;&lt;property id=&quot;20300&quot; value=&quot;Slide 73 - &amp;quot;Combustion as Redox&amp;quot;&quot;/&gt;&lt;property id=&quot;20307&quot; value=&quot;458&quot;/&gt;&lt;/object&gt;&lt;object type=&quot;3&quot; unique_id=&quot;10078&quot;&gt;&lt;property id=&quot;20148&quot; value=&quot;5&quot;/&gt;&lt;property id=&quot;20300&quot; value=&quot;Slide 74 - &amp;quot;Redox without Combustion&amp;quot;&quot;/&gt;&lt;property id=&quot;20307&quot; value=&quot;459&quot;/&gt;&lt;/object&gt;&lt;object type=&quot;3&quot; unique_id=&quot;10079&quot;&gt;&lt;property id=&quot;20148&quot; value=&quot;5&quot;/&gt;&lt;property id=&quot;20300&quot; value=&quot;Slide 75 - &amp;quot;Reactions of Metals with Nonmetals&amp;quot;&quot;/&gt;&lt;property id=&quot;20307&quot; value=&quot;460&quot;/&gt;&lt;/object&gt;&lt;object type=&quot;3&quot; unique_id=&quot;10080&quot;&gt;&lt;property id=&quot;20148&quot; value=&quot;5&quot;/&gt;&lt;property id=&quot;20300&quot; value=&quot;Slide 76 - &amp;quot;Redox Reaction&amp;quot;&quot;/&gt;&lt;property id=&quot;20307&quot; value=&quot;461&quot;/&gt;&lt;/object&gt;&lt;object type=&quot;3&quot; unique_id=&quot;10081&quot;&gt;&lt;property id=&quot;20148&quot; value=&quot;5&quot;/&gt;&lt;property id=&quot;20300&quot; value=&quot;Slide 77 - &amp;quot;Oxidation and Reduction&amp;quot;&quot;/&gt;&lt;property id=&quot;20307&quot; value=&quot;462&quot;/&gt;&lt;/object&gt;&lt;object type=&quot;3&quot; unique_id=&quot;10082&quot;&gt;&lt;property id=&quot;20148&quot; value=&quot;5&quot;/&gt;&lt;property id=&quot;20300&quot; value=&quot;Slide 78 - &amp;quot;Oxidation States&amp;quot;&quot;/&gt;&lt;property id=&quot;20307&quot; value=&quot;463&quot;/&gt;&lt;/object&gt;&lt;object type=&quot;3&quot; unique_id=&quot;10083&quot;&gt;&lt;property id=&quot;20148&quot; value=&quot;5&quot;/&gt;&lt;property id=&quot;20300&quot; value=&quot;Slide 79 - &amp;quot;Rules for Assigning Oxidation States&amp;quot;&quot;/&gt;&lt;property id=&quot;20307&quot; value=&quot;464&quot;/&gt;&lt;/object&gt;&lt;object type=&quot;3&quot; unique_id=&quot;10084&quot;&gt;&lt;property id=&quot;20148&quot; value=&quot;5&quot;/&gt;&lt;property id=&quot;20300&quot; value=&quot;Slide 80 - &amp;quot;Rules for Assigning Oxidation States&amp;quot;&quot;/&gt;&lt;property id=&quot;20307&quot; value=&quot;465&quot;/&gt;&lt;/object&gt;&lt;object type=&quot;3&quot; unique_id=&quot;10085&quot;&gt;&lt;property id=&quot;20148&quot; value=&quot;5&quot;/&gt;&lt;property id=&quot;20300&quot; value=&quot;Slide 81 - &amp;quot;Rules for Assigning Oxidation States&amp;quot;&quot;/&gt;&lt;property id=&quot;20307&quot; value=&quot;466&quot;/&gt;&lt;/object&gt;&lt;object type=&quot;3&quot; unique_id=&quot;10086&quot;&gt;&lt;property id=&quot;20148&quot; value=&quot;5&quot;/&gt;&lt;property id=&quot;20300&quot; value=&quot;Slide 82 - &amp;quot;Identifying Redox Reactions  &amp;quot;&quot;/&gt;&lt;property id=&quot;20307&quot; value=&quot;467&quot;/&gt;&lt;/object&gt;&lt;object type=&quot;3&quot; unique_id=&quot;10087&quot;&gt;&lt;property id=&quot;20148&quot; value=&quot;5&quot;/&gt;&lt;property id=&quot;20300&quot; value=&quot;Slide 83 - &amp;quot;Redox Reactions&amp;quot;&quot;/&gt;&lt;property id=&quot;20307&quot; value=&quot;470&quot;/&gt;&lt;/object&gt;&lt;object type=&quot;3&quot; unique_id=&quot;10088&quot;&gt;&lt;property id=&quot;20148&quot; value=&quot;5&quot;/&gt;&lt;property id=&quot;20300&quot; value=&quot;Slide 84 - &amp;quot;Combustion Reactions&amp;quot;&quot;/&gt;&lt;property id=&quot;20307&quot; value=&quot;472&quot;/&gt;&lt;/object&gt;&lt;object type=&quot;3&quot; unique_id=&quot;10089&quot;&gt;&lt;property id=&quot;20148&quot; value=&quot;5&quot;/&gt;&lt;property id=&quot;20300&quot; value=&quot;Slide 85 - &amp;quot;Combustion&amp;quot;&quot;/&gt;&lt;property id=&quot;20307&quot; value=&quot;473&quot;/&gt;&lt;/object&gt;&lt;/object&gt;&lt;object type=&quot;8&quot; unique_id=&quot;10178&quot;&gt;&lt;/object&gt;&lt;/object&gt;&lt;/database&gt;"/>
  <p:tag name="SECTOMILLISECCONVERTED" val="1"/>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16561</TotalTime>
  <Words>5047</Words>
  <Application>Microsoft Office PowerPoint</Application>
  <PresentationFormat>On-screen Show (4:3)</PresentationFormat>
  <Paragraphs>655</Paragraphs>
  <Slides>66</Slides>
  <Notes>66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Times</vt:lpstr>
      <vt:lpstr>Times New Roman</vt:lpstr>
      <vt:lpstr>HA5Lect_template</vt:lpstr>
      <vt:lpstr>PowerPoint Presentation</vt:lpstr>
      <vt:lpstr>How Much Sodium?</vt:lpstr>
      <vt:lpstr>How Much Sodium in Sodium Chloride?</vt:lpstr>
      <vt:lpstr>The Information in a Chemical Formula, Along with Atomic and Formula Masses, Can Be Used to Calculate the Amount of a Constituent Element in a Compound </vt:lpstr>
      <vt:lpstr>Counting by Weighing: Nails by the Pound </vt:lpstr>
      <vt:lpstr>A customer buys 2.60 lb of medium-sized nails, and a dozen of these nails  weigh 0.150 lb. How many nails did  the customer buy?</vt:lpstr>
      <vt:lpstr>Counting by Weighing: Nails by the Pound</vt:lpstr>
      <vt:lpstr>Counting by Weighing: Atoms by the Gram </vt:lpstr>
      <vt:lpstr>Counting by Weighing: Atoms by the Gram</vt:lpstr>
      <vt:lpstr>Avogadro’s Number</vt:lpstr>
      <vt:lpstr>One Mole of Atoms, Ions, or Molecules Generally Makes Up Objects of  Reasonable Size </vt:lpstr>
      <vt:lpstr>The Size of the Mole is a Measured Quantity</vt:lpstr>
      <vt:lpstr>Converting Moles to Number of Atoms: Convert 3.5 mol helium to the number of helium atoms.</vt:lpstr>
      <vt:lpstr>PowerPoint Presentation</vt:lpstr>
      <vt:lpstr>PowerPoint Presentation</vt:lpstr>
      <vt:lpstr>These pictures have the same number of nails. The weight of one dozen nails changes for different nails. </vt:lpstr>
      <vt:lpstr>These pictures have the same number of atoms. The weight of one mole of atoms changes for different elements.</vt:lpstr>
      <vt:lpstr>Molar Mass and Atomic Mass</vt:lpstr>
      <vt:lpstr>The Mass of 1 mol of Atoms of an Element is Its Molar Mass</vt:lpstr>
      <vt:lpstr>Converting Between Grams and Moles: Calculate the number of moles of carbon in 0.58-g diamond. </vt:lpstr>
      <vt:lpstr>Converting Grams to Moles to Atoms: Calculate the number of atoms of carbon in 0.58-g diamond. </vt:lpstr>
      <vt:lpstr>PowerPoint Presentation</vt:lpstr>
      <vt:lpstr>PowerPoint Presentation</vt:lpstr>
      <vt:lpstr>Counting Molecules by the Gram </vt:lpstr>
      <vt:lpstr>Converting Between Grams and Moles of a Compound Requires the Molar Mass of the Compound</vt:lpstr>
      <vt:lpstr>PowerPoint Presentation</vt:lpstr>
      <vt:lpstr>PowerPoint Presentation</vt:lpstr>
      <vt:lpstr>PowerPoint Presentation</vt:lpstr>
      <vt:lpstr>PowerPoint Presentation</vt:lpstr>
      <vt:lpstr>PowerPoint Presentation</vt:lpstr>
      <vt:lpstr>Chemical Formulas as Conversion Factors  3-Leaf Clover Analogy: How Many Leaves on 14 Clovers?</vt:lpstr>
      <vt:lpstr>Chemical Formulas as Conversion Factors</vt:lpstr>
      <vt:lpstr>The Conversion Factor Comes Directly from the Chemical Formula</vt:lpstr>
      <vt:lpstr>PowerPoint Presentation</vt:lpstr>
      <vt:lpstr>PowerPoint Presentation</vt:lpstr>
      <vt:lpstr>Converting Between Grams of a Compound and Grams of a Constituent Element:  Find the mass of sodium in 15 g of NaCl. </vt:lpstr>
      <vt:lpstr>Mole Relationships from a Chemical Formula </vt:lpstr>
      <vt:lpstr>Mass Percent Composition of Compounds</vt:lpstr>
      <vt:lpstr>Finding Mass Percent Composition</vt:lpstr>
      <vt:lpstr>Finding Mass Percent Composition</vt:lpstr>
      <vt:lpstr>PowerPoint Presentation</vt:lpstr>
      <vt:lpstr>PowerPoint Presentation</vt:lpstr>
      <vt:lpstr>PowerPoint Presentation</vt:lpstr>
      <vt:lpstr>Mass Percent Composition from a Chemical Formula</vt:lpstr>
      <vt:lpstr>PowerPoint Presentation</vt:lpstr>
      <vt:lpstr>PowerPoint Presentation</vt:lpstr>
      <vt:lpstr>PowerPoint Presentation</vt:lpstr>
      <vt:lpstr>Chemistry and Health: Fluoridation of Drinking Water</vt:lpstr>
      <vt:lpstr>Chemistry and Health: Fluoridation of Drinking Water</vt:lpstr>
      <vt:lpstr>Empirical Formulas from Mass Percent Composition </vt:lpstr>
      <vt:lpstr>Calculating an Empirical Formula from Experimental Data: Decomposition of Water </vt:lpstr>
      <vt:lpstr>Calculating an Empirical Formula from Experimental Data: Decomposition of Water to 3.0 g H and 24 g O </vt:lpstr>
      <vt:lpstr>Calculating an Empirical Formula from Experimental Data: Decomposition of Water to 3.0 g H and 24 g O </vt:lpstr>
      <vt:lpstr>Obtaining an Empirical Formula from Experimental Data </vt:lpstr>
      <vt:lpstr>Conversion of Fractional Subscripts to Whole Numbers</vt:lpstr>
      <vt:lpstr>PowerPoint Presentation</vt:lpstr>
      <vt:lpstr>PowerPoint Presentation</vt:lpstr>
      <vt:lpstr>PowerPoint Presentation</vt:lpstr>
      <vt:lpstr>Calculating Molecular Formulas for Compounds from Empirical Formulas and Molar Masses</vt:lpstr>
      <vt:lpstr>Calculating Molecular Formulas for Compounds: Fructose </vt:lpstr>
      <vt:lpstr>Calculating Molecular Formulas for Compounds: Fructose </vt:lpstr>
      <vt:lpstr>Calculating Molecular Formulas for Compounds</vt:lpstr>
      <vt:lpstr>Chapter 6 in Review </vt:lpstr>
      <vt:lpstr>Chapter 6 in Review </vt:lpstr>
      <vt:lpstr>Chapter 6 in Review </vt:lpstr>
      <vt:lpstr>Chemical Skills Learning Objectives</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Loree Cantrell-Briggs</cp:lastModifiedBy>
  <cp:revision>955</cp:revision>
  <dcterms:created xsi:type="dcterms:W3CDTF">2007-09-26T05:29:17Z</dcterms:created>
  <dcterms:modified xsi:type="dcterms:W3CDTF">2020-09-27T14:57:32Z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