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63"/>
  </p:notesMasterIdLst>
  <p:sldIdLst>
    <p:sldId id="475" r:id="rId2"/>
    <p:sldId id="353" r:id="rId3"/>
    <p:sldId id="476" r:id="rId4"/>
    <p:sldId id="478" r:id="rId5"/>
    <p:sldId id="547" r:id="rId6"/>
    <p:sldId id="480" r:id="rId7"/>
    <p:sldId id="548" r:id="rId8"/>
    <p:sldId id="482" r:id="rId9"/>
    <p:sldId id="484" r:id="rId10"/>
    <p:sldId id="486" r:id="rId11"/>
    <p:sldId id="549" r:id="rId12"/>
    <p:sldId id="487" r:id="rId13"/>
    <p:sldId id="488" r:id="rId14"/>
    <p:sldId id="489" r:id="rId15"/>
    <p:sldId id="490" r:id="rId16"/>
    <p:sldId id="493" r:id="rId17"/>
    <p:sldId id="550" r:id="rId18"/>
    <p:sldId id="494" r:id="rId19"/>
    <p:sldId id="495" r:id="rId20"/>
    <p:sldId id="496" r:id="rId21"/>
    <p:sldId id="497" r:id="rId22"/>
    <p:sldId id="498" r:id="rId23"/>
    <p:sldId id="499" r:id="rId24"/>
    <p:sldId id="501" r:id="rId25"/>
    <p:sldId id="502" r:id="rId26"/>
    <p:sldId id="503" r:id="rId27"/>
    <p:sldId id="504" r:id="rId28"/>
    <p:sldId id="506" r:id="rId29"/>
    <p:sldId id="507" r:id="rId30"/>
    <p:sldId id="509" r:id="rId31"/>
    <p:sldId id="510" r:id="rId32"/>
    <p:sldId id="511" r:id="rId33"/>
    <p:sldId id="512" r:id="rId34"/>
    <p:sldId id="551" r:id="rId35"/>
    <p:sldId id="515" r:id="rId36"/>
    <p:sldId id="516" r:id="rId37"/>
    <p:sldId id="517" r:id="rId38"/>
    <p:sldId id="552" r:id="rId39"/>
    <p:sldId id="518" r:id="rId40"/>
    <p:sldId id="519" r:id="rId41"/>
    <p:sldId id="520" r:id="rId42"/>
    <p:sldId id="523" r:id="rId43"/>
    <p:sldId id="525" r:id="rId44"/>
    <p:sldId id="526" r:id="rId45"/>
    <p:sldId id="527" r:id="rId46"/>
    <p:sldId id="541" r:id="rId47"/>
    <p:sldId id="553" r:id="rId48"/>
    <p:sldId id="554" r:id="rId49"/>
    <p:sldId id="531" r:id="rId50"/>
    <p:sldId id="555" r:id="rId51"/>
    <p:sldId id="532" r:id="rId52"/>
    <p:sldId id="533" r:id="rId53"/>
    <p:sldId id="534" r:id="rId54"/>
    <p:sldId id="535" r:id="rId55"/>
    <p:sldId id="536" r:id="rId56"/>
    <p:sldId id="542" r:id="rId57"/>
    <p:sldId id="543" r:id="rId58"/>
    <p:sldId id="544" r:id="rId59"/>
    <p:sldId id="537" r:id="rId60"/>
    <p:sldId id="538" r:id="rId61"/>
    <p:sldId id="540" r:id="rId62"/>
  </p:sldIdLst>
  <p:sldSz cx="9144000" cy="6858000" type="screen4x3"/>
  <p:notesSz cx="6858000" cy="9144000"/>
  <p:custDataLst>
    <p:tags r:id="rId64"/>
  </p:custDataLst>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ヒラギノ角ゴ Pro W3" pitchFamily="127" charset="-128"/>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ヒラギノ角ゴ Pro W3" pitchFamily="127" charset="-128"/>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ヒラギノ角ゴ Pro W3" pitchFamily="127" charset="-128"/>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ヒラギノ角ゴ Pro W3" pitchFamily="127" charset="-128"/>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ヒラギノ角ゴ Pro W3" pitchFamily="127" charset="-128"/>
        <a:cs typeface="+mn-cs"/>
      </a:defRPr>
    </a:lvl5pPr>
    <a:lvl6pPr marL="2286000" algn="l" defTabSz="914400" rtl="0" eaLnBrk="1" latinLnBrk="0" hangingPunct="1">
      <a:defRPr sz="2400" kern="1200">
        <a:solidFill>
          <a:schemeClr val="tx1"/>
        </a:solidFill>
        <a:latin typeface="Times" pitchFamily="18" charset="0"/>
        <a:ea typeface="ヒラギノ角ゴ Pro W3" pitchFamily="127" charset="-128"/>
        <a:cs typeface="+mn-cs"/>
      </a:defRPr>
    </a:lvl6pPr>
    <a:lvl7pPr marL="2743200" algn="l" defTabSz="914400" rtl="0" eaLnBrk="1" latinLnBrk="0" hangingPunct="1">
      <a:defRPr sz="2400" kern="1200">
        <a:solidFill>
          <a:schemeClr val="tx1"/>
        </a:solidFill>
        <a:latin typeface="Times" pitchFamily="18" charset="0"/>
        <a:ea typeface="ヒラギノ角ゴ Pro W3" pitchFamily="127" charset="-128"/>
        <a:cs typeface="+mn-cs"/>
      </a:defRPr>
    </a:lvl7pPr>
    <a:lvl8pPr marL="3200400" algn="l" defTabSz="914400" rtl="0" eaLnBrk="1" latinLnBrk="0" hangingPunct="1">
      <a:defRPr sz="2400" kern="1200">
        <a:solidFill>
          <a:schemeClr val="tx1"/>
        </a:solidFill>
        <a:latin typeface="Times" pitchFamily="18" charset="0"/>
        <a:ea typeface="ヒラギノ角ゴ Pro W3" pitchFamily="127" charset="-128"/>
        <a:cs typeface="+mn-cs"/>
      </a:defRPr>
    </a:lvl8pPr>
    <a:lvl9pPr marL="3657600" algn="l" defTabSz="914400" rtl="0" eaLnBrk="1" latinLnBrk="0" hangingPunct="1">
      <a:defRPr sz="2400" kern="1200">
        <a:solidFill>
          <a:schemeClr val="tx1"/>
        </a:solidFill>
        <a:latin typeface="Times" pitchFamily="18" charset="0"/>
        <a:ea typeface="ヒラギノ角ゴ Pro W3" pitchFamily="127" charset="-128"/>
        <a:cs typeface="+mn-cs"/>
      </a:defRPr>
    </a:lvl9pPr>
  </p:defaultTextStyle>
  <p:extLst>
    <p:ext uri="{EFAFB233-063F-42B5-8137-9DF3F51BA10A}">
      <p15:sldGuideLst xmlns:p15="http://schemas.microsoft.com/office/powerpoint/2012/main">
        <p15:guide id="1" orient="horz" pos="834">
          <p15:clr>
            <a:srgbClr val="A4A3A4"/>
          </p15:clr>
        </p15:guide>
        <p15:guide id="2" orient="horz" pos="1122">
          <p15:clr>
            <a:srgbClr val="A4A3A4"/>
          </p15:clr>
        </p15:guide>
        <p15:guide id="3" pos="288">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CC3300"/>
    <a:srgbClr val="FF9900"/>
    <a:srgbClr val="333399"/>
    <a:srgbClr val="FF0000"/>
    <a:srgbClr val="143C83"/>
    <a:srgbClr val="004080"/>
    <a:srgbClr val="66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71" autoAdjust="0"/>
  </p:normalViewPr>
  <p:slideViewPr>
    <p:cSldViewPr snapToGrid="0">
      <p:cViewPr varScale="1">
        <p:scale>
          <a:sx n="68" d="100"/>
          <a:sy n="68" d="100"/>
        </p:scale>
        <p:origin x="1446" y="72"/>
      </p:cViewPr>
      <p:guideLst>
        <p:guide orient="horz" pos="834"/>
        <p:guide orient="horz" pos="112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defRPr>
            </a:lvl1pPr>
          </a:lstStyle>
          <a:p>
            <a:pPr>
              <a:defRPr/>
            </a:pPr>
            <a:endParaRPr lang="en-US"/>
          </a:p>
        </p:txBody>
      </p:sp>
      <p:sp>
        <p:nvSpPr>
          <p:cNvPr id="952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127" charset="0"/>
              </a:defRPr>
            </a:lvl1pPr>
          </a:lstStyle>
          <a:p>
            <a:pPr>
              <a:defRPr/>
            </a:pPr>
            <a:fld id="{AF0BAAB4-1001-428A-A52A-5AF0E7175770}" type="slidenum">
              <a:rPr lang="en-US"/>
              <a:pPr>
                <a:defRPr/>
              </a:pPr>
              <a:t>‹#›</a:t>
            </a:fld>
            <a:endParaRPr lang="en-US" dirty="0"/>
          </a:p>
        </p:txBody>
      </p:sp>
    </p:spTree>
    <p:extLst>
      <p:ext uri="{BB962C8B-B14F-4D97-AF65-F5344CB8AC3E}">
        <p14:creationId xmlns:p14="http://schemas.microsoft.com/office/powerpoint/2010/main" val="2995812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ヒラギノ角ゴ Pro W3" charset="0"/>
        <a:cs typeface="+mn-cs"/>
      </a:defRPr>
    </a:lvl1pPr>
    <a:lvl2pPr marL="457200" algn="l" rtl="0" eaLnBrk="0" fontAlgn="base" hangingPunct="0">
      <a:spcBef>
        <a:spcPct val="30000"/>
      </a:spcBef>
      <a:spcAft>
        <a:spcPct val="0"/>
      </a:spcAft>
      <a:defRPr sz="1200" kern="1200">
        <a:solidFill>
          <a:schemeClr val="tx1"/>
        </a:solidFill>
        <a:latin typeface="Times" charset="0"/>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Times" charset="0"/>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F0BAAB4-1001-428A-A52A-5AF0E7175770}" type="slidenum">
              <a:rPr lang="en-US" smtClean="0"/>
              <a:pPr>
                <a:defRPr/>
              </a:pPr>
              <a:t>1</a:t>
            </a:fld>
            <a:endParaRPr lang="en-US" dirty="0"/>
          </a:p>
        </p:txBody>
      </p:sp>
    </p:spTree>
    <p:extLst>
      <p:ext uri="{BB962C8B-B14F-4D97-AF65-F5344CB8AC3E}">
        <p14:creationId xmlns:p14="http://schemas.microsoft.com/office/powerpoint/2010/main" val="1909634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10</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11</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12</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13</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14</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15</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16</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17</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18</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19</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2</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20</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21</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22</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23</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24</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25</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26</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27</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28</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29</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3</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30</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31</a:t>
            </a:fld>
            <a:endParaRPr 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32</a:t>
            </a:fld>
            <a:endParaRPr 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33</a:t>
            </a:fld>
            <a:endParaRPr 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34</a:t>
            </a:fld>
            <a:endParaRPr 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35</a:t>
            </a:fld>
            <a:endParaRPr 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36</a:t>
            </a:fld>
            <a:endParaRPr 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37</a:t>
            </a:fld>
            <a:endParaRPr 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38</a:t>
            </a:fld>
            <a:endParaRPr 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39</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4</a:t>
            </a:fld>
            <a:endParaRPr 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40</a:t>
            </a:fld>
            <a:endParaRPr 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41</a:t>
            </a:fld>
            <a:endParaRPr 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42</a:t>
            </a:fld>
            <a:endParaRPr 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43</a:t>
            </a:fld>
            <a:endParaRPr lang="en-US"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44</a:t>
            </a:fld>
            <a:endParaRPr lang="en-US"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45</a:t>
            </a:fld>
            <a:endParaRPr lang="en-US"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46</a:t>
            </a:fld>
            <a:endParaRPr lang="en-US"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fld id="{311D6394-ECC7-41F0-B973-23799080610A}" type="slidenum">
              <a:rPr lang="en-US" sz="1200" smtClean="0">
                <a:latin typeface="Arial" pitchFamily="34" charset="0"/>
              </a:rPr>
              <a:pPr>
                <a:defRPr/>
              </a:pPr>
              <a:t>47</a:t>
            </a:fld>
            <a:endParaRPr lang="en-US" sz="1200">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fld id="{311D6394-ECC7-41F0-B973-23799080610A}" type="slidenum">
              <a:rPr lang="en-US" sz="1200" smtClean="0">
                <a:latin typeface="Arial" pitchFamily="34" charset="0"/>
              </a:rPr>
              <a:pPr>
                <a:defRPr/>
              </a:pPr>
              <a:t>48</a:t>
            </a:fld>
            <a:endParaRPr lang="en-US" sz="1200">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49</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5</a:t>
            </a:fld>
            <a:endParaRPr lang="en-US" sz="12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50</a:t>
            </a:fld>
            <a:endParaRPr lang="en-US" sz="12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51</a:t>
            </a:fld>
            <a:endParaRPr lang="en-US" sz="12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52</a:t>
            </a:fld>
            <a:endParaRPr lang="en-US" sz="12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53</a:t>
            </a:fld>
            <a:endParaRPr lang="en-US" sz="12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54</a:t>
            </a:fld>
            <a:endParaRPr lang="en-US" sz="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55</a:t>
            </a:fld>
            <a:endParaRPr lang="en-US" sz="12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56</a:t>
            </a:fld>
            <a:endParaRPr lang="en-US" sz="12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57</a:t>
            </a:fld>
            <a:endParaRPr lang="en-US" sz="12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58</a:t>
            </a:fld>
            <a:endParaRPr lang="en-US" sz="12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59</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6</a:t>
            </a:fld>
            <a:endParaRPr lang="en-US" sz="12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60</a:t>
            </a:fld>
            <a:endParaRPr lang="en-US" sz="12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61</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5334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charset="0"/>
              <a:ea typeface="ＭＳ Ｐゴシック" charset="0"/>
            </a:endParaRPr>
          </a:p>
        </p:txBody>
      </p:sp>
      <p:sp>
        <p:nvSpPr>
          <p:cNvPr id="7" name="Content Placeholder 6"/>
          <p:cNvSpPr>
            <a:spLocks noGrp="1"/>
          </p:cNvSpPr>
          <p:nvPr>
            <p:ph sz="quarter" idx="10"/>
          </p:nvPr>
        </p:nvSpPr>
        <p:spPr>
          <a:xfrm>
            <a:off x="1295400" y="16764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2896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9687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125" y="1141413"/>
            <a:ext cx="4038600"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6125" y="1141413"/>
            <a:ext cx="4038600"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1118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4377679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365125" y="1141413"/>
            <a:ext cx="82296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8"/>
          <p:cNvSpPr>
            <a:spLocks noChangeArrowheads="1"/>
          </p:cNvSpPr>
          <p:nvPr userDrawn="1"/>
        </p:nvSpPr>
        <p:spPr bwMode="gray">
          <a:xfrm>
            <a:off x="315913" y="6553200"/>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eaLnBrk="1" hangingPunct="1">
              <a:defRPr/>
            </a:pPr>
            <a:r>
              <a:rPr lang="en-GB" sz="1000" dirty="0">
                <a:latin typeface="Arial" pitchFamily="34" charset="0"/>
                <a:ea typeface="ＭＳ Ｐゴシック" pitchFamily="34" charset="-128"/>
                <a:cs typeface="Arial" pitchFamily="34" charset="0"/>
              </a:rPr>
              <a:t>© 2018 Pearson Education, Inc.</a:t>
            </a:r>
          </a:p>
        </p:txBody>
      </p:sp>
      <p:sp>
        <p:nvSpPr>
          <p:cNvPr id="102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4024" r:id="rId1"/>
    <p:sldLayoutId id="2147484022" r:id="rId2"/>
    <p:sldLayoutId id="2147484023" r:id="rId3"/>
    <p:sldLayoutId id="2147484025" r:id="rId4"/>
  </p:sldLayoutIdLst>
  <p:hf sldNum="0" hdr="0" dt="0"/>
  <p:txStyles>
    <p:titleStyle>
      <a:lvl1pPr algn="l" rtl="0" eaLnBrk="0" fontAlgn="base" hangingPunct="0">
        <a:spcBef>
          <a:spcPct val="50000"/>
        </a:spcBef>
        <a:spcAft>
          <a:spcPct val="0"/>
        </a:spcAft>
        <a:defRPr sz="3200" b="1">
          <a:solidFill>
            <a:schemeClr val="bg1"/>
          </a:solidFill>
          <a:latin typeface="+mj-lt"/>
          <a:ea typeface="ヒラギノ角ゴ Pro W3" charset="0"/>
          <a:cs typeface="+mj-cs"/>
        </a:defRPr>
      </a:lvl1pPr>
      <a:lvl2pPr algn="l" rtl="0" eaLnBrk="0" fontAlgn="base" hangingPunct="0">
        <a:spcBef>
          <a:spcPct val="50000"/>
        </a:spcBef>
        <a:spcAft>
          <a:spcPct val="0"/>
        </a:spcAft>
        <a:defRPr sz="3200" b="1">
          <a:solidFill>
            <a:schemeClr val="bg1"/>
          </a:solidFill>
          <a:latin typeface="Arial" pitchFamily="34" charset="0"/>
          <a:ea typeface="ヒラギノ角ゴ Pro W3" charset="0"/>
          <a:cs typeface="Times New Roman" pitchFamily="18" charset="0"/>
        </a:defRPr>
      </a:lvl2pPr>
      <a:lvl3pPr algn="l" rtl="0" eaLnBrk="0" fontAlgn="base" hangingPunct="0">
        <a:spcBef>
          <a:spcPct val="50000"/>
        </a:spcBef>
        <a:spcAft>
          <a:spcPct val="0"/>
        </a:spcAft>
        <a:defRPr sz="3200" b="1">
          <a:solidFill>
            <a:schemeClr val="bg1"/>
          </a:solidFill>
          <a:latin typeface="Arial" pitchFamily="34" charset="0"/>
          <a:ea typeface="ヒラギノ角ゴ Pro W3" charset="0"/>
          <a:cs typeface="Times New Roman" pitchFamily="18" charset="0"/>
        </a:defRPr>
      </a:lvl3pPr>
      <a:lvl4pPr algn="l" rtl="0" eaLnBrk="0" fontAlgn="base" hangingPunct="0">
        <a:spcBef>
          <a:spcPct val="50000"/>
        </a:spcBef>
        <a:spcAft>
          <a:spcPct val="0"/>
        </a:spcAft>
        <a:defRPr sz="3200" b="1">
          <a:solidFill>
            <a:schemeClr val="bg1"/>
          </a:solidFill>
          <a:latin typeface="Arial" pitchFamily="34" charset="0"/>
          <a:ea typeface="ヒラギノ角ゴ Pro W3" charset="0"/>
          <a:cs typeface="Times New Roman" pitchFamily="18" charset="0"/>
        </a:defRPr>
      </a:lvl4pPr>
      <a:lvl5pPr algn="l" rtl="0" eaLnBrk="0" fontAlgn="base" hangingPunct="0">
        <a:spcBef>
          <a:spcPct val="50000"/>
        </a:spcBef>
        <a:spcAft>
          <a:spcPct val="0"/>
        </a:spcAft>
        <a:defRPr sz="3200" b="1">
          <a:solidFill>
            <a:schemeClr val="bg1"/>
          </a:solidFill>
          <a:latin typeface="Arial" pitchFamily="34" charset="0"/>
          <a:ea typeface="ヒラギノ角ゴ Pro W3" charset="0"/>
          <a:cs typeface="Times New Roman" pitchFamily="18" charset="0"/>
        </a:defRPr>
      </a:lvl5pPr>
      <a:lvl6pPr marL="457200" algn="l" rtl="0" fontAlgn="base">
        <a:spcBef>
          <a:spcPct val="50000"/>
        </a:spcBef>
        <a:spcAft>
          <a:spcPct val="0"/>
        </a:spcAft>
        <a:defRPr sz="3200" b="1">
          <a:solidFill>
            <a:schemeClr val="bg1"/>
          </a:solidFill>
          <a:latin typeface="Arial" pitchFamily="34" charset="0"/>
          <a:cs typeface="Times New Roman" pitchFamily="18" charset="0"/>
        </a:defRPr>
      </a:lvl6pPr>
      <a:lvl7pPr marL="914400" algn="l" rtl="0" fontAlgn="base">
        <a:spcBef>
          <a:spcPct val="50000"/>
        </a:spcBef>
        <a:spcAft>
          <a:spcPct val="0"/>
        </a:spcAft>
        <a:defRPr sz="3200" b="1">
          <a:solidFill>
            <a:schemeClr val="bg1"/>
          </a:solidFill>
          <a:latin typeface="Arial" pitchFamily="34" charset="0"/>
          <a:cs typeface="Times New Roman" pitchFamily="18" charset="0"/>
        </a:defRPr>
      </a:lvl7pPr>
      <a:lvl8pPr marL="1371600" algn="l" rtl="0" fontAlgn="base">
        <a:spcBef>
          <a:spcPct val="50000"/>
        </a:spcBef>
        <a:spcAft>
          <a:spcPct val="0"/>
        </a:spcAft>
        <a:defRPr sz="3200" b="1">
          <a:solidFill>
            <a:schemeClr val="bg1"/>
          </a:solidFill>
          <a:latin typeface="Arial" pitchFamily="34" charset="0"/>
          <a:cs typeface="Times New Roman" pitchFamily="18" charset="0"/>
        </a:defRPr>
      </a:lvl8pPr>
      <a:lvl9pPr marL="1828800" algn="l" rtl="0" fontAlgn="base">
        <a:spcBef>
          <a:spcPct val="50000"/>
        </a:spcBef>
        <a:spcAft>
          <a:spcPct val="0"/>
        </a:spcAft>
        <a:defRPr sz="3200" b="1">
          <a:solidFill>
            <a:schemeClr val="bg1"/>
          </a:solidFill>
          <a:latin typeface="Arial" pitchFamily="34"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ヒラギノ角ゴ Pro W3"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charset="0"/>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0"/>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22.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41.jpg"/></Relationships>
</file>

<file path=ppt/slides/_rels/slide4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ChangeArrowheads="1"/>
          </p:cNvSpPr>
          <p:nvPr/>
        </p:nvSpPr>
        <p:spPr bwMode="auto">
          <a:xfrm>
            <a:off x="685800" y="1600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1" hangingPunct="1">
              <a:defRPr/>
            </a:pPr>
            <a:endParaRPr lang="en-US" sz="3000">
              <a:solidFill>
                <a:schemeClr val="tx2"/>
              </a:solidFill>
              <a:latin typeface="Arial" charset="0"/>
              <a:ea typeface="ＭＳ Ｐゴシック" charset="0"/>
            </a:endParaRPr>
          </a:p>
        </p:txBody>
      </p:sp>
      <p:sp>
        <p:nvSpPr>
          <p:cNvPr id="3075" name="Rectangle 3"/>
          <p:cNvSpPr>
            <a:spLocks noChangeArrowheads="1"/>
          </p:cNvSpPr>
          <p:nvPr/>
        </p:nvSpPr>
        <p:spPr bwMode="auto">
          <a:xfrm>
            <a:off x="5105400" y="5410200"/>
            <a:ext cx="4038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80000"/>
              </a:lnSpc>
              <a:spcBef>
                <a:spcPct val="20000"/>
              </a:spcBef>
            </a:pPr>
            <a:endParaRPr lang="en-US" sz="2100">
              <a:latin typeface="Arial" pitchFamily="34" charset="0"/>
            </a:endParaRPr>
          </a:p>
        </p:txBody>
      </p:sp>
      <p:sp>
        <p:nvSpPr>
          <p:cNvPr id="6" name="Rectangle 11"/>
          <p:cNvSpPr>
            <a:spLocks noChangeArrowheads="1"/>
          </p:cNvSpPr>
          <p:nvPr/>
        </p:nvSpPr>
        <p:spPr bwMode="auto">
          <a:xfrm>
            <a:off x="5105400" y="522027"/>
            <a:ext cx="4038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2800" dirty="0">
                <a:solidFill>
                  <a:srgbClr val="000000"/>
                </a:solidFill>
                <a:latin typeface="Arial"/>
                <a:ea typeface="ＭＳ Ｐゴシック" charset="0"/>
              </a:rPr>
              <a:t>Lecture Presentation</a:t>
            </a:r>
          </a:p>
        </p:txBody>
      </p:sp>
      <p:sp>
        <p:nvSpPr>
          <p:cNvPr id="3077" name="Title 1"/>
          <p:cNvSpPr>
            <a:spLocks noGrp="1"/>
          </p:cNvSpPr>
          <p:nvPr/>
        </p:nvSpPr>
        <p:spPr bwMode="auto">
          <a:xfrm>
            <a:off x="5105400" y="1363568"/>
            <a:ext cx="4038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400" b="1" dirty="0">
                <a:latin typeface="Arial" pitchFamily="34" charset="0"/>
              </a:rPr>
              <a:t>Chapter 15</a:t>
            </a:r>
          </a:p>
          <a:p>
            <a:pPr algn="ctr"/>
            <a:br>
              <a:rPr lang="en-US" sz="3400" b="1" dirty="0">
                <a:latin typeface="Arial" pitchFamily="34" charset="0"/>
              </a:rPr>
            </a:br>
            <a:r>
              <a:rPr lang="en-US" sz="3400" b="1" dirty="0">
                <a:latin typeface="Arial" pitchFamily="34" charset="0"/>
              </a:rPr>
              <a:t>Chemical Equilibrium</a:t>
            </a:r>
            <a:endParaRPr lang="en-US" sz="3400" dirty="0">
              <a:latin typeface="Arial" pitchFamily="34" charset="0"/>
            </a:endParaRPr>
          </a:p>
        </p:txBody>
      </p:sp>
      <p:sp>
        <p:nvSpPr>
          <p:cNvPr id="7" name="Rectangle 3"/>
          <p:cNvSpPr>
            <a:spLocks noChangeArrowheads="1"/>
          </p:cNvSpPr>
          <p:nvPr/>
        </p:nvSpPr>
        <p:spPr bwMode="auto">
          <a:xfrm>
            <a:off x="5329987" y="5201640"/>
            <a:ext cx="3741824"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lgn="ctr" eaLnBrk="1" hangingPunct="1">
              <a:spcBef>
                <a:spcPct val="20000"/>
              </a:spcBef>
              <a:defRPr/>
            </a:pPr>
            <a:endParaRPr lang="en-US" sz="2000" dirty="0">
              <a:solidFill>
                <a:sysClr val="windowText" lastClr="000000"/>
              </a:solidFill>
              <a:latin typeface="Arial" charset="0"/>
              <a:ea typeface="ＭＳ Ｐゴシック" charset="0"/>
              <a:cs typeface="ＭＳ Ｐゴシック" charset="0"/>
            </a:endParaRPr>
          </a:p>
        </p:txBody>
      </p:sp>
      <p:pic>
        <p:nvPicPr>
          <p:cNvPr id="2" name="Picture 1" descr="TRO2386_06_webdev.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604" y="589464"/>
            <a:ext cx="4883721" cy="55287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How Concentration Affects the Rate of a Reaction</a:t>
            </a:r>
          </a:p>
        </p:txBody>
      </p:sp>
      <p:sp>
        <p:nvSpPr>
          <p:cNvPr id="4099" name="Content Placeholder 2"/>
          <p:cNvSpPr>
            <a:spLocks noGrp="1"/>
          </p:cNvSpPr>
          <p:nvPr>
            <p:ph sz="half" idx="1"/>
          </p:nvPr>
        </p:nvSpPr>
        <p:spPr>
          <a:xfrm>
            <a:off x="342898" y="1242950"/>
            <a:ext cx="3928159" cy="4967514"/>
          </a:xfrm>
        </p:spPr>
        <p:txBody>
          <a:bodyPr/>
          <a:lstStyle/>
          <a:p>
            <a:pPr eaLnBrk="1" hangingPunct="1"/>
            <a:r>
              <a:rPr lang="en-US" sz="2400" dirty="0"/>
              <a:t>The rate of a chemical reaction generally increases with increasing concentration of the reactants.</a:t>
            </a:r>
          </a:p>
          <a:p>
            <a:pPr eaLnBrk="1" hangingPunct="1"/>
            <a:r>
              <a:rPr lang="en-US" sz="2400" dirty="0"/>
              <a:t>The exact relationship between increases in concentration and increases in reaction </a:t>
            </a:r>
            <a:br>
              <a:rPr lang="en-US" sz="2400" dirty="0"/>
            </a:br>
            <a:r>
              <a:rPr lang="en-US" sz="2400" dirty="0"/>
              <a:t>rate varies for different reactions and is the subject of studies in chemical kinetics.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400"/>
          <a:stretch/>
        </p:blipFill>
        <p:spPr>
          <a:xfrm>
            <a:off x="4317355" y="762194"/>
            <a:ext cx="4714865" cy="5853776"/>
          </a:xfrm>
          <a:prstGeom prst="rect">
            <a:avLst/>
          </a:prstGeom>
        </p:spPr>
      </p:pic>
    </p:spTree>
    <p:extLst>
      <p:ext uri="{BB962C8B-B14F-4D97-AF65-F5344CB8AC3E}">
        <p14:creationId xmlns:p14="http://schemas.microsoft.com/office/powerpoint/2010/main" val="2641789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How Temperature Affects the Rate of a Reaction</a:t>
            </a:r>
          </a:p>
        </p:txBody>
      </p:sp>
      <p:sp>
        <p:nvSpPr>
          <p:cNvPr id="4099" name="Content Placeholder 2"/>
          <p:cNvSpPr>
            <a:spLocks noGrp="1"/>
          </p:cNvSpPr>
          <p:nvPr>
            <p:ph sz="half" idx="1"/>
          </p:nvPr>
        </p:nvSpPr>
        <p:spPr>
          <a:xfrm>
            <a:off x="342898" y="1242950"/>
            <a:ext cx="3928159" cy="4696670"/>
          </a:xfrm>
        </p:spPr>
        <p:txBody>
          <a:bodyPr/>
          <a:lstStyle/>
          <a:p>
            <a:pPr eaLnBrk="1" hangingPunct="1"/>
            <a:r>
              <a:rPr lang="en-US" sz="2200" dirty="0"/>
              <a:t>Raising the temperature makes the molecules move faster.</a:t>
            </a:r>
          </a:p>
          <a:p>
            <a:pPr eaLnBrk="1" hangingPunct="1"/>
            <a:r>
              <a:rPr lang="en-US" sz="2200" dirty="0"/>
              <a:t>More collisions occur per unit time, resulting in a faster reaction rate.</a:t>
            </a:r>
          </a:p>
          <a:p>
            <a:pPr eaLnBrk="1" hangingPunct="1"/>
            <a:r>
              <a:rPr lang="en-US" sz="2200" dirty="0"/>
              <a:t>A higher temperature results in more collisions that are of higher energy.</a:t>
            </a:r>
          </a:p>
          <a:p>
            <a:pPr eaLnBrk="1" hangingPunct="1"/>
            <a:r>
              <a:rPr lang="en-US" sz="2200" dirty="0"/>
              <a:t>Since it is the high-energy collisions that result in products, this also produces a faster rate.</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576"/>
          <a:stretch/>
        </p:blipFill>
        <p:spPr>
          <a:xfrm>
            <a:off x="4390977" y="1023035"/>
            <a:ext cx="4586118" cy="5326090"/>
          </a:xfrm>
          <a:prstGeom prst="rect">
            <a:avLst/>
          </a:prstGeom>
        </p:spPr>
      </p:pic>
    </p:spTree>
    <p:extLst>
      <p:ext uri="{BB962C8B-B14F-4D97-AF65-F5344CB8AC3E}">
        <p14:creationId xmlns:p14="http://schemas.microsoft.com/office/powerpoint/2010/main" val="665349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Collision Theory of Chemical Reactions</a:t>
            </a:r>
          </a:p>
        </p:txBody>
      </p:sp>
      <p:sp>
        <p:nvSpPr>
          <p:cNvPr id="4099" name="Content Placeholder 2"/>
          <p:cNvSpPr>
            <a:spLocks noGrp="1"/>
          </p:cNvSpPr>
          <p:nvPr>
            <p:ph sz="half" idx="1"/>
          </p:nvPr>
        </p:nvSpPr>
        <p:spPr>
          <a:xfrm>
            <a:off x="342899" y="913060"/>
            <a:ext cx="8283743" cy="3367076"/>
          </a:xfrm>
        </p:spPr>
        <p:txBody>
          <a:bodyPr/>
          <a:lstStyle/>
          <a:p>
            <a:pPr eaLnBrk="1" hangingPunct="1">
              <a:buFont typeface="Arial" charset="0"/>
              <a:buNone/>
            </a:pPr>
            <a:r>
              <a:rPr lang="en-US" b="1" dirty="0"/>
              <a:t>To summarize:</a:t>
            </a:r>
          </a:p>
          <a:p>
            <a:pPr eaLnBrk="1" hangingPunct="1">
              <a:buFont typeface="Arial" charset="0"/>
              <a:buNone/>
            </a:pPr>
            <a:r>
              <a:rPr lang="en-US" dirty="0"/>
              <a:t>•	Reaction rates generally increase with increasing reactant concentration.</a:t>
            </a:r>
            <a:endParaRPr lang="en-US" b="1" dirty="0"/>
          </a:p>
          <a:p>
            <a:pPr eaLnBrk="1" hangingPunct="1">
              <a:buFont typeface="Arial" charset="0"/>
              <a:buNone/>
            </a:pPr>
            <a:r>
              <a:rPr lang="en-US" dirty="0"/>
              <a:t>•	Reaction rates generally increase with increasing temperature.</a:t>
            </a:r>
          </a:p>
          <a:p>
            <a:pPr eaLnBrk="1" hangingPunct="1">
              <a:buFont typeface="Arial" charset="0"/>
              <a:buNone/>
            </a:pPr>
            <a:r>
              <a:rPr lang="en-US" dirty="0"/>
              <a:t>•	Reaction rates generally decrease as a reaction proceeds.</a:t>
            </a:r>
          </a:p>
        </p:txBody>
      </p:sp>
    </p:spTree>
    <p:extLst>
      <p:ext uri="{BB962C8B-B14F-4D97-AF65-F5344CB8AC3E}">
        <p14:creationId xmlns:p14="http://schemas.microsoft.com/office/powerpoint/2010/main" val="3680156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The Idea of Dynamic Chemical Equilibrium</a:t>
            </a:r>
          </a:p>
        </p:txBody>
      </p:sp>
      <p:sp>
        <p:nvSpPr>
          <p:cNvPr id="4099" name="Content Placeholder 2"/>
          <p:cNvSpPr>
            <a:spLocks noGrp="1"/>
          </p:cNvSpPr>
          <p:nvPr>
            <p:ph sz="half" idx="1"/>
          </p:nvPr>
        </p:nvSpPr>
        <p:spPr>
          <a:xfrm>
            <a:off x="342899" y="959360"/>
            <a:ext cx="8453860" cy="4819781"/>
          </a:xfrm>
        </p:spPr>
        <p:txBody>
          <a:bodyPr/>
          <a:lstStyle/>
          <a:p>
            <a:pPr eaLnBrk="1" hangingPunct="1"/>
            <a:r>
              <a:rPr lang="en-US" sz="2400" dirty="0"/>
              <a:t>A reaction that can proceed in both the forward and reverse directions is a </a:t>
            </a:r>
            <a:r>
              <a:rPr lang="en-US" sz="2400" b="1" dirty="0"/>
              <a:t>reversible reaction.</a:t>
            </a:r>
            <a:endParaRPr lang="en-US" sz="2400" dirty="0"/>
          </a:p>
          <a:p>
            <a:pPr eaLnBrk="1" hangingPunct="1"/>
            <a:r>
              <a:rPr lang="en-US" sz="2400" dirty="0"/>
              <a:t>In a chemical reaction, the condition in which the rate of the forward reaction equals the rate of the reverse reaction is called </a:t>
            </a:r>
            <a:r>
              <a:rPr lang="en-US" sz="2400" b="1" dirty="0"/>
              <a:t>dynamic equilibrium.</a:t>
            </a:r>
          </a:p>
          <a:p>
            <a:pPr eaLnBrk="1" hangingPunct="1"/>
            <a:r>
              <a:rPr lang="en-US" sz="2400" dirty="0"/>
              <a:t>This condition is not static—it is dynamic because the forward and reverse reactions are still occurring but at the same constant rate.</a:t>
            </a:r>
          </a:p>
          <a:p>
            <a:pPr eaLnBrk="1" hangingPunct="1"/>
            <a:r>
              <a:rPr lang="en-US" sz="2400" dirty="0"/>
              <a:t>When dynamic equilibrium is reached, the concentrations of reactants and products no longer change.</a:t>
            </a:r>
          </a:p>
          <a:p>
            <a:pPr eaLnBrk="1" hangingPunct="1"/>
            <a:r>
              <a:rPr lang="en-US" sz="2400" dirty="0"/>
              <a:t>The reactants and products are being depleted at the same rate at which they are being formed.</a:t>
            </a:r>
          </a:p>
        </p:txBody>
      </p:sp>
    </p:spTree>
    <p:extLst>
      <p:ext uri="{BB962C8B-B14F-4D97-AF65-F5344CB8AC3E}">
        <p14:creationId xmlns:p14="http://schemas.microsoft.com/office/powerpoint/2010/main" val="304636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Equilibrium</a:t>
            </a:r>
          </a:p>
        </p:txBody>
      </p:sp>
      <p:sp>
        <p:nvSpPr>
          <p:cNvPr id="4099" name="Content Placeholder 2"/>
          <p:cNvSpPr>
            <a:spLocks noGrp="1"/>
          </p:cNvSpPr>
          <p:nvPr>
            <p:ph sz="half" idx="1"/>
          </p:nvPr>
        </p:nvSpPr>
        <p:spPr>
          <a:xfrm>
            <a:off x="342899" y="913060"/>
            <a:ext cx="3685091" cy="2677656"/>
          </a:xfrm>
        </p:spPr>
        <p:txBody>
          <a:bodyPr/>
          <a:lstStyle/>
          <a:p>
            <a:pPr marL="0" indent="0" eaLnBrk="1" hangingPunct="1">
              <a:buFont typeface="Arial" charset="0"/>
              <a:buNone/>
            </a:pPr>
            <a:r>
              <a:rPr lang="en-US" dirty="0"/>
              <a:t>When the concentrations of the reactants and products no longer change, equilibrium has been reached.</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285" b="2400"/>
          <a:stretch/>
        </p:blipFill>
        <p:spPr>
          <a:xfrm>
            <a:off x="4710896" y="680322"/>
            <a:ext cx="3900668" cy="5894802"/>
          </a:xfrm>
          <a:prstGeom prst="rect">
            <a:avLst/>
          </a:prstGeom>
        </p:spPr>
      </p:pic>
      <p:pic>
        <p:nvPicPr>
          <p:cNvPr id="6" name="Picture 5" descr="15_04_Figure.jpg"/>
          <p:cNvPicPr>
            <a:picLocks noChangeAspect="1"/>
          </p:cNvPicPr>
          <p:nvPr/>
        </p:nvPicPr>
        <p:blipFill rotWithShape="1">
          <a:blip r:embed="rId4"/>
          <a:srcRect l="29150" t="-74" r="28391" b="90002"/>
          <a:stretch/>
        </p:blipFill>
        <p:spPr>
          <a:xfrm>
            <a:off x="967801" y="4368537"/>
            <a:ext cx="3028081" cy="1237204"/>
          </a:xfrm>
          <a:prstGeom prst="rect">
            <a:avLst/>
          </a:prstGeom>
        </p:spPr>
      </p:pic>
    </p:spTree>
    <p:extLst>
      <p:ext uri="{BB962C8B-B14F-4D97-AF65-F5344CB8AC3E}">
        <p14:creationId xmlns:p14="http://schemas.microsoft.com/office/powerpoint/2010/main" val="4165806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Population Analogy for a Chemical Reaction Proceeding to Equilibrium</a:t>
            </a:r>
          </a:p>
        </p:txBody>
      </p:sp>
      <p:sp>
        <p:nvSpPr>
          <p:cNvPr id="4099" name="Content Placeholder 2"/>
          <p:cNvSpPr>
            <a:spLocks noGrp="1"/>
          </p:cNvSpPr>
          <p:nvPr>
            <p:ph sz="half" idx="1"/>
          </p:nvPr>
        </p:nvSpPr>
        <p:spPr>
          <a:xfrm>
            <a:off x="342899" y="1196650"/>
            <a:ext cx="3974458" cy="4729588"/>
          </a:xfrm>
        </p:spPr>
        <p:txBody>
          <a:bodyPr/>
          <a:lstStyle/>
          <a:p>
            <a:pPr eaLnBrk="1" hangingPunct="1"/>
            <a:r>
              <a:rPr lang="en-US" sz="2400" dirty="0"/>
              <a:t>Eventually, the </a:t>
            </a:r>
            <a:r>
              <a:rPr lang="en-US" sz="2400" i="1" dirty="0"/>
              <a:t>rate</a:t>
            </a:r>
            <a:r>
              <a:rPr lang="en-US" sz="2400" dirty="0"/>
              <a:t> of people moving out of Narnia (which has been slowing down as people leave) equals the </a:t>
            </a:r>
            <a:r>
              <a:rPr lang="en-US" sz="2400" i="1" dirty="0"/>
              <a:t>rate</a:t>
            </a:r>
            <a:r>
              <a:rPr lang="en-US" sz="2400" dirty="0"/>
              <a:t> of people moving back to Narnia (which has been increasing as Middle Earth gets more crowded).</a:t>
            </a:r>
          </a:p>
          <a:p>
            <a:pPr eaLnBrk="1" hangingPunct="1"/>
            <a:r>
              <a:rPr lang="en-US" sz="2400" dirty="0"/>
              <a:t>Dynamic equilibrium has been reached.</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576"/>
          <a:stretch/>
        </p:blipFill>
        <p:spPr>
          <a:xfrm>
            <a:off x="4674491" y="1155732"/>
            <a:ext cx="3694275" cy="5302941"/>
          </a:xfrm>
          <a:prstGeom prst="rect">
            <a:avLst/>
          </a:prstGeom>
        </p:spPr>
      </p:pic>
    </p:spTree>
    <p:extLst>
      <p:ext uri="{BB962C8B-B14F-4D97-AF65-F5344CB8AC3E}">
        <p14:creationId xmlns:p14="http://schemas.microsoft.com/office/powerpoint/2010/main" val="3683043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The Equilibrium Constant </a:t>
            </a:r>
            <a:r>
              <a:rPr lang="en-US" altLang="en-US" i="1" dirty="0" err="1">
                <a:solidFill>
                  <a:srgbClr val="ED6B06"/>
                </a:solidFill>
              </a:rPr>
              <a:t>K</a:t>
            </a:r>
            <a:r>
              <a:rPr lang="en-US" altLang="en-US" baseline="-25000" dirty="0" err="1">
                <a:solidFill>
                  <a:srgbClr val="ED6B06"/>
                </a:solidFill>
              </a:rPr>
              <a:t>eq</a:t>
            </a:r>
            <a:endParaRPr lang="en-US" altLang="en-US" baseline="-25000" dirty="0">
              <a:solidFill>
                <a:srgbClr val="ED6B06"/>
              </a:solidFill>
            </a:endParaRPr>
          </a:p>
        </p:txBody>
      </p:sp>
      <p:sp>
        <p:nvSpPr>
          <p:cNvPr id="4099" name="Content Placeholder 2"/>
          <p:cNvSpPr>
            <a:spLocks noGrp="1"/>
          </p:cNvSpPr>
          <p:nvPr>
            <p:ph sz="half" idx="1"/>
          </p:nvPr>
        </p:nvSpPr>
        <p:spPr>
          <a:xfrm>
            <a:off x="342898" y="664200"/>
            <a:ext cx="8801101" cy="5915466"/>
          </a:xfrm>
        </p:spPr>
        <p:txBody>
          <a:bodyPr/>
          <a:lstStyle/>
          <a:p>
            <a:pPr marL="0" indent="0" eaLnBrk="1" hangingPunct="1">
              <a:buNone/>
            </a:pPr>
            <a:r>
              <a:rPr lang="en-US" sz="2200" dirty="0">
                <a:solidFill>
                  <a:prstClr val="black"/>
                </a:solidFill>
              </a:rPr>
              <a:t>A way to quantify the relative concentrations of the reactants and products at equilibrium</a:t>
            </a:r>
            <a:endParaRPr lang="en-US" sz="2200" dirty="0"/>
          </a:p>
          <a:p>
            <a:pPr eaLnBrk="1" hangingPunct="1"/>
            <a:r>
              <a:rPr lang="en-US" sz="2200" dirty="0"/>
              <a:t>When dynamic equilibrium is reached, the forward reaction rate is the same as the reverse reaction rate (sameness). </a:t>
            </a:r>
          </a:p>
          <a:p>
            <a:pPr eaLnBrk="1" hangingPunct="1"/>
            <a:r>
              <a:rPr lang="en-US" sz="2200" dirty="0"/>
              <a:t>Because the reaction rates are the same, the concentrations of the reactants and products no longer change (constancy). </a:t>
            </a:r>
          </a:p>
          <a:p>
            <a:pPr eaLnBrk="1" hangingPunct="1"/>
            <a:r>
              <a:rPr lang="en-US" sz="2200" dirty="0"/>
              <a:t>The constancy of concentrations of reactants and products at equilibrium does </a:t>
            </a:r>
            <a:r>
              <a:rPr lang="en-US" sz="2200" i="1" dirty="0"/>
              <a:t>not</a:t>
            </a:r>
            <a:r>
              <a:rPr lang="en-US" sz="2200" dirty="0"/>
              <a:t> imply that the concentrations of reactants and products are </a:t>
            </a:r>
            <a:r>
              <a:rPr lang="en-US" sz="2200" i="1" dirty="0"/>
              <a:t>equal</a:t>
            </a:r>
            <a:r>
              <a:rPr lang="en-US" sz="2200" dirty="0"/>
              <a:t> to one another at equilibrium. </a:t>
            </a:r>
          </a:p>
          <a:p>
            <a:pPr eaLnBrk="1" hangingPunct="1"/>
            <a:r>
              <a:rPr lang="en-US" sz="2200" dirty="0"/>
              <a:t>Some reactions reach equilibrium only after most of the reactants have formed products. </a:t>
            </a:r>
          </a:p>
          <a:p>
            <a:pPr eaLnBrk="1" hangingPunct="1"/>
            <a:r>
              <a:rPr lang="en-US" sz="2200" dirty="0"/>
              <a:t>Other reactions reach equilibrium when only a small fraction of the reactants have formed products. </a:t>
            </a:r>
          </a:p>
          <a:p>
            <a:pPr eaLnBrk="1" hangingPunct="1"/>
            <a:r>
              <a:rPr lang="en-US" sz="2200" dirty="0"/>
              <a:t>The amounts of reactants and products depend on the reaction and can be expressed numerically by the equilibrium constant </a:t>
            </a:r>
            <a:r>
              <a:rPr lang="en-US" sz="2200" i="1" dirty="0" err="1"/>
              <a:t>K</a:t>
            </a:r>
            <a:r>
              <a:rPr lang="en-US" sz="2200" baseline="-25000" dirty="0" err="1"/>
              <a:t>eq</a:t>
            </a:r>
            <a:r>
              <a:rPr lang="en-US" sz="2200" dirty="0"/>
              <a:t>. </a:t>
            </a:r>
          </a:p>
        </p:txBody>
      </p:sp>
    </p:spTree>
    <p:extLst>
      <p:ext uri="{BB962C8B-B14F-4D97-AF65-F5344CB8AC3E}">
        <p14:creationId xmlns:p14="http://schemas.microsoft.com/office/powerpoint/2010/main" val="2377085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The Equilibrium Constant </a:t>
            </a:r>
            <a:r>
              <a:rPr lang="en-US" altLang="en-US" i="1" dirty="0" err="1">
                <a:solidFill>
                  <a:srgbClr val="ED6B06"/>
                </a:solidFill>
              </a:rPr>
              <a:t>K</a:t>
            </a:r>
            <a:r>
              <a:rPr lang="en-US" altLang="en-US" baseline="-25000" dirty="0" err="1">
                <a:solidFill>
                  <a:srgbClr val="ED6B06"/>
                </a:solidFill>
              </a:rPr>
              <a:t>eq</a:t>
            </a:r>
            <a:endParaRPr lang="en-US" altLang="en-US" baseline="-25000" dirty="0">
              <a:solidFill>
                <a:srgbClr val="ED6B06"/>
              </a:solidFill>
            </a:endParaRPr>
          </a:p>
        </p:txBody>
      </p:sp>
      <p:sp>
        <p:nvSpPr>
          <p:cNvPr id="4099" name="Content Placeholder 2"/>
          <p:cNvSpPr>
            <a:spLocks noGrp="1"/>
          </p:cNvSpPr>
          <p:nvPr>
            <p:ph sz="half" idx="1"/>
          </p:nvPr>
        </p:nvSpPr>
        <p:spPr>
          <a:xfrm>
            <a:off x="342898" y="664200"/>
            <a:ext cx="8801101" cy="4514056"/>
          </a:xfrm>
        </p:spPr>
        <p:txBody>
          <a:bodyPr/>
          <a:lstStyle/>
          <a:p>
            <a:pPr eaLnBrk="1" hangingPunct="1">
              <a:spcBef>
                <a:spcPts val="675"/>
              </a:spcBef>
            </a:pPr>
            <a:r>
              <a:rPr lang="en-US" sz="2400" dirty="0"/>
              <a:t>Consider the generic chemical reaction</a:t>
            </a:r>
            <a:endParaRPr lang="en-US" sz="2400" b="1" dirty="0"/>
          </a:p>
          <a:p>
            <a:pPr eaLnBrk="1" hangingPunct="1">
              <a:spcBef>
                <a:spcPts val="675"/>
              </a:spcBef>
              <a:buFont typeface="Arial" charset="0"/>
              <a:buNone/>
            </a:pPr>
            <a:r>
              <a:rPr lang="en-US" sz="2400" dirty="0">
                <a:solidFill>
                  <a:schemeClr val="accent6"/>
                </a:solidFill>
              </a:rPr>
              <a:t> </a:t>
            </a:r>
          </a:p>
          <a:p>
            <a:pPr eaLnBrk="1" hangingPunct="1">
              <a:spcBef>
                <a:spcPts val="675"/>
              </a:spcBef>
              <a:buFont typeface="Arial" charset="0"/>
              <a:buNone/>
            </a:pPr>
            <a:endParaRPr lang="en-US" sz="2400" dirty="0">
              <a:solidFill>
                <a:schemeClr val="accent6"/>
              </a:solidFill>
            </a:endParaRPr>
          </a:p>
          <a:p>
            <a:pPr eaLnBrk="1" hangingPunct="1">
              <a:spcBef>
                <a:spcPts val="675"/>
              </a:spcBef>
              <a:buFont typeface="Arial" charset="0"/>
              <a:buNone/>
            </a:pPr>
            <a:r>
              <a:rPr lang="en-US" sz="2400" dirty="0"/>
              <a:t>	where A and B are reactants, C and D are products, and </a:t>
            </a:r>
            <a:r>
              <a:rPr lang="en-US" sz="2400" i="1" dirty="0"/>
              <a:t>a</a:t>
            </a:r>
            <a:r>
              <a:rPr lang="en-US" sz="2400" dirty="0"/>
              <a:t>, </a:t>
            </a:r>
            <a:r>
              <a:rPr lang="en-US" sz="2400" i="1" dirty="0"/>
              <a:t>b</a:t>
            </a:r>
            <a:r>
              <a:rPr lang="en-US" sz="2400" dirty="0"/>
              <a:t>, </a:t>
            </a:r>
            <a:r>
              <a:rPr lang="en-US" sz="2400" i="1" dirty="0"/>
              <a:t>c</a:t>
            </a:r>
            <a:r>
              <a:rPr lang="en-US" sz="2400" dirty="0"/>
              <a:t>, and </a:t>
            </a:r>
            <a:r>
              <a:rPr lang="en-US" sz="2400" i="1" dirty="0"/>
              <a:t>d</a:t>
            </a:r>
            <a:r>
              <a:rPr lang="en-US" sz="2400" dirty="0"/>
              <a:t> are the respective stoichiometric coefficients in the chemical equation. </a:t>
            </a:r>
          </a:p>
          <a:p>
            <a:pPr eaLnBrk="1" hangingPunct="1">
              <a:spcBef>
                <a:spcPts val="675"/>
              </a:spcBef>
            </a:pPr>
            <a:r>
              <a:rPr lang="en-US" sz="2400" dirty="0"/>
              <a:t>The </a:t>
            </a:r>
            <a:r>
              <a:rPr lang="en-US" sz="2400" b="1" dirty="0"/>
              <a:t>equilibrium constant</a:t>
            </a:r>
            <a:r>
              <a:rPr lang="en-US" sz="2400" dirty="0"/>
              <a:t> for the reaction is defined as the ratio—at equilibrium—of the concentrations of the products raised to their stoichiometric coefficients divided by the concentrations of the reactants raised to their stoichiometric coefficients.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4513"/>
          <a:stretch/>
        </p:blipFill>
        <p:spPr>
          <a:xfrm>
            <a:off x="2798714" y="5056206"/>
            <a:ext cx="3546571" cy="139089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8305" y="1426774"/>
            <a:ext cx="3523205" cy="256233"/>
          </a:xfrm>
          <a:prstGeom prst="rect">
            <a:avLst/>
          </a:prstGeom>
        </p:spPr>
      </p:pic>
    </p:spTree>
    <p:extLst>
      <p:ext uri="{BB962C8B-B14F-4D97-AF65-F5344CB8AC3E}">
        <p14:creationId xmlns:p14="http://schemas.microsoft.com/office/powerpoint/2010/main" val="1723857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Writing Equilibrium Expressions for Chemical Reactions</a:t>
            </a:r>
          </a:p>
        </p:txBody>
      </p:sp>
      <p:sp>
        <p:nvSpPr>
          <p:cNvPr id="4099" name="Content Placeholder 2"/>
          <p:cNvSpPr>
            <a:spLocks noGrp="1"/>
          </p:cNvSpPr>
          <p:nvPr>
            <p:ph sz="half" idx="1"/>
          </p:nvPr>
        </p:nvSpPr>
        <p:spPr>
          <a:xfrm>
            <a:off x="342898" y="1177162"/>
            <a:ext cx="8534884" cy="5004447"/>
          </a:xfrm>
        </p:spPr>
        <p:txBody>
          <a:bodyPr/>
          <a:lstStyle/>
          <a:p>
            <a:pPr eaLnBrk="1" hangingPunct="1"/>
            <a:r>
              <a:rPr lang="en-US" dirty="0"/>
              <a:t>Write an equilibrium expression for the reaction</a:t>
            </a:r>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marL="0" indent="0" eaLnBrk="1" hangingPunct="1">
              <a:buNone/>
            </a:pPr>
            <a:endParaRPr lang="en-US" dirty="0"/>
          </a:p>
          <a:p>
            <a:pPr eaLnBrk="1" hangingPunct="1"/>
            <a:r>
              <a:rPr lang="en-US" dirty="0"/>
              <a:t>Notice that the </a:t>
            </a:r>
            <a:r>
              <a:rPr lang="en-US" i="1" dirty="0"/>
              <a:t>coefficients</a:t>
            </a:r>
            <a:r>
              <a:rPr lang="en-US" dirty="0"/>
              <a:t> in the chemical equation become the </a:t>
            </a:r>
            <a:r>
              <a:rPr lang="en-US" i="1" dirty="0"/>
              <a:t>exponents</a:t>
            </a:r>
            <a:r>
              <a:rPr lang="en-US" dirty="0"/>
              <a:t> in the equilibrium expression.</a:t>
            </a:r>
            <a:endParaRPr lang="en-US" b="1"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4319"/>
          <a:stretch/>
        </p:blipFill>
        <p:spPr>
          <a:xfrm>
            <a:off x="1680258" y="2012669"/>
            <a:ext cx="5783484" cy="2624557"/>
          </a:xfrm>
          <a:prstGeom prst="rect">
            <a:avLst/>
          </a:prstGeom>
        </p:spPr>
      </p:pic>
    </p:spTree>
    <p:extLst>
      <p:ext uri="{BB962C8B-B14F-4D97-AF65-F5344CB8AC3E}">
        <p14:creationId xmlns:p14="http://schemas.microsoft.com/office/powerpoint/2010/main" val="2887608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The Significance of the Equilibrium Constant</a:t>
            </a:r>
          </a:p>
        </p:txBody>
      </p:sp>
      <p:sp>
        <p:nvSpPr>
          <p:cNvPr id="4099" name="Content Placeholder 2"/>
          <p:cNvSpPr>
            <a:spLocks noGrp="1"/>
          </p:cNvSpPr>
          <p:nvPr>
            <p:ph sz="half" idx="1"/>
          </p:nvPr>
        </p:nvSpPr>
        <p:spPr>
          <a:xfrm>
            <a:off x="342899" y="1372103"/>
            <a:ext cx="8476248" cy="2591479"/>
          </a:xfrm>
        </p:spPr>
        <p:txBody>
          <a:bodyPr/>
          <a:lstStyle/>
          <a:p>
            <a:pPr eaLnBrk="1" hangingPunct="1"/>
            <a:r>
              <a:rPr lang="en-US" i="1" dirty="0" err="1"/>
              <a:t>K</a:t>
            </a:r>
            <a:r>
              <a:rPr lang="en-US" baseline="-25000" dirty="0" err="1"/>
              <a:t>eq</a:t>
            </a:r>
            <a:r>
              <a:rPr lang="en-US" dirty="0"/>
              <a:t> is large:</a:t>
            </a:r>
          </a:p>
          <a:p>
            <a:pPr eaLnBrk="1" hangingPunct="1">
              <a:buFont typeface="Arial" charset="0"/>
              <a:buNone/>
            </a:pPr>
            <a:endParaRPr lang="en-US" b="1" dirty="0">
              <a:solidFill>
                <a:srgbClr val="F79646"/>
              </a:solidFill>
            </a:endParaRPr>
          </a:p>
          <a:p>
            <a:pPr eaLnBrk="1" hangingPunct="1"/>
            <a:endParaRPr lang="en-US" b="1" i="1" dirty="0">
              <a:solidFill>
                <a:srgbClr val="F79646"/>
              </a:solidFill>
            </a:endParaRPr>
          </a:p>
          <a:p>
            <a:pPr eaLnBrk="1" hangingPunct="1"/>
            <a:endParaRPr lang="en-US" b="1" i="1" dirty="0">
              <a:solidFill>
                <a:srgbClr val="F79646"/>
              </a:solidFill>
            </a:endParaRPr>
          </a:p>
          <a:p>
            <a:pPr eaLnBrk="1" hangingPunct="1"/>
            <a:r>
              <a:rPr lang="en-US" i="1" dirty="0" err="1"/>
              <a:t>K</a:t>
            </a:r>
            <a:r>
              <a:rPr lang="en-US" baseline="-25000" dirty="0" err="1"/>
              <a:t>eq</a:t>
            </a:r>
            <a:r>
              <a:rPr lang="en-US" dirty="0"/>
              <a:t> is small:</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350" y="2211354"/>
            <a:ext cx="6897300" cy="35270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350" y="4260076"/>
            <a:ext cx="6897300" cy="352703"/>
          </a:xfrm>
          <a:prstGeom prst="rect">
            <a:avLst/>
          </a:prstGeom>
        </p:spPr>
      </p:pic>
    </p:spTree>
    <p:extLst>
      <p:ext uri="{BB962C8B-B14F-4D97-AF65-F5344CB8AC3E}">
        <p14:creationId xmlns:p14="http://schemas.microsoft.com/office/powerpoint/2010/main" val="3266522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Dynamic Equilibrium</a:t>
            </a:r>
          </a:p>
        </p:txBody>
      </p:sp>
      <p:sp>
        <p:nvSpPr>
          <p:cNvPr id="4099" name="Content Placeholder 2"/>
          <p:cNvSpPr>
            <a:spLocks noGrp="1"/>
          </p:cNvSpPr>
          <p:nvPr>
            <p:ph sz="half" idx="1"/>
          </p:nvPr>
        </p:nvSpPr>
        <p:spPr>
          <a:xfrm>
            <a:off x="342902" y="965150"/>
            <a:ext cx="4640518" cy="5189113"/>
          </a:xfrm>
        </p:spPr>
        <p:txBody>
          <a:bodyPr/>
          <a:lstStyle/>
          <a:p>
            <a:pPr eaLnBrk="1" hangingPunct="1"/>
            <a:r>
              <a:rPr lang="en-US" sz="2400" dirty="0"/>
              <a:t>Dynamic equilibrium involves two opposing processes occurring at the same rate.</a:t>
            </a:r>
          </a:p>
          <a:p>
            <a:pPr eaLnBrk="1" hangingPunct="1"/>
            <a:r>
              <a:rPr lang="en-US" sz="2400" dirty="0"/>
              <a:t>This image draws an analogy between a chemical equilibrium, </a:t>
            </a:r>
          </a:p>
          <a:p>
            <a:pPr eaLnBrk="1" hangingPunct="1">
              <a:buFont typeface="Arial" charset="0"/>
              <a:buNone/>
            </a:pPr>
            <a:endParaRPr lang="en-US" sz="2400" b="1" dirty="0"/>
          </a:p>
          <a:p>
            <a:pPr eaLnBrk="1" hangingPunct="1">
              <a:buFont typeface="Arial" charset="0"/>
              <a:buNone/>
            </a:pPr>
            <a:endParaRPr lang="en-US" sz="2400" b="1" dirty="0"/>
          </a:p>
          <a:p>
            <a:pPr eaLnBrk="1" hangingPunct="1">
              <a:buFont typeface="Arial" charset="0"/>
              <a:buNone/>
            </a:pPr>
            <a:r>
              <a:rPr lang="en-US" sz="2400" dirty="0"/>
              <a:t>	in which the two opposing reactions occur at the same rate, and a freeway with traffic moving in opposing directions at the same rate.</a:t>
            </a:r>
          </a:p>
        </p:txBody>
      </p:sp>
      <p:pic>
        <p:nvPicPr>
          <p:cNvPr id="5" name="Picture 1029" descr="15_Pg531_Un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4463" y="3675897"/>
            <a:ext cx="2011362"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2400"/>
          <a:stretch/>
        </p:blipFill>
        <p:spPr>
          <a:xfrm>
            <a:off x="5240754" y="1051560"/>
            <a:ext cx="3679500" cy="471263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The Meaning of a Large Equilibrium Constant</a:t>
            </a:r>
          </a:p>
        </p:txBody>
      </p:sp>
      <p:sp>
        <p:nvSpPr>
          <p:cNvPr id="4099" name="Content Placeholder 2"/>
          <p:cNvSpPr>
            <a:spLocks noGrp="1"/>
          </p:cNvSpPr>
          <p:nvPr>
            <p:ph sz="half" idx="1"/>
          </p:nvPr>
        </p:nvSpPr>
        <p:spPr>
          <a:xfrm>
            <a:off x="342899" y="1185076"/>
            <a:ext cx="8685354" cy="1025690"/>
          </a:xfrm>
        </p:spPr>
        <p:txBody>
          <a:bodyPr/>
          <a:lstStyle/>
          <a:p>
            <a:pPr eaLnBrk="1" hangingPunct="1"/>
            <a:r>
              <a:rPr lang="en-US" dirty="0"/>
              <a:t>There will be a high concentration of </a:t>
            </a:r>
            <a:r>
              <a:rPr lang="en-US" i="1" dirty="0"/>
              <a:t>products</a:t>
            </a:r>
            <a:r>
              <a:rPr lang="en-US" dirty="0"/>
              <a:t> and a low concentration of reactants at equilibrium.</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3789"/>
          <a:stretch/>
        </p:blipFill>
        <p:spPr>
          <a:xfrm>
            <a:off x="898876" y="2435696"/>
            <a:ext cx="7346248" cy="3811613"/>
          </a:xfrm>
          <a:prstGeom prst="rect">
            <a:avLst/>
          </a:prstGeom>
        </p:spPr>
      </p:pic>
    </p:spTree>
    <p:extLst>
      <p:ext uri="{BB962C8B-B14F-4D97-AF65-F5344CB8AC3E}">
        <p14:creationId xmlns:p14="http://schemas.microsoft.com/office/powerpoint/2010/main" val="3838746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The Meaning of a Small Equilibrium Constant</a:t>
            </a:r>
          </a:p>
        </p:txBody>
      </p:sp>
      <p:sp>
        <p:nvSpPr>
          <p:cNvPr id="4099" name="Content Placeholder 2"/>
          <p:cNvSpPr>
            <a:spLocks noGrp="1"/>
          </p:cNvSpPr>
          <p:nvPr>
            <p:ph sz="half" idx="1"/>
          </p:nvPr>
        </p:nvSpPr>
        <p:spPr>
          <a:xfrm>
            <a:off x="342899" y="1185076"/>
            <a:ext cx="8696929" cy="1060414"/>
          </a:xfrm>
        </p:spPr>
        <p:txBody>
          <a:bodyPr/>
          <a:lstStyle/>
          <a:p>
            <a:pPr eaLnBrk="1" hangingPunct="1"/>
            <a:r>
              <a:rPr lang="en-US" dirty="0"/>
              <a:t>There will be a high concentration of </a:t>
            </a:r>
            <a:r>
              <a:rPr lang="en-US" i="1" dirty="0"/>
              <a:t>reactants</a:t>
            </a:r>
            <a:r>
              <a:rPr lang="en-US" dirty="0"/>
              <a:t> and a low concentration of products at equilibrium.</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4084"/>
          <a:stretch/>
        </p:blipFill>
        <p:spPr>
          <a:xfrm>
            <a:off x="437135" y="2396269"/>
            <a:ext cx="8269729" cy="3813048"/>
          </a:xfrm>
          <a:prstGeom prst="rect">
            <a:avLst/>
          </a:prstGeom>
        </p:spPr>
      </p:pic>
    </p:spTree>
    <p:extLst>
      <p:ext uri="{BB962C8B-B14F-4D97-AF65-F5344CB8AC3E}">
        <p14:creationId xmlns:p14="http://schemas.microsoft.com/office/powerpoint/2010/main" val="755863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What Does an Equilibrium Constant Imply about a Reaction?</a:t>
            </a:r>
          </a:p>
        </p:txBody>
      </p:sp>
      <p:sp>
        <p:nvSpPr>
          <p:cNvPr id="4099" name="Content Placeholder 2"/>
          <p:cNvSpPr>
            <a:spLocks noGrp="1"/>
          </p:cNvSpPr>
          <p:nvPr>
            <p:ph sz="half" idx="1"/>
          </p:nvPr>
        </p:nvSpPr>
        <p:spPr>
          <a:xfrm>
            <a:off x="342899" y="1219800"/>
            <a:ext cx="8465435" cy="5262979"/>
          </a:xfrm>
        </p:spPr>
        <p:txBody>
          <a:bodyPr/>
          <a:lstStyle/>
          <a:p>
            <a:pPr marL="1711325" indent="-1711325" eaLnBrk="1" hangingPunct="1">
              <a:lnSpc>
                <a:spcPct val="90000"/>
              </a:lnSpc>
              <a:buFont typeface="Arial" charset="0"/>
              <a:buNone/>
            </a:pPr>
            <a:r>
              <a:rPr lang="en-US" sz="3200" b="1" dirty="0"/>
              <a:t>To summarize:</a:t>
            </a:r>
          </a:p>
          <a:p>
            <a:pPr marL="1711325" indent="-1711325" eaLnBrk="1" hangingPunct="1">
              <a:lnSpc>
                <a:spcPct val="90000"/>
              </a:lnSpc>
              <a:buFont typeface="Arial" charset="0"/>
              <a:buNone/>
            </a:pPr>
            <a:r>
              <a:rPr lang="en-US" sz="3200" i="1" dirty="0" err="1"/>
              <a:t>K</a:t>
            </a:r>
            <a:r>
              <a:rPr lang="en-US" sz="3200" baseline="-25000" dirty="0" err="1"/>
              <a:t>eq</a:t>
            </a:r>
            <a:r>
              <a:rPr lang="en-US" sz="3200" baseline="-25000" dirty="0"/>
              <a:t> </a:t>
            </a:r>
            <a:r>
              <a:rPr lang="en-US" sz="3200" dirty="0"/>
              <a:t>&lt;&lt; 1	Reverse reaction is favored; forward reaction does not proceed very far.</a:t>
            </a:r>
            <a:endParaRPr lang="en-US" sz="3200" b="1" dirty="0"/>
          </a:p>
          <a:p>
            <a:pPr marL="1711325" indent="-1711325" eaLnBrk="1" hangingPunct="1">
              <a:lnSpc>
                <a:spcPct val="90000"/>
              </a:lnSpc>
              <a:buFont typeface="Arial" charset="0"/>
              <a:buNone/>
            </a:pPr>
            <a:r>
              <a:rPr lang="en-US" sz="3200" i="1" dirty="0" err="1"/>
              <a:t>K</a:t>
            </a:r>
            <a:r>
              <a:rPr lang="en-US" sz="3200" baseline="-25000" dirty="0" err="1"/>
              <a:t>eq</a:t>
            </a:r>
            <a:r>
              <a:rPr lang="en-US" sz="3200" baseline="-25000" dirty="0"/>
              <a:t> </a:t>
            </a:r>
            <a:r>
              <a:rPr lang="en-US" sz="3200" dirty="0"/>
              <a:t>≈ 1	Neither direction is favored; forward reaction proceeds about halfway (significant amounts of both reactants and products are present at equilibrium).</a:t>
            </a:r>
          </a:p>
          <a:p>
            <a:pPr marL="1711325" indent="-1711325" eaLnBrk="1" hangingPunct="1">
              <a:lnSpc>
                <a:spcPct val="90000"/>
              </a:lnSpc>
              <a:buFont typeface="Arial" charset="0"/>
              <a:buNone/>
            </a:pPr>
            <a:r>
              <a:rPr lang="en-US" sz="3200" i="1" dirty="0" err="1"/>
              <a:t>K</a:t>
            </a:r>
            <a:r>
              <a:rPr lang="en-US" sz="3200" baseline="-25000" dirty="0" err="1"/>
              <a:t>eq</a:t>
            </a:r>
            <a:r>
              <a:rPr lang="en-US" sz="3200" baseline="-25000" dirty="0"/>
              <a:t> </a:t>
            </a:r>
            <a:r>
              <a:rPr lang="en-US" sz="3200" dirty="0"/>
              <a:t>&gt;&gt; 1	Forward reaction is favored; forward reaction proceeds virtually to completion.</a:t>
            </a:r>
          </a:p>
        </p:txBody>
      </p:sp>
    </p:spTree>
    <p:extLst>
      <p:ext uri="{BB962C8B-B14F-4D97-AF65-F5344CB8AC3E}">
        <p14:creationId xmlns:p14="http://schemas.microsoft.com/office/powerpoint/2010/main" val="241469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56966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Heterogeneous </a:t>
            </a:r>
            <a:r>
              <a:rPr lang="en-US" altLang="en-US" dirty="0" err="1">
                <a:solidFill>
                  <a:srgbClr val="ED6B06"/>
                </a:solidFill>
              </a:rPr>
              <a:t>Equilibria</a:t>
            </a:r>
            <a:r>
              <a:rPr lang="en-US" altLang="en-US" dirty="0">
                <a:solidFill>
                  <a:srgbClr val="ED6B06"/>
                </a:solidFill>
              </a:rPr>
              <a:t>: The Equilibrium Expression for Reactions Involving a Solid or a Liquid</a:t>
            </a:r>
          </a:p>
        </p:txBody>
      </p:sp>
      <p:sp>
        <p:nvSpPr>
          <p:cNvPr id="4099" name="Content Placeholder 2"/>
          <p:cNvSpPr>
            <a:spLocks noGrp="1"/>
          </p:cNvSpPr>
          <p:nvPr>
            <p:ph sz="half" idx="1"/>
          </p:nvPr>
        </p:nvSpPr>
        <p:spPr>
          <a:xfrm>
            <a:off x="342899" y="1630700"/>
            <a:ext cx="8548438" cy="4918269"/>
          </a:xfrm>
        </p:spPr>
        <p:txBody>
          <a:bodyPr/>
          <a:lstStyle/>
          <a:p>
            <a:pPr eaLnBrk="1" hangingPunct="1"/>
            <a:r>
              <a:rPr lang="en-US" sz="3200" dirty="0"/>
              <a:t>The concentrations of pure solids and pure liquids are excluded from equilibrium expressions because they are constant. </a:t>
            </a:r>
          </a:p>
          <a:p>
            <a:pPr eaLnBrk="1" hangingPunct="1"/>
            <a:endParaRPr lang="en-US" sz="3200" dirty="0">
              <a:solidFill>
                <a:schemeClr val="accent6"/>
              </a:solidFill>
            </a:endParaRPr>
          </a:p>
          <a:p>
            <a:pPr marL="0" indent="0" eaLnBrk="1" hangingPunct="1">
              <a:buNone/>
            </a:pPr>
            <a:endParaRPr lang="en-US" sz="3200" dirty="0">
              <a:solidFill>
                <a:schemeClr val="accent6"/>
              </a:solidFill>
            </a:endParaRPr>
          </a:p>
          <a:p>
            <a:pPr marL="0" indent="0" eaLnBrk="1" hangingPunct="1">
              <a:buNone/>
            </a:pPr>
            <a:endParaRPr lang="en-US" sz="3200" dirty="0"/>
          </a:p>
          <a:p>
            <a:pPr eaLnBrk="1" hangingPunct="1"/>
            <a:r>
              <a:rPr lang="en-US" sz="3200" dirty="0"/>
              <a:t>Since CaCO</a:t>
            </a:r>
            <a:r>
              <a:rPr lang="en-US" sz="3200" baseline="-25000" dirty="0"/>
              <a:t>3</a:t>
            </a:r>
            <a:r>
              <a:rPr lang="en-US" sz="3200" dirty="0"/>
              <a:t>(</a:t>
            </a:r>
            <a:r>
              <a:rPr lang="en-US" sz="3200" i="1" dirty="0"/>
              <a:t>s</a:t>
            </a:r>
            <a:r>
              <a:rPr lang="en-US" sz="3200" dirty="0"/>
              <a:t>) and </a:t>
            </a:r>
            <a:r>
              <a:rPr lang="en-US" sz="3200" dirty="0" err="1"/>
              <a:t>CaO</a:t>
            </a:r>
            <a:r>
              <a:rPr lang="en-US" sz="3200" dirty="0"/>
              <a:t>(</a:t>
            </a:r>
            <a:r>
              <a:rPr lang="en-US" sz="3200" i="1" dirty="0"/>
              <a:t>s</a:t>
            </a:r>
            <a:r>
              <a:rPr lang="en-US" sz="3200" dirty="0"/>
              <a:t>) are both solids, they are omitted from the equilibrium expression.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8167" y="3450732"/>
            <a:ext cx="5209210" cy="36781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5517" y="4236520"/>
            <a:ext cx="1752965" cy="367810"/>
          </a:xfrm>
          <a:prstGeom prst="rect">
            <a:avLst/>
          </a:prstGeom>
        </p:spPr>
      </p:pic>
    </p:spTree>
    <p:extLst>
      <p:ext uri="{BB962C8B-B14F-4D97-AF65-F5344CB8AC3E}">
        <p14:creationId xmlns:p14="http://schemas.microsoft.com/office/powerpoint/2010/main" val="381503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Calculating Equilibrium Constants</a:t>
            </a:r>
          </a:p>
        </p:txBody>
      </p:sp>
      <p:sp>
        <p:nvSpPr>
          <p:cNvPr id="5" name="Content Placeholder 3"/>
          <p:cNvSpPr>
            <a:spLocks noGrp="1"/>
          </p:cNvSpPr>
          <p:nvPr>
            <p:ph sz="half" idx="2"/>
          </p:nvPr>
        </p:nvSpPr>
        <p:spPr>
          <a:xfrm>
            <a:off x="457200" y="1750142"/>
            <a:ext cx="3657600" cy="3108543"/>
          </a:xfrm>
        </p:spPr>
        <p:txBody>
          <a:bodyPr/>
          <a:lstStyle/>
          <a:p>
            <a:pPr marL="0" indent="0" eaLnBrk="1" hangingPunct="1">
              <a:buNone/>
            </a:pPr>
            <a:r>
              <a:rPr lang="en-US" b="1" dirty="0"/>
              <a:t>GIVEN:</a:t>
            </a:r>
          </a:p>
          <a:p>
            <a:pPr eaLnBrk="1" hangingPunct="1">
              <a:buFont typeface="Arial" charset="0"/>
              <a:buNone/>
            </a:pPr>
            <a:r>
              <a:rPr lang="en-US" dirty="0"/>
              <a:t>	[H</a:t>
            </a:r>
            <a:r>
              <a:rPr lang="en-US" baseline="-25000" dirty="0"/>
              <a:t>2</a:t>
            </a:r>
            <a:r>
              <a:rPr lang="en-US" dirty="0"/>
              <a:t>] = 0.11 M</a:t>
            </a:r>
          </a:p>
          <a:p>
            <a:pPr eaLnBrk="1" hangingPunct="1">
              <a:buFont typeface="Arial" charset="0"/>
              <a:buNone/>
            </a:pPr>
            <a:r>
              <a:rPr lang="en-US" dirty="0"/>
              <a:t>	[I</a:t>
            </a:r>
            <a:r>
              <a:rPr lang="en-US" baseline="-25000" dirty="0"/>
              <a:t>2</a:t>
            </a:r>
            <a:r>
              <a:rPr lang="en-US" dirty="0"/>
              <a:t>] = 0.11 M</a:t>
            </a:r>
          </a:p>
          <a:p>
            <a:pPr eaLnBrk="1" hangingPunct="1">
              <a:buFont typeface="Arial" charset="0"/>
              <a:buNone/>
            </a:pPr>
            <a:r>
              <a:rPr lang="en-US" dirty="0"/>
              <a:t>	[HI] = 0.78 M</a:t>
            </a:r>
          </a:p>
          <a:p>
            <a:pPr eaLnBrk="1" hangingPunct="1"/>
            <a:endParaRPr lang="en-US" dirty="0"/>
          </a:p>
          <a:p>
            <a:pPr marL="0" indent="0" eaLnBrk="1" hangingPunct="1">
              <a:buNone/>
            </a:pPr>
            <a:r>
              <a:rPr lang="en-US" b="1" dirty="0"/>
              <a:t>FIND: </a:t>
            </a:r>
            <a:r>
              <a:rPr lang="en-US" i="1" dirty="0" err="1"/>
              <a:t>K</a:t>
            </a:r>
            <a:r>
              <a:rPr lang="en-US" baseline="-25000" dirty="0" err="1"/>
              <a:t>eq</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7988" y="888995"/>
            <a:ext cx="5068023" cy="43498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1102" y="2195654"/>
            <a:ext cx="2815405" cy="2746737"/>
          </a:xfrm>
          <a:prstGeom prst="rect">
            <a:avLst/>
          </a:prstGeom>
        </p:spPr>
      </p:pic>
    </p:spTree>
    <p:extLst>
      <p:ext uri="{BB962C8B-B14F-4D97-AF65-F5344CB8AC3E}">
        <p14:creationId xmlns:p14="http://schemas.microsoft.com/office/powerpoint/2010/main" val="732410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Using Equilibrium Constants in Calculations</a:t>
            </a:r>
          </a:p>
        </p:txBody>
      </p:sp>
      <p:sp>
        <p:nvSpPr>
          <p:cNvPr id="6" name="Content Placeholder 2"/>
          <p:cNvSpPr>
            <a:spLocks noGrp="1"/>
          </p:cNvSpPr>
          <p:nvPr>
            <p:ph sz="half" idx="2"/>
          </p:nvPr>
        </p:nvSpPr>
        <p:spPr>
          <a:xfrm>
            <a:off x="461761" y="2302694"/>
            <a:ext cx="3357885" cy="3539430"/>
          </a:xfrm>
        </p:spPr>
        <p:txBody>
          <a:bodyPr/>
          <a:lstStyle/>
          <a:p>
            <a:pPr marL="0" indent="0" eaLnBrk="1" hangingPunct="1">
              <a:buNone/>
            </a:pPr>
            <a:r>
              <a:rPr lang="en-US" b="1" dirty="0"/>
              <a:t>GIVEN:</a:t>
            </a:r>
          </a:p>
          <a:p>
            <a:pPr eaLnBrk="1" hangingPunct="1">
              <a:buFont typeface="Arial" charset="0"/>
              <a:buNone/>
            </a:pPr>
            <a:r>
              <a:rPr lang="en-US" dirty="0"/>
              <a:t>	[COF</a:t>
            </a:r>
            <a:r>
              <a:rPr lang="en-US" baseline="-25000" dirty="0"/>
              <a:t>2</a:t>
            </a:r>
            <a:r>
              <a:rPr lang="en-US" dirty="0"/>
              <a:t>] = 0.255 M </a:t>
            </a:r>
          </a:p>
          <a:p>
            <a:pPr eaLnBrk="1" hangingPunct="1">
              <a:buFont typeface="Arial" charset="0"/>
              <a:buNone/>
            </a:pPr>
            <a:r>
              <a:rPr lang="en-US" dirty="0"/>
              <a:t>	[CF</a:t>
            </a:r>
            <a:r>
              <a:rPr lang="en-US" baseline="-25000" dirty="0"/>
              <a:t>4</a:t>
            </a:r>
            <a:r>
              <a:rPr lang="en-US" dirty="0"/>
              <a:t>] = 0.118 M </a:t>
            </a:r>
          </a:p>
          <a:p>
            <a:pPr eaLnBrk="1" hangingPunct="1">
              <a:buFont typeface="Arial" charset="0"/>
              <a:buNone/>
            </a:pPr>
            <a:r>
              <a:rPr lang="en-US" i="1" dirty="0"/>
              <a:t>	</a:t>
            </a:r>
            <a:r>
              <a:rPr lang="en-US" i="1" dirty="0" err="1"/>
              <a:t>K</a:t>
            </a:r>
            <a:r>
              <a:rPr lang="en-US" baseline="-25000" dirty="0" err="1"/>
              <a:t>eq</a:t>
            </a:r>
            <a:r>
              <a:rPr lang="en-US" dirty="0"/>
              <a:t> = 2.00</a:t>
            </a:r>
            <a:r>
              <a:rPr lang="en-US" baseline="-25000" dirty="0"/>
              <a:t> </a:t>
            </a:r>
            <a:endParaRPr lang="en-US" dirty="0"/>
          </a:p>
          <a:p>
            <a:pPr eaLnBrk="1" hangingPunct="1"/>
            <a:endParaRPr lang="en-US" dirty="0"/>
          </a:p>
          <a:p>
            <a:pPr marL="0" indent="0" eaLnBrk="1" hangingPunct="1">
              <a:buNone/>
            </a:pPr>
            <a:r>
              <a:rPr lang="en-US" b="1" dirty="0"/>
              <a:t>FIND: </a:t>
            </a:r>
            <a:r>
              <a:rPr lang="en-US" dirty="0"/>
              <a:t>[CO</a:t>
            </a:r>
            <a:r>
              <a:rPr lang="en-US" baseline="-25000" dirty="0"/>
              <a:t>2</a:t>
            </a:r>
            <a:r>
              <a:rPr lang="en-US" dirty="0"/>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739" y="1105855"/>
            <a:ext cx="7442521" cy="32150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2309" y="2340739"/>
            <a:ext cx="2754176" cy="175940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2309" y="4579717"/>
            <a:ext cx="2754176" cy="1133645"/>
          </a:xfrm>
          <a:prstGeom prst="rect">
            <a:avLst/>
          </a:prstGeom>
        </p:spPr>
      </p:pic>
    </p:spTree>
    <p:extLst>
      <p:ext uri="{BB962C8B-B14F-4D97-AF65-F5344CB8AC3E}">
        <p14:creationId xmlns:p14="http://schemas.microsoft.com/office/powerpoint/2010/main" val="1839909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Disturbing a Reaction at Equilibrium: </a:t>
            </a:r>
            <a:br>
              <a:rPr lang="en-US" altLang="en-US" dirty="0">
                <a:solidFill>
                  <a:srgbClr val="ED6B06"/>
                </a:solidFill>
              </a:rPr>
            </a:br>
            <a:r>
              <a:rPr lang="en-US" altLang="en-US" dirty="0">
                <a:solidFill>
                  <a:srgbClr val="ED6B06"/>
                </a:solidFill>
              </a:rPr>
              <a:t>Le </a:t>
            </a:r>
            <a:r>
              <a:rPr lang="en-US" altLang="en-US" dirty="0" err="1">
                <a:solidFill>
                  <a:srgbClr val="ED6B06"/>
                </a:solidFill>
              </a:rPr>
              <a:t>Châtelier’s</a:t>
            </a:r>
            <a:r>
              <a:rPr lang="en-US" altLang="en-US" dirty="0">
                <a:solidFill>
                  <a:srgbClr val="ED6B06"/>
                </a:solidFill>
              </a:rPr>
              <a:t> Principle</a:t>
            </a:r>
          </a:p>
        </p:txBody>
      </p:sp>
      <p:sp>
        <p:nvSpPr>
          <p:cNvPr id="4099" name="Content Placeholder 2"/>
          <p:cNvSpPr>
            <a:spLocks noGrp="1"/>
          </p:cNvSpPr>
          <p:nvPr>
            <p:ph sz="half" idx="1"/>
          </p:nvPr>
        </p:nvSpPr>
        <p:spPr>
          <a:xfrm>
            <a:off x="342899" y="1335550"/>
            <a:ext cx="8548438" cy="1569660"/>
          </a:xfrm>
        </p:spPr>
        <p:txBody>
          <a:bodyPr/>
          <a:lstStyle/>
          <a:p>
            <a:pPr eaLnBrk="1" hangingPunct="1"/>
            <a:r>
              <a:rPr lang="en-US" sz="3200" dirty="0"/>
              <a:t>When a chemical system at equilibrium is disturbed, the system shifts in a direction that minimizes the disturbance. </a:t>
            </a:r>
          </a:p>
        </p:txBody>
      </p:sp>
    </p:spTree>
    <p:extLst>
      <p:ext uri="{BB962C8B-B14F-4D97-AF65-F5344CB8AC3E}">
        <p14:creationId xmlns:p14="http://schemas.microsoft.com/office/powerpoint/2010/main" val="3867582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fr-FR" altLang="en-US" dirty="0">
                <a:solidFill>
                  <a:srgbClr val="ED6B06"/>
                </a:solidFill>
              </a:rPr>
              <a:t>Population </a:t>
            </a:r>
            <a:r>
              <a:rPr lang="fr-FR" altLang="en-US" dirty="0" err="1">
                <a:solidFill>
                  <a:srgbClr val="ED6B06"/>
                </a:solidFill>
              </a:rPr>
              <a:t>Analogy</a:t>
            </a:r>
            <a:r>
              <a:rPr lang="fr-FR" altLang="en-US" dirty="0">
                <a:solidFill>
                  <a:srgbClr val="ED6B06"/>
                </a:solidFill>
              </a:rPr>
              <a:t> for Le </a:t>
            </a:r>
            <a:r>
              <a:rPr lang="fr-FR" altLang="en-US" dirty="0" err="1">
                <a:solidFill>
                  <a:srgbClr val="ED6B06"/>
                </a:solidFill>
              </a:rPr>
              <a:t>Châtelier’s</a:t>
            </a:r>
            <a:r>
              <a:rPr lang="fr-FR" altLang="en-US" dirty="0">
                <a:solidFill>
                  <a:srgbClr val="ED6B06"/>
                </a:solidFill>
              </a:rPr>
              <a:t> </a:t>
            </a:r>
            <a:r>
              <a:rPr lang="fr-FR" altLang="en-US" dirty="0" err="1">
                <a:solidFill>
                  <a:srgbClr val="ED6B06"/>
                </a:solidFill>
              </a:rPr>
              <a:t>Principle</a:t>
            </a:r>
            <a:endParaRPr lang="en-US" altLang="en-US" dirty="0">
              <a:solidFill>
                <a:srgbClr val="ED6B06"/>
              </a:solidFill>
            </a:endParaRPr>
          </a:p>
        </p:txBody>
      </p:sp>
      <p:sp>
        <p:nvSpPr>
          <p:cNvPr id="7" name="Content Placeholder 2"/>
          <p:cNvSpPr>
            <a:spLocks noGrp="1"/>
          </p:cNvSpPr>
          <p:nvPr>
            <p:ph sz="half" idx="1"/>
          </p:nvPr>
        </p:nvSpPr>
        <p:spPr>
          <a:xfrm>
            <a:off x="457199" y="1152559"/>
            <a:ext cx="4404167" cy="5259816"/>
          </a:xfrm>
        </p:spPr>
        <p:txBody>
          <a:bodyPr/>
          <a:lstStyle/>
          <a:p>
            <a:pPr eaLnBrk="1" hangingPunct="1"/>
            <a:r>
              <a:rPr lang="en-US" dirty="0"/>
              <a:t>When a system at equilibrium is disturbed, it shifts to minimize the disturbance. In this case, adding population to Middle Earth (the disturbance) causes population to move out of Middle Earth (minimizing the disturbance).</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2576"/>
          <a:stretch/>
        </p:blipFill>
        <p:spPr>
          <a:xfrm>
            <a:off x="4803495" y="924239"/>
            <a:ext cx="4236334" cy="5758917"/>
          </a:xfrm>
          <a:prstGeom prst="rect">
            <a:avLst/>
          </a:prstGeom>
        </p:spPr>
      </p:pic>
    </p:spTree>
    <p:extLst>
      <p:ext uri="{BB962C8B-B14F-4D97-AF65-F5344CB8AC3E}">
        <p14:creationId xmlns:p14="http://schemas.microsoft.com/office/powerpoint/2010/main" val="2299282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Disturb a System by Adding Products</a:t>
            </a:r>
          </a:p>
        </p:txBody>
      </p:sp>
      <p:sp>
        <p:nvSpPr>
          <p:cNvPr id="4099" name="Content Placeholder 2"/>
          <p:cNvSpPr>
            <a:spLocks noGrp="1"/>
          </p:cNvSpPr>
          <p:nvPr>
            <p:ph sz="half" idx="1"/>
          </p:nvPr>
        </p:nvSpPr>
        <p:spPr>
          <a:xfrm>
            <a:off x="342899" y="3494224"/>
            <a:ext cx="8716880" cy="2246769"/>
          </a:xfrm>
        </p:spPr>
        <p:txBody>
          <a:bodyPr/>
          <a:lstStyle/>
          <a:p>
            <a:r>
              <a:rPr lang="en-US" dirty="0"/>
              <a:t>Figure 15.9 Le </a:t>
            </a:r>
            <a:r>
              <a:rPr lang="en-US" dirty="0" err="1"/>
              <a:t>Châtelier</a:t>
            </a:r>
            <a:r>
              <a:rPr lang="en-US" altLang="ja-JP" dirty="0" err="1"/>
              <a:t>’s</a:t>
            </a:r>
            <a:r>
              <a:rPr lang="en-US" altLang="ja-JP" dirty="0"/>
              <a:t> principle in action I: When a system at equilibrium is disturbed, it changes to minimize the disturbance: Adding NO</a:t>
            </a:r>
            <a:r>
              <a:rPr lang="en-US" altLang="ja-JP" baseline="-25000" dirty="0"/>
              <a:t>2</a:t>
            </a:r>
            <a:r>
              <a:rPr lang="en-US" altLang="ja-JP" dirty="0"/>
              <a:t> (the disturbance) causes the reaction to shift left, consuming NO</a:t>
            </a:r>
            <a:r>
              <a:rPr lang="en-US" altLang="ja-JP" baseline="-25000" dirty="0"/>
              <a:t>2</a:t>
            </a:r>
            <a:r>
              <a:rPr lang="en-US" altLang="ja-JP" dirty="0"/>
              <a:t> by forming more N</a:t>
            </a:r>
            <a:r>
              <a:rPr lang="en-US" altLang="ja-JP" baseline="-25000" dirty="0"/>
              <a:t>2</a:t>
            </a:r>
            <a:r>
              <a:rPr lang="en-US" altLang="ja-JP" dirty="0"/>
              <a:t>O</a:t>
            </a:r>
            <a:r>
              <a:rPr lang="en-US" altLang="ja-JP" baseline="-25000" dirty="0"/>
              <a:t>4</a:t>
            </a:r>
            <a:r>
              <a:rPr lang="en-US" altLang="ja-JP" dirty="0"/>
              <a:t>.</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1254" y="1408976"/>
            <a:ext cx="3701491" cy="1261872"/>
          </a:xfrm>
          <a:prstGeom prst="rect">
            <a:avLst/>
          </a:prstGeom>
        </p:spPr>
      </p:pic>
    </p:spTree>
    <p:extLst>
      <p:ext uri="{BB962C8B-B14F-4D97-AF65-F5344CB8AC3E}">
        <p14:creationId xmlns:p14="http://schemas.microsoft.com/office/powerpoint/2010/main" val="1488311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Disturb a System by Adding Products</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765"/>
          <a:stretch/>
        </p:blipFill>
        <p:spPr>
          <a:xfrm>
            <a:off x="526239" y="621601"/>
            <a:ext cx="8091521" cy="5709753"/>
          </a:xfrm>
          <a:prstGeom prst="rect">
            <a:avLst/>
          </a:prstGeom>
        </p:spPr>
      </p:pic>
    </p:spTree>
    <p:extLst>
      <p:ext uri="{BB962C8B-B14F-4D97-AF65-F5344CB8AC3E}">
        <p14:creationId xmlns:p14="http://schemas.microsoft.com/office/powerpoint/2010/main" val="521865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5399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sz="3000" dirty="0">
                <a:solidFill>
                  <a:srgbClr val="ED6B06"/>
                </a:solidFill>
              </a:rPr>
              <a:t>Equilibrium Involves Sameness and Constancy</a:t>
            </a:r>
          </a:p>
        </p:txBody>
      </p:sp>
      <p:sp>
        <p:nvSpPr>
          <p:cNvPr id="4099" name="Content Placeholder 2"/>
          <p:cNvSpPr>
            <a:spLocks noGrp="1"/>
          </p:cNvSpPr>
          <p:nvPr>
            <p:ph sz="half" idx="1"/>
          </p:nvPr>
        </p:nvSpPr>
        <p:spPr>
          <a:xfrm>
            <a:off x="342900" y="957353"/>
            <a:ext cx="8477010" cy="4644794"/>
          </a:xfrm>
        </p:spPr>
        <p:txBody>
          <a:bodyPr/>
          <a:lstStyle/>
          <a:p>
            <a:pPr eaLnBrk="1" hangingPunct="1"/>
            <a:r>
              <a:rPr lang="en-US" sz="2400" dirty="0"/>
              <a:t>We can think of equilibrium as </a:t>
            </a:r>
            <a:r>
              <a:rPr lang="en-US" sz="2400" i="1" dirty="0"/>
              <a:t>sameness </a:t>
            </a:r>
            <a:r>
              <a:rPr lang="en-US" sz="2400" dirty="0"/>
              <a:t>and</a:t>
            </a:r>
            <a:r>
              <a:rPr lang="en-US" sz="2400" i="1" dirty="0"/>
              <a:t> constancy</a:t>
            </a:r>
            <a:r>
              <a:rPr lang="en-US" sz="2400" dirty="0"/>
              <a:t>. </a:t>
            </a:r>
          </a:p>
          <a:p>
            <a:pPr eaLnBrk="1" hangingPunct="1"/>
            <a:r>
              <a:rPr lang="en-US" sz="2400" dirty="0"/>
              <a:t>When an object is in equilibrium with its surroundings, some property of the object has reached sameness with the surroundings and is no longer changing. </a:t>
            </a:r>
          </a:p>
          <a:p>
            <a:pPr eaLnBrk="1" hangingPunct="1"/>
            <a:r>
              <a:rPr lang="en-US" sz="2400" dirty="0"/>
              <a:t>A cup of hot water is not in equilibrium with its surroundings with respect to temperature. </a:t>
            </a:r>
          </a:p>
          <a:p>
            <a:pPr eaLnBrk="1" hangingPunct="1"/>
            <a:r>
              <a:rPr lang="en-US" sz="2400" dirty="0"/>
              <a:t>If left undisturbed, the cup of hot water will slowly cool until it reaches equilibrium with its surroundings. </a:t>
            </a:r>
          </a:p>
          <a:p>
            <a:pPr eaLnBrk="1" hangingPunct="1"/>
            <a:r>
              <a:rPr lang="en-US" sz="2400" dirty="0"/>
              <a:t>At that point, the temperature of the water is the </a:t>
            </a:r>
            <a:r>
              <a:rPr lang="en-US" sz="2400" i="1" dirty="0"/>
              <a:t>same as</a:t>
            </a:r>
            <a:r>
              <a:rPr lang="en-US" sz="2400" dirty="0"/>
              <a:t> that of the surroundings (sameness) and </a:t>
            </a:r>
            <a:r>
              <a:rPr lang="en-US" sz="2400" i="1" dirty="0"/>
              <a:t>no longer changes</a:t>
            </a:r>
            <a:r>
              <a:rPr lang="en-US" sz="2400" dirty="0"/>
              <a:t> (constancy).</a:t>
            </a:r>
          </a:p>
        </p:txBody>
      </p:sp>
    </p:spTree>
    <p:extLst>
      <p:ext uri="{BB962C8B-B14F-4D97-AF65-F5344CB8AC3E}">
        <p14:creationId xmlns:p14="http://schemas.microsoft.com/office/powerpoint/2010/main" val="3784659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Disturb a System by Adding Reactants</a:t>
            </a:r>
          </a:p>
        </p:txBody>
      </p:sp>
      <p:sp>
        <p:nvSpPr>
          <p:cNvPr id="4099" name="Content Placeholder 2"/>
          <p:cNvSpPr>
            <a:spLocks noGrp="1"/>
          </p:cNvSpPr>
          <p:nvPr>
            <p:ph sz="half" idx="1"/>
          </p:nvPr>
        </p:nvSpPr>
        <p:spPr>
          <a:xfrm>
            <a:off x="342899" y="866775"/>
            <a:ext cx="8404059" cy="3046988"/>
          </a:xfrm>
        </p:spPr>
        <p:txBody>
          <a:bodyPr/>
          <a:lstStyle/>
          <a:p>
            <a:r>
              <a:rPr lang="en-US" altLang="ja-JP" sz="3200" dirty="0"/>
              <a:t>Figure 15.10 Le </a:t>
            </a:r>
            <a:r>
              <a:rPr lang="en-US" altLang="ja-JP" sz="3200" dirty="0" err="1"/>
              <a:t>Châtelier</a:t>
            </a:r>
            <a:r>
              <a:rPr lang="ja-JP" altLang="en-US" sz="3200" dirty="0"/>
              <a:t>’</a:t>
            </a:r>
            <a:r>
              <a:rPr lang="en-US" altLang="ja-JP" sz="3200" dirty="0"/>
              <a:t>s principle in action II: When a system at equilibrium is disturbed, it changes to minimize the disturbance: Adding N</a:t>
            </a:r>
            <a:r>
              <a:rPr lang="en-US" altLang="ja-JP" sz="3200" baseline="-25000" dirty="0"/>
              <a:t>2</a:t>
            </a:r>
            <a:r>
              <a:rPr lang="en-US" altLang="ja-JP" sz="3200" dirty="0"/>
              <a:t>O</a:t>
            </a:r>
            <a:r>
              <a:rPr lang="en-US" altLang="ja-JP" sz="3200" baseline="-25000" dirty="0"/>
              <a:t>4</a:t>
            </a:r>
            <a:r>
              <a:rPr lang="en-US" altLang="ja-JP" sz="3200" dirty="0"/>
              <a:t> (the disturbance) causes the reaction to shift right, consuming N</a:t>
            </a:r>
            <a:r>
              <a:rPr lang="en-US" altLang="ja-JP" sz="3200" baseline="-25000" dirty="0"/>
              <a:t>2</a:t>
            </a:r>
            <a:r>
              <a:rPr lang="en-US" altLang="ja-JP" sz="3200" dirty="0"/>
              <a:t>O</a:t>
            </a:r>
            <a:r>
              <a:rPr lang="en-US" altLang="ja-JP" sz="3200" baseline="-25000" dirty="0"/>
              <a:t>4</a:t>
            </a:r>
            <a:r>
              <a:rPr lang="en-US" altLang="ja-JP" sz="3200" dirty="0"/>
              <a:t> by producing more NO</a:t>
            </a:r>
            <a:r>
              <a:rPr lang="en-US" altLang="ja-JP" sz="3200" baseline="-25000" dirty="0"/>
              <a:t>2</a:t>
            </a:r>
            <a:r>
              <a:rPr lang="en-US" altLang="ja-JP" sz="3200" dirty="0"/>
              <a:t>.</a:t>
            </a:r>
            <a:endParaRPr lang="en-US" sz="3200" dirty="0"/>
          </a:p>
        </p:txBody>
      </p:sp>
    </p:spTree>
    <p:extLst>
      <p:ext uri="{BB962C8B-B14F-4D97-AF65-F5344CB8AC3E}">
        <p14:creationId xmlns:p14="http://schemas.microsoft.com/office/powerpoint/2010/main" val="1389596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Disturb a System by Adding Reactants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913"/>
          <a:stretch/>
        </p:blipFill>
        <p:spPr>
          <a:xfrm>
            <a:off x="434050" y="674030"/>
            <a:ext cx="8269248" cy="5705856"/>
          </a:xfrm>
          <a:prstGeom prst="rect">
            <a:avLst/>
          </a:prstGeom>
        </p:spPr>
      </p:pic>
    </p:spTree>
    <p:extLst>
      <p:ext uri="{BB962C8B-B14F-4D97-AF65-F5344CB8AC3E}">
        <p14:creationId xmlns:p14="http://schemas.microsoft.com/office/powerpoint/2010/main" val="23773052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The Effect of a Volume Change on Equilibrium</a:t>
            </a:r>
          </a:p>
        </p:txBody>
      </p:sp>
      <p:sp>
        <p:nvSpPr>
          <p:cNvPr id="6" name="Content Placeholder 2"/>
          <p:cNvSpPr>
            <a:spLocks noGrp="1"/>
          </p:cNvSpPr>
          <p:nvPr>
            <p:ph idx="1"/>
          </p:nvPr>
        </p:nvSpPr>
        <p:spPr>
          <a:xfrm>
            <a:off x="457200" y="1069325"/>
            <a:ext cx="8229600" cy="5521512"/>
          </a:xfrm>
        </p:spPr>
        <p:txBody>
          <a:bodyPr/>
          <a:lstStyle/>
          <a:p>
            <a:pPr eaLnBrk="1" hangingPunct="1"/>
            <a:r>
              <a:rPr lang="en-US" dirty="0"/>
              <a:t>Changing the volume of a gas (or a gas mixture) results in a change in pressure.</a:t>
            </a:r>
          </a:p>
          <a:p>
            <a:pPr eaLnBrk="1" hangingPunct="1"/>
            <a:r>
              <a:rPr lang="en-US" dirty="0"/>
              <a:t>A </a:t>
            </a:r>
            <a:r>
              <a:rPr lang="en-US" i="1" dirty="0"/>
              <a:t>decrease</a:t>
            </a:r>
            <a:r>
              <a:rPr lang="en-US" dirty="0"/>
              <a:t> in volume causes an </a:t>
            </a:r>
            <a:r>
              <a:rPr lang="en-US" i="1" dirty="0"/>
              <a:t>increase</a:t>
            </a:r>
            <a:r>
              <a:rPr lang="en-US" dirty="0"/>
              <a:t> in pressure, and an </a:t>
            </a:r>
            <a:r>
              <a:rPr lang="en-US" i="1" dirty="0"/>
              <a:t>increase</a:t>
            </a:r>
            <a:r>
              <a:rPr lang="en-US" dirty="0"/>
              <a:t> in volume causes a </a:t>
            </a:r>
            <a:r>
              <a:rPr lang="en-US" i="1" dirty="0"/>
              <a:t>decrease</a:t>
            </a:r>
            <a:r>
              <a:rPr lang="en-US" dirty="0"/>
              <a:t> in pressure. </a:t>
            </a:r>
          </a:p>
          <a:p>
            <a:pPr eaLnBrk="1" hangingPunct="1"/>
            <a:r>
              <a:rPr lang="en-US" dirty="0"/>
              <a:t>From the ideal gas law, </a:t>
            </a:r>
            <a:r>
              <a:rPr lang="en-US" i="1" dirty="0"/>
              <a:t>PV</a:t>
            </a:r>
            <a:r>
              <a:rPr lang="en-US" dirty="0"/>
              <a:t> = </a:t>
            </a:r>
            <a:r>
              <a:rPr lang="en-US" i="1" dirty="0" err="1"/>
              <a:t>nRT</a:t>
            </a:r>
            <a:r>
              <a:rPr lang="en-US" i="1" dirty="0"/>
              <a:t>,</a:t>
            </a:r>
            <a:r>
              <a:rPr lang="en-US" dirty="0"/>
              <a:t> we can see that lowering the number of moles of a gas (</a:t>
            </a:r>
            <a:r>
              <a:rPr lang="en-US" i="1" dirty="0"/>
              <a:t>n</a:t>
            </a:r>
            <a:r>
              <a:rPr lang="en-US" dirty="0"/>
              <a:t>) results in a lower pressure (</a:t>
            </a:r>
            <a:r>
              <a:rPr lang="en-US" i="1" dirty="0"/>
              <a:t>P</a:t>
            </a:r>
            <a:r>
              <a:rPr lang="en-US" dirty="0"/>
              <a:t>) at constant temperature and volume. </a:t>
            </a:r>
          </a:p>
          <a:p>
            <a:pPr eaLnBrk="1" hangingPunct="1"/>
            <a:r>
              <a:rPr lang="en-US" dirty="0"/>
              <a:t>A system can respond to a disturbance by changing the moles of gas present to relieve a pressure change.</a:t>
            </a:r>
          </a:p>
        </p:txBody>
      </p:sp>
    </p:spTree>
    <p:extLst>
      <p:ext uri="{BB962C8B-B14F-4D97-AF65-F5344CB8AC3E}">
        <p14:creationId xmlns:p14="http://schemas.microsoft.com/office/powerpoint/2010/main" val="36057188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Effect of Volume Decrease on Equilibrium</a:t>
            </a:r>
          </a:p>
        </p:txBody>
      </p:sp>
      <p:sp>
        <p:nvSpPr>
          <p:cNvPr id="6" name="Content Placeholder 2"/>
          <p:cNvSpPr>
            <a:spLocks noGrp="1"/>
          </p:cNvSpPr>
          <p:nvPr>
            <p:ph idx="1"/>
          </p:nvPr>
        </p:nvSpPr>
        <p:spPr>
          <a:xfrm>
            <a:off x="343700" y="914402"/>
            <a:ext cx="4100978" cy="4832092"/>
          </a:xfrm>
        </p:spPr>
        <p:txBody>
          <a:bodyPr/>
          <a:lstStyle/>
          <a:p>
            <a:pPr eaLnBrk="1" hangingPunct="1"/>
            <a:r>
              <a:rPr lang="en-US" dirty="0"/>
              <a:t>When the volume of an equilibrium mixture decreases, the pressure increases. The system responds (to bring the pressure back down) by shifting to the right, the side of the reaction with the fewer moles of gas particles.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576"/>
          <a:stretch/>
        </p:blipFill>
        <p:spPr>
          <a:xfrm>
            <a:off x="5122433" y="634868"/>
            <a:ext cx="3547262" cy="5952744"/>
          </a:xfrm>
          <a:prstGeom prst="rect">
            <a:avLst/>
          </a:prstGeom>
        </p:spPr>
      </p:pic>
    </p:spTree>
    <p:extLst>
      <p:ext uri="{BB962C8B-B14F-4D97-AF65-F5344CB8AC3E}">
        <p14:creationId xmlns:p14="http://schemas.microsoft.com/office/powerpoint/2010/main" val="3607796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Effect of Volume Increase on Equilibrium</a:t>
            </a:r>
          </a:p>
        </p:txBody>
      </p:sp>
      <p:sp>
        <p:nvSpPr>
          <p:cNvPr id="6" name="Content Placeholder 2"/>
          <p:cNvSpPr>
            <a:spLocks noGrp="1"/>
          </p:cNvSpPr>
          <p:nvPr>
            <p:ph idx="1"/>
          </p:nvPr>
        </p:nvSpPr>
        <p:spPr>
          <a:xfrm>
            <a:off x="343700" y="914402"/>
            <a:ext cx="4100978" cy="4401205"/>
          </a:xfrm>
        </p:spPr>
        <p:txBody>
          <a:bodyPr/>
          <a:lstStyle/>
          <a:p>
            <a:pPr eaLnBrk="1" hangingPunct="1"/>
            <a:r>
              <a:rPr lang="en-US" dirty="0"/>
              <a:t>When the volume of an equilibrium mixture increases, the pressure decreases. The system responds (to raise the pressure) by shifting to the left, the side of the reaction with more moles of gas particles. </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576"/>
          <a:stretch/>
        </p:blipFill>
        <p:spPr>
          <a:xfrm>
            <a:off x="4970219" y="623297"/>
            <a:ext cx="3930903" cy="5951124"/>
          </a:xfrm>
          <a:prstGeom prst="rect">
            <a:avLst/>
          </a:prstGeom>
        </p:spPr>
      </p:pic>
    </p:spTree>
    <p:extLst>
      <p:ext uri="{BB962C8B-B14F-4D97-AF65-F5344CB8AC3E}">
        <p14:creationId xmlns:p14="http://schemas.microsoft.com/office/powerpoint/2010/main" val="11538160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The Effect of a Volume Change on Equilibrium</a:t>
            </a:r>
          </a:p>
        </p:txBody>
      </p:sp>
      <p:sp>
        <p:nvSpPr>
          <p:cNvPr id="5" name="Content Placeholder 2"/>
          <p:cNvSpPr>
            <a:spLocks noGrp="1"/>
          </p:cNvSpPr>
          <p:nvPr>
            <p:ph idx="1"/>
          </p:nvPr>
        </p:nvSpPr>
        <p:spPr>
          <a:xfrm>
            <a:off x="457200" y="1094333"/>
            <a:ext cx="8229600" cy="5392245"/>
          </a:xfrm>
        </p:spPr>
        <p:txBody>
          <a:bodyPr/>
          <a:lstStyle/>
          <a:p>
            <a:pPr marL="0" indent="0" eaLnBrk="1" hangingPunct="1">
              <a:lnSpc>
                <a:spcPct val="90000"/>
              </a:lnSpc>
              <a:buFont typeface="Arial" charset="0"/>
              <a:buNone/>
            </a:pPr>
            <a:r>
              <a:rPr lang="en-US" b="1" dirty="0"/>
              <a:t>To summarize, if a chemical system is at equilibrium, the effects of volume change are as follows:</a:t>
            </a:r>
          </a:p>
          <a:p>
            <a:pPr eaLnBrk="1" hangingPunct="1">
              <a:lnSpc>
                <a:spcPct val="90000"/>
              </a:lnSpc>
              <a:buFont typeface="Arial" charset="0"/>
              <a:buNone/>
            </a:pPr>
            <a:r>
              <a:rPr lang="en-US" dirty="0"/>
              <a:t>•	Decreasing the volume causes the reaction to shift in the direction that has fewer moles of gas particles.</a:t>
            </a:r>
            <a:endParaRPr lang="en-US" b="1" dirty="0"/>
          </a:p>
          <a:p>
            <a:pPr eaLnBrk="1" hangingPunct="1">
              <a:lnSpc>
                <a:spcPct val="90000"/>
              </a:lnSpc>
              <a:buFont typeface="Arial" charset="0"/>
              <a:buNone/>
            </a:pPr>
            <a:r>
              <a:rPr lang="en-US" dirty="0"/>
              <a:t>•	Increasing the volume causes the reaction to shift in the direction that has more moles of gas particles.</a:t>
            </a:r>
            <a:endParaRPr lang="en-US" b="1" dirty="0"/>
          </a:p>
          <a:p>
            <a:pPr eaLnBrk="1" hangingPunct="1">
              <a:lnSpc>
                <a:spcPct val="90000"/>
              </a:lnSpc>
              <a:buFont typeface="Arial" charset="0"/>
              <a:buNone/>
            </a:pPr>
            <a:r>
              <a:rPr lang="en-US" dirty="0"/>
              <a:t>•	Notice that if a chemical reaction has an equal number of moles of gas particles on both sides </a:t>
            </a:r>
            <a:br>
              <a:rPr lang="en-US" dirty="0"/>
            </a:br>
            <a:r>
              <a:rPr lang="en-US" dirty="0"/>
              <a:t>of the chemical equation, a change in volume has no effect.</a:t>
            </a:r>
          </a:p>
        </p:txBody>
      </p:sp>
    </p:spTree>
    <p:extLst>
      <p:ext uri="{BB962C8B-B14F-4D97-AF65-F5344CB8AC3E}">
        <p14:creationId xmlns:p14="http://schemas.microsoft.com/office/powerpoint/2010/main" val="5634731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56966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Chemistry and Health:</a:t>
            </a:r>
            <a:br>
              <a:rPr lang="en-US" altLang="en-US" dirty="0">
                <a:solidFill>
                  <a:srgbClr val="ED6B06"/>
                </a:solidFill>
              </a:rPr>
            </a:br>
            <a:r>
              <a:rPr lang="en-US" altLang="en-US" dirty="0">
                <a:solidFill>
                  <a:srgbClr val="ED6B06"/>
                </a:solidFill>
              </a:rPr>
              <a:t>How a Developing Fetus Gets Oxygen from Its Mother </a:t>
            </a:r>
          </a:p>
        </p:txBody>
      </p:sp>
      <p:sp>
        <p:nvSpPr>
          <p:cNvPr id="4099" name="Content Placeholder 2"/>
          <p:cNvSpPr>
            <a:spLocks noGrp="1"/>
          </p:cNvSpPr>
          <p:nvPr>
            <p:ph sz="half" idx="1"/>
          </p:nvPr>
        </p:nvSpPr>
        <p:spPr>
          <a:xfrm>
            <a:off x="342899" y="1781175"/>
            <a:ext cx="8650630" cy="4315027"/>
          </a:xfrm>
        </p:spPr>
        <p:txBody>
          <a:bodyPr/>
          <a:lstStyle/>
          <a:p>
            <a:pPr eaLnBrk="1" hangingPunct="1"/>
            <a:r>
              <a:rPr lang="en-US" dirty="0"/>
              <a:t>Hemoglobin (</a:t>
            </a:r>
            <a:r>
              <a:rPr lang="en-US" dirty="0" err="1"/>
              <a:t>Hb</a:t>
            </a:r>
            <a:r>
              <a:rPr lang="en-US" dirty="0"/>
              <a:t>) reacts with oxygen according to the equilibrium equation:</a:t>
            </a:r>
          </a:p>
          <a:p>
            <a:pPr marL="0" indent="0" eaLnBrk="1" hangingPunct="1">
              <a:buNone/>
            </a:pPr>
            <a:endParaRPr lang="en-US" b="1" dirty="0">
              <a:solidFill>
                <a:schemeClr val="accent6"/>
              </a:solidFill>
            </a:endParaRPr>
          </a:p>
          <a:p>
            <a:pPr marL="0" indent="0" eaLnBrk="1" hangingPunct="1">
              <a:buNone/>
            </a:pPr>
            <a:endParaRPr lang="en-US" b="1" dirty="0">
              <a:solidFill>
                <a:schemeClr val="accent6"/>
              </a:solidFill>
            </a:endParaRPr>
          </a:p>
          <a:p>
            <a:pPr marL="0" indent="0" eaLnBrk="1" hangingPunct="1">
              <a:buNone/>
            </a:pPr>
            <a:endParaRPr lang="en-US" b="1" dirty="0">
              <a:solidFill>
                <a:schemeClr val="accent6"/>
              </a:solidFill>
            </a:endParaRPr>
          </a:p>
          <a:p>
            <a:pPr eaLnBrk="1" hangingPunct="1"/>
            <a:r>
              <a:rPr lang="en-US" dirty="0"/>
              <a:t>The equilibrium constant for this reaction is neither large nor small. Consequently, the reaction shifts toward the right or the left depending on the concentration of oxygen.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450" y="3206750"/>
            <a:ext cx="4483100" cy="444500"/>
          </a:xfrm>
          <a:prstGeom prst="rect">
            <a:avLst/>
          </a:prstGeom>
        </p:spPr>
      </p:pic>
    </p:spTree>
    <p:extLst>
      <p:ext uri="{BB962C8B-B14F-4D97-AF65-F5344CB8AC3E}">
        <p14:creationId xmlns:p14="http://schemas.microsoft.com/office/powerpoint/2010/main" val="37451491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56966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Chemistry and Health:</a:t>
            </a:r>
            <a:br>
              <a:rPr lang="en-US" altLang="en-US" dirty="0">
                <a:solidFill>
                  <a:srgbClr val="ED6B06"/>
                </a:solidFill>
              </a:rPr>
            </a:br>
            <a:r>
              <a:rPr lang="en-US" altLang="en-US" dirty="0">
                <a:solidFill>
                  <a:srgbClr val="ED6B06"/>
                </a:solidFill>
              </a:rPr>
              <a:t>How a Developing Fetus Gets Oxygen from Its Mother</a:t>
            </a:r>
          </a:p>
        </p:txBody>
      </p:sp>
      <p:sp>
        <p:nvSpPr>
          <p:cNvPr id="5" name="Content Placeholder 2"/>
          <p:cNvSpPr>
            <a:spLocks noGrp="1"/>
          </p:cNvSpPr>
          <p:nvPr>
            <p:ph idx="1"/>
          </p:nvPr>
        </p:nvSpPr>
        <p:spPr>
          <a:xfrm>
            <a:off x="457199" y="1704375"/>
            <a:ext cx="4577787" cy="4661703"/>
          </a:xfrm>
        </p:spPr>
        <p:txBody>
          <a:bodyPr/>
          <a:lstStyle/>
          <a:p>
            <a:pPr eaLnBrk="1" hangingPunct="1">
              <a:lnSpc>
                <a:spcPct val="90000"/>
              </a:lnSpc>
            </a:pPr>
            <a:r>
              <a:rPr lang="en-US" sz="2400" dirty="0"/>
              <a:t>As blood flows through the lungs, where oxygen concentrations are high, the equilibrium shifts to the right—hemoglobin loads oxygen.</a:t>
            </a:r>
          </a:p>
          <a:p>
            <a:pPr eaLnBrk="1" hangingPunct="1">
              <a:lnSpc>
                <a:spcPct val="90000"/>
              </a:lnSpc>
              <a:spcBef>
                <a:spcPts val="1800"/>
              </a:spcBef>
            </a:pPr>
            <a:r>
              <a:rPr lang="en-US" sz="2400" dirty="0"/>
              <a:t>As blood flows through muscles and organs that are using oxygen (where oxygen concentrations have been depleted), the equilibrium shifts to the left—hemoglobin unloads oxygen.</a:t>
            </a:r>
            <a:r>
              <a:rPr lang="en-US" sz="2400" dirty="0">
                <a:solidFill>
                  <a:srgbClr val="F79646"/>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0564" y="1781174"/>
            <a:ext cx="3083343" cy="165204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0564" y="4353508"/>
            <a:ext cx="3083343" cy="1616097"/>
          </a:xfrm>
          <a:prstGeom prst="rect">
            <a:avLst/>
          </a:prstGeom>
        </p:spPr>
      </p:pic>
    </p:spTree>
    <p:extLst>
      <p:ext uri="{BB962C8B-B14F-4D97-AF65-F5344CB8AC3E}">
        <p14:creationId xmlns:p14="http://schemas.microsoft.com/office/powerpoint/2010/main" val="4307432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56966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Chemistry and Health:</a:t>
            </a:r>
            <a:br>
              <a:rPr lang="en-US" altLang="en-US" dirty="0">
                <a:solidFill>
                  <a:srgbClr val="ED6B06"/>
                </a:solidFill>
              </a:rPr>
            </a:br>
            <a:r>
              <a:rPr lang="en-US" altLang="en-US" dirty="0">
                <a:solidFill>
                  <a:srgbClr val="ED6B06"/>
                </a:solidFill>
              </a:rPr>
              <a:t>How a Developing Fetus Gets Oxygen from Its Mother</a:t>
            </a:r>
          </a:p>
        </p:txBody>
      </p:sp>
      <p:sp>
        <p:nvSpPr>
          <p:cNvPr id="5" name="Content Placeholder 2"/>
          <p:cNvSpPr>
            <a:spLocks noGrp="1"/>
          </p:cNvSpPr>
          <p:nvPr>
            <p:ph idx="1"/>
          </p:nvPr>
        </p:nvSpPr>
        <p:spPr>
          <a:xfrm>
            <a:off x="457200" y="1461300"/>
            <a:ext cx="8229600" cy="5062924"/>
          </a:xfrm>
        </p:spPr>
        <p:txBody>
          <a:bodyPr/>
          <a:lstStyle/>
          <a:p>
            <a:pPr eaLnBrk="1" hangingPunct="1">
              <a:spcBef>
                <a:spcPts val="0"/>
              </a:spcBef>
            </a:pPr>
            <a:r>
              <a:rPr lang="en-US" sz="2200" dirty="0"/>
              <a:t>Fetal hemoglobin (</a:t>
            </a:r>
            <a:r>
              <a:rPr lang="en-US" sz="2200" dirty="0" err="1"/>
              <a:t>HbF</a:t>
            </a:r>
            <a:r>
              <a:rPr lang="en-US" sz="2200" dirty="0"/>
              <a:t>) is slightly different from adult hemoglobin. Like adult hemoglobin, fetal hemoglobin is in equilibrium with oxygen.</a:t>
            </a:r>
            <a:endParaRPr lang="en-US" sz="2200" b="1" dirty="0"/>
          </a:p>
          <a:p>
            <a:pPr eaLnBrk="1" hangingPunct="1">
              <a:spcBef>
                <a:spcPts val="0"/>
              </a:spcBef>
            </a:pPr>
            <a:endParaRPr lang="en-US" sz="2200" dirty="0">
              <a:solidFill>
                <a:srgbClr val="F79646"/>
              </a:solidFill>
            </a:endParaRPr>
          </a:p>
          <a:p>
            <a:pPr marL="0" indent="0" eaLnBrk="1" hangingPunct="1">
              <a:spcBef>
                <a:spcPts val="0"/>
              </a:spcBef>
              <a:buNone/>
            </a:pPr>
            <a:r>
              <a:rPr lang="en-US" sz="2200" dirty="0">
                <a:solidFill>
                  <a:srgbClr val="F79646"/>
                </a:solidFill>
              </a:rPr>
              <a:t> </a:t>
            </a:r>
            <a:endParaRPr lang="en-US" sz="2200" b="1" dirty="0"/>
          </a:p>
          <a:p>
            <a:pPr eaLnBrk="1" hangingPunct="1">
              <a:spcBef>
                <a:spcPts val="1800"/>
              </a:spcBef>
            </a:pPr>
            <a:r>
              <a:rPr lang="en-US" sz="2200" dirty="0"/>
              <a:t>The equilibrium constant for fetal hemoglobin is larger than the equilibrium constant for adult hemoglobin.</a:t>
            </a:r>
          </a:p>
          <a:p>
            <a:pPr eaLnBrk="1" hangingPunct="1">
              <a:spcBef>
                <a:spcPts val="0"/>
              </a:spcBef>
            </a:pPr>
            <a:r>
              <a:rPr lang="en-US" sz="2200" dirty="0"/>
              <a:t>Fetal hemoglobin will load oxygen at a lower oxygen concentration than adult hemoglobin.</a:t>
            </a:r>
          </a:p>
          <a:p>
            <a:pPr eaLnBrk="1" hangingPunct="1">
              <a:spcBef>
                <a:spcPts val="0"/>
              </a:spcBef>
            </a:pPr>
            <a:r>
              <a:rPr lang="en-US" sz="2200" dirty="0"/>
              <a:t>When the mother</a:t>
            </a:r>
            <a:r>
              <a:rPr lang="en-US" altLang="ja-JP" sz="2200" dirty="0"/>
              <a:t>’s hemoglobin flows through the placenta, it unloads oxygen into the placenta.</a:t>
            </a:r>
          </a:p>
          <a:p>
            <a:pPr eaLnBrk="1" hangingPunct="1">
              <a:spcBef>
                <a:spcPts val="0"/>
              </a:spcBef>
            </a:pPr>
            <a:r>
              <a:rPr lang="en-US" sz="2200" dirty="0"/>
              <a:t>Nature has engineered a chemical system in which the mother</a:t>
            </a:r>
            <a:r>
              <a:rPr lang="en-US" altLang="ja-JP" sz="2200" dirty="0"/>
              <a:t>’s hemoglobin can in effect </a:t>
            </a:r>
            <a:r>
              <a:rPr lang="en-US" altLang="ja-JP" sz="2200" i="1" dirty="0"/>
              <a:t>hand off</a:t>
            </a:r>
            <a:r>
              <a:rPr lang="en-US" altLang="ja-JP" sz="2200" dirty="0"/>
              <a:t> oxygen to the baby’s hemoglobin.</a:t>
            </a:r>
            <a:endParaRPr lang="en-US" sz="2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4579" y="2786317"/>
            <a:ext cx="4614842" cy="408910"/>
          </a:xfrm>
          <a:prstGeom prst="rect">
            <a:avLst/>
          </a:prstGeom>
        </p:spPr>
      </p:pic>
    </p:spTree>
    <p:extLst>
      <p:ext uri="{BB962C8B-B14F-4D97-AF65-F5344CB8AC3E}">
        <p14:creationId xmlns:p14="http://schemas.microsoft.com/office/powerpoint/2010/main" val="21657514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The Effect of a Temperature Change on Equilibrium</a:t>
            </a:r>
          </a:p>
        </p:txBody>
      </p:sp>
      <p:sp>
        <p:nvSpPr>
          <p:cNvPr id="4099" name="Content Placeholder 2"/>
          <p:cNvSpPr>
            <a:spLocks noGrp="1"/>
          </p:cNvSpPr>
          <p:nvPr>
            <p:ph sz="half" idx="1"/>
          </p:nvPr>
        </p:nvSpPr>
        <p:spPr>
          <a:xfrm>
            <a:off x="342900" y="1197032"/>
            <a:ext cx="8176068" cy="4486138"/>
          </a:xfrm>
        </p:spPr>
        <p:txBody>
          <a:bodyPr/>
          <a:lstStyle/>
          <a:p>
            <a:pPr eaLnBrk="1" hangingPunct="1"/>
            <a:r>
              <a:rPr lang="en-US" dirty="0"/>
              <a:t>In an </a:t>
            </a:r>
            <a:r>
              <a:rPr lang="en-US" b="1" i="1" dirty="0"/>
              <a:t>exothermic</a:t>
            </a:r>
            <a:r>
              <a:rPr lang="en-US" dirty="0"/>
              <a:t> reaction, we can think of heat as a product. Raising the temperature of an exothermic reaction—think of this as adding heat to the product side—causes the reaction to shift left.</a:t>
            </a:r>
          </a:p>
          <a:p>
            <a:pPr eaLnBrk="1" hangingPunct="1"/>
            <a:r>
              <a:rPr lang="en-US" dirty="0"/>
              <a:t>In an </a:t>
            </a:r>
            <a:r>
              <a:rPr lang="en-US" b="1" i="1" dirty="0"/>
              <a:t>endothermic</a:t>
            </a:r>
            <a:r>
              <a:rPr lang="en-US" dirty="0"/>
              <a:t> reaction, we can think of heat as a reactant. Raising the temperature of an endothermic reaction—think of this as adding heat to the reactant side—causes the reaction to shift right.</a:t>
            </a:r>
          </a:p>
        </p:txBody>
      </p:sp>
    </p:spTree>
    <p:extLst>
      <p:ext uri="{BB962C8B-B14F-4D97-AF65-F5344CB8AC3E}">
        <p14:creationId xmlns:p14="http://schemas.microsoft.com/office/powerpoint/2010/main" val="443257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Life: Controlled Disequilibrium</a:t>
            </a:r>
          </a:p>
        </p:txBody>
      </p:sp>
      <p:sp>
        <p:nvSpPr>
          <p:cNvPr id="4099" name="Content Placeholder 2"/>
          <p:cNvSpPr>
            <a:spLocks noGrp="1"/>
          </p:cNvSpPr>
          <p:nvPr>
            <p:ph sz="half" idx="1"/>
          </p:nvPr>
        </p:nvSpPr>
        <p:spPr>
          <a:xfrm>
            <a:off x="342899" y="911061"/>
            <a:ext cx="8604331" cy="4659737"/>
          </a:xfrm>
        </p:spPr>
        <p:txBody>
          <a:bodyPr/>
          <a:lstStyle/>
          <a:p>
            <a:pPr eaLnBrk="1" hangingPunct="1"/>
            <a:r>
              <a:rPr lang="en-US" dirty="0"/>
              <a:t>Part of a definition for living things is that living things </a:t>
            </a:r>
            <a:r>
              <a:rPr lang="en-US" i="1" dirty="0"/>
              <a:t>are not</a:t>
            </a:r>
            <a:r>
              <a:rPr lang="en-US" dirty="0"/>
              <a:t> in equilibrium with their surroundings.</a:t>
            </a:r>
          </a:p>
          <a:p>
            <a:pPr eaLnBrk="1" hangingPunct="1"/>
            <a:r>
              <a:rPr lang="en-US" dirty="0"/>
              <a:t>Our body temperature is not the same as the temperature of our surroundings.</a:t>
            </a:r>
          </a:p>
          <a:p>
            <a:pPr eaLnBrk="1" hangingPunct="1"/>
            <a:r>
              <a:rPr lang="en-US" dirty="0"/>
              <a:t>Living things, even the simplest ones, maintain some measure of </a:t>
            </a:r>
            <a:r>
              <a:rPr lang="en-US" i="1" dirty="0"/>
              <a:t>disequilibrium</a:t>
            </a:r>
            <a:r>
              <a:rPr lang="en-US" dirty="0"/>
              <a:t> with their environment.</a:t>
            </a:r>
          </a:p>
          <a:p>
            <a:pPr eaLnBrk="1" hangingPunct="1"/>
            <a:r>
              <a:rPr lang="en-US" dirty="0"/>
              <a:t>We add the concept of control to complete our definition of life with respect to equilibrium.</a:t>
            </a:r>
          </a:p>
        </p:txBody>
      </p:sp>
    </p:spTree>
    <p:extLst>
      <p:ext uri="{BB962C8B-B14F-4D97-AF65-F5344CB8AC3E}">
        <p14:creationId xmlns:p14="http://schemas.microsoft.com/office/powerpoint/2010/main" val="3986798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In an Exothermic Reaction, We Can Think of Heat as a Product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5625" y="2630107"/>
            <a:ext cx="5158554" cy="109728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8511" y="4464103"/>
            <a:ext cx="5446977" cy="109728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392" y="1524759"/>
            <a:ext cx="7283213" cy="246888"/>
          </a:xfrm>
          <a:prstGeom prst="rect">
            <a:avLst/>
          </a:prstGeom>
        </p:spPr>
      </p:pic>
    </p:spTree>
    <p:extLst>
      <p:ext uri="{BB962C8B-B14F-4D97-AF65-F5344CB8AC3E}">
        <p14:creationId xmlns:p14="http://schemas.microsoft.com/office/powerpoint/2010/main" val="39211676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In an Endothermic Reaction, We Can Think of Heat as a Reactant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535" y="1324559"/>
            <a:ext cx="7506930" cy="24688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2320" y="2311400"/>
            <a:ext cx="4599359" cy="152110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5254" y="4531656"/>
            <a:ext cx="4213492" cy="1517904"/>
          </a:xfrm>
          <a:prstGeom prst="rect">
            <a:avLst/>
          </a:prstGeom>
        </p:spPr>
      </p:pic>
    </p:spTree>
    <p:extLst>
      <p:ext uri="{BB962C8B-B14F-4D97-AF65-F5344CB8AC3E}">
        <p14:creationId xmlns:p14="http://schemas.microsoft.com/office/powerpoint/2010/main" val="27505875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Equilibrium as a Function of Temperature</a:t>
            </a:r>
          </a:p>
        </p:txBody>
      </p:sp>
      <p:sp>
        <p:nvSpPr>
          <p:cNvPr id="6" name="Content Placeholder 2"/>
          <p:cNvSpPr>
            <a:spLocks noGrp="1"/>
          </p:cNvSpPr>
          <p:nvPr>
            <p:ph sz="half" idx="1"/>
          </p:nvPr>
        </p:nvSpPr>
        <p:spPr>
          <a:xfrm>
            <a:off x="457199" y="1183508"/>
            <a:ext cx="3398477" cy="3416320"/>
          </a:xfrm>
        </p:spPr>
        <p:txBody>
          <a:bodyPr/>
          <a:lstStyle/>
          <a:p>
            <a:pPr marL="0" indent="0" eaLnBrk="1" hangingPunct="1">
              <a:buNone/>
            </a:pPr>
            <a:r>
              <a:rPr lang="en-US" sz="2400" dirty="0"/>
              <a:t>Since the reaction is endothermic, warm temperatures cause a shift to the right, toward the production of brown NO</a:t>
            </a:r>
            <a:r>
              <a:rPr lang="en-US" sz="2400" baseline="-25000" dirty="0"/>
              <a:t>2</a:t>
            </a:r>
            <a:r>
              <a:rPr lang="en-US" sz="2400" dirty="0"/>
              <a:t>. Cool temperatures cause a shift to the left, to colorless N</a:t>
            </a:r>
            <a:r>
              <a:rPr lang="en-US" sz="2400" baseline="-25000" dirty="0"/>
              <a:t>2</a:t>
            </a:r>
            <a:r>
              <a:rPr lang="en-US" sz="2400" dirty="0"/>
              <a:t>O</a:t>
            </a:r>
            <a:r>
              <a:rPr lang="en-US" sz="2400" baseline="-25000" dirty="0"/>
              <a:t>4</a:t>
            </a:r>
            <a:r>
              <a:rPr lang="en-US" sz="2400" dirty="0"/>
              <a:t>.</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2400"/>
          <a:stretch/>
        </p:blipFill>
        <p:spPr>
          <a:xfrm>
            <a:off x="4048794" y="1330402"/>
            <a:ext cx="4929374" cy="4366359"/>
          </a:xfrm>
          <a:prstGeom prst="rect">
            <a:avLst/>
          </a:prstGeom>
        </p:spPr>
      </p:pic>
    </p:spTree>
    <p:extLst>
      <p:ext uri="{BB962C8B-B14F-4D97-AF65-F5344CB8AC3E}">
        <p14:creationId xmlns:p14="http://schemas.microsoft.com/office/powerpoint/2010/main" val="19460121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The Effect of a Temperature Change on Equilibrium</a:t>
            </a:r>
          </a:p>
        </p:txBody>
      </p:sp>
      <p:sp>
        <p:nvSpPr>
          <p:cNvPr id="4099" name="Content Placeholder 2"/>
          <p:cNvSpPr>
            <a:spLocks noGrp="1"/>
          </p:cNvSpPr>
          <p:nvPr>
            <p:ph sz="half" idx="1"/>
          </p:nvPr>
        </p:nvSpPr>
        <p:spPr>
          <a:xfrm>
            <a:off x="342897" y="1198858"/>
            <a:ext cx="8384413" cy="5306068"/>
          </a:xfrm>
        </p:spPr>
        <p:txBody>
          <a:bodyPr/>
          <a:lstStyle/>
          <a:p>
            <a:pPr eaLnBrk="1" hangingPunct="1">
              <a:buFont typeface="Arial" charset="0"/>
              <a:buNone/>
            </a:pPr>
            <a:r>
              <a:rPr lang="en-US" sz="2200" b="1" dirty="0"/>
              <a:t>To summarize:</a:t>
            </a:r>
          </a:p>
          <a:p>
            <a:pPr marL="0" indent="0" eaLnBrk="1" hangingPunct="1">
              <a:buFont typeface="Arial" charset="0"/>
              <a:buNone/>
            </a:pPr>
            <a:r>
              <a:rPr lang="en-US" sz="2200" dirty="0"/>
              <a:t>In an </a:t>
            </a:r>
            <a:r>
              <a:rPr lang="en-US" sz="2200" b="1" i="1" dirty="0"/>
              <a:t>exothermic</a:t>
            </a:r>
            <a:r>
              <a:rPr lang="en-US" sz="2200" dirty="0"/>
              <a:t> chemical reaction, heat is a product and the effects of temperature change are as follows:</a:t>
            </a:r>
            <a:endParaRPr lang="en-US" sz="2200" b="1" dirty="0"/>
          </a:p>
          <a:p>
            <a:pPr eaLnBrk="1" hangingPunct="1">
              <a:buFont typeface="Arial" charset="0"/>
              <a:buNone/>
            </a:pPr>
            <a:r>
              <a:rPr lang="en-US" sz="2200" dirty="0"/>
              <a:t>•	Increasing the temperature causes the reaction to shift left (in the direction of the reactants).</a:t>
            </a:r>
            <a:endParaRPr lang="en-US" sz="2200" b="1" dirty="0"/>
          </a:p>
          <a:p>
            <a:pPr eaLnBrk="1" hangingPunct="1">
              <a:buFont typeface="Arial" charset="0"/>
              <a:buNone/>
            </a:pPr>
            <a:r>
              <a:rPr lang="en-US" sz="2200" dirty="0"/>
              <a:t>•	Decreasing the temperature causes the reaction to shift right (in the direction of the products).</a:t>
            </a:r>
          </a:p>
          <a:p>
            <a:pPr eaLnBrk="1" hangingPunct="1">
              <a:buFont typeface="Arial" charset="0"/>
              <a:buNone/>
            </a:pPr>
            <a:endParaRPr lang="en-US" sz="2200" b="1" dirty="0"/>
          </a:p>
          <a:p>
            <a:pPr marL="0" indent="0" eaLnBrk="1" hangingPunct="1">
              <a:buFont typeface="Arial" charset="0"/>
              <a:buNone/>
            </a:pPr>
            <a:r>
              <a:rPr lang="en-US" sz="2200" dirty="0"/>
              <a:t>In an </a:t>
            </a:r>
            <a:r>
              <a:rPr lang="en-US" sz="2200" b="1" i="1" dirty="0"/>
              <a:t>endothermic</a:t>
            </a:r>
            <a:r>
              <a:rPr lang="en-US" sz="2200" dirty="0"/>
              <a:t> chemical reaction, heat is a reactant and the effects of temperature change are as follows:</a:t>
            </a:r>
            <a:endParaRPr lang="en-US" sz="2200" b="1" dirty="0"/>
          </a:p>
          <a:p>
            <a:pPr eaLnBrk="1" hangingPunct="1">
              <a:buFont typeface="Arial" charset="0"/>
              <a:buNone/>
            </a:pPr>
            <a:r>
              <a:rPr lang="en-US" sz="2200" dirty="0"/>
              <a:t>•	Increasing the temperature causes the reaction to shift right (in the direction of the products).</a:t>
            </a:r>
            <a:endParaRPr lang="en-US" sz="2200" b="1" dirty="0"/>
          </a:p>
          <a:p>
            <a:pPr eaLnBrk="1" hangingPunct="1">
              <a:buFont typeface="Arial" charset="0"/>
              <a:buNone/>
            </a:pPr>
            <a:r>
              <a:rPr lang="en-US" sz="2200" dirty="0"/>
              <a:t>•	Decreasing the temperature causes the reaction to shift left (in the direction of the reactants). </a:t>
            </a:r>
          </a:p>
        </p:txBody>
      </p:sp>
    </p:spTree>
    <p:extLst>
      <p:ext uri="{BB962C8B-B14F-4D97-AF65-F5344CB8AC3E}">
        <p14:creationId xmlns:p14="http://schemas.microsoft.com/office/powerpoint/2010/main" val="32137085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The Solubility-Product Constant</a:t>
            </a:r>
          </a:p>
        </p:txBody>
      </p:sp>
      <p:sp>
        <p:nvSpPr>
          <p:cNvPr id="4099" name="Content Placeholder 2"/>
          <p:cNvSpPr>
            <a:spLocks noGrp="1"/>
          </p:cNvSpPr>
          <p:nvPr>
            <p:ph sz="half" idx="1"/>
          </p:nvPr>
        </p:nvSpPr>
        <p:spPr>
          <a:xfrm>
            <a:off x="342897" y="913446"/>
            <a:ext cx="8608597" cy="4659737"/>
          </a:xfrm>
        </p:spPr>
        <p:txBody>
          <a:bodyPr/>
          <a:lstStyle/>
          <a:p>
            <a:pPr eaLnBrk="1" hangingPunct="1"/>
            <a:r>
              <a:rPr lang="en-US" dirty="0"/>
              <a:t>The process by which an ionic compound dissolves is an equilibrium process. </a:t>
            </a:r>
          </a:p>
          <a:p>
            <a:pPr eaLnBrk="1" hangingPunct="1"/>
            <a:r>
              <a:rPr lang="en-US" dirty="0"/>
              <a:t>The equilibrium expression for a chemical equation that represents the dissolving of an ionic compound is the </a:t>
            </a:r>
            <a:r>
              <a:rPr lang="en-US" b="1" dirty="0"/>
              <a:t>solubility-product constant </a:t>
            </a:r>
            <a:r>
              <a:rPr lang="en-US" b="1" i="1" dirty="0" err="1"/>
              <a:t>K</a:t>
            </a:r>
            <a:r>
              <a:rPr lang="en-US" b="1" baseline="-25000" dirty="0" err="1"/>
              <a:t>sp</a:t>
            </a:r>
            <a:r>
              <a:rPr lang="en-US" b="1" dirty="0"/>
              <a:t>.</a:t>
            </a:r>
            <a:r>
              <a:rPr lang="en-US" dirty="0"/>
              <a:t> </a:t>
            </a:r>
          </a:p>
          <a:p>
            <a:pPr eaLnBrk="1" hangingPunct="1"/>
            <a:r>
              <a:rPr lang="en-US" dirty="0"/>
              <a:t>Solids are omitted from the equilibrium expression.</a:t>
            </a:r>
          </a:p>
          <a:p>
            <a:pPr eaLnBrk="1" hangingPunct="1"/>
            <a:r>
              <a:rPr lang="en-US" dirty="0"/>
              <a:t>A large </a:t>
            </a:r>
            <a:r>
              <a:rPr lang="en-US" b="1" i="1" dirty="0" err="1"/>
              <a:t>K</a:t>
            </a:r>
            <a:r>
              <a:rPr lang="en-US" b="1" baseline="-25000" dirty="0" err="1"/>
              <a:t>sp</a:t>
            </a:r>
            <a:r>
              <a:rPr lang="en-US" dirty="0"/>
              <a:t> (forward reaction favored) means that the compound is very soluble. A small </a:t>
            </a:r>
            <a:r>
              <a:rPr lang="en-US" b="1" i="1" dirty="0" err="1"/>
              <a:t>K</a:t>
            </a:r>
            <a:r>
              <a:rPr lang="en-US" b="1" baseline="-25000" dirty="0" err="1"/>
              <a:t>sp</a:t>
            </a:r>
            <a:r>
              <a:rPr lang="en-US" dirty="0"/>
              <a:t> (reverse reaction favored) means that the compound is not very soluble.</a:t>
            </a:r>
          </a:p>
        </p:txBody>
      </p:sp>
    </p:spTree>
    <p:extLst>
      <p:ext uri="{BB962C8B-B14F-4D97-AF65-F5344CB8AC3E}">
        <p14:creationId xmlns:p14="http://schemas.microsoft.com/office/powerpoint/2010/main" val="11770373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pt-BR" altLang="en-US" dirty="0">
                <a:solidFill>
                  <a:srgbClr val="ED6B06"/>
                </a:solidFill>
              </a:rPr>
              <a:t>Writing Expressions for </a:t>
            </a:r>
            <a:r>
              <a:rPr lang="pt-BR" altLang="en-US" i="1" dirty="0">
                <a:solidFill>
                  <a:srgbClr val="ED6B06"/>
                </a:solidFill>
              </a:rPr>
              <a:t>K</a:t>
            </a:r>
            <a:r>
              <a:rPr lang="pt-BR" altLang="en-US" baseline="-25000" dirty="0">
                <a:solidFill>
                  <a:srgbClr val="ED6B06"/>
                </a:solidFill>
              </a:rPr>
              <a:t>sp</a:t>
            </a:r>
            <a:endParaRPr lang="en-US" altLang="en-US" i="1" baseline="-25000" dirty="0">
              <a:solidFill>
                <a:srgbClr val="ED6B06"/>
              </a:solidFill>
            </a:endParaRPr>
          </a:p>
        </p:txBody>
      </p:sp>
      <p:sp>
        <p:nvSpPr>
          <p:cNvPr id="4099" name="Content Placeholder 2"/>
          <p:cNvSpPr>
            <a:spLocks noGrp="1"/>
          </p:cNvSpPr>
          <p:nvPr>
            <p:ph sz="half" idx="1"/>
          </p:nvPr>
        </p:nvSpPr>
        <p:spPr>
          <a:xfrm>
            <a:off x="342897" y="872925"/>
            <a:ext cx="8608597" cy="2554545"/>
          </a:xfrm>
        </p:spPr>
        <p:txBody>
          <a:bodyPr/>
          <a:lstStyle/>
          <a:p>
            <a:pPr eaLnBrk="1" hangingPunct="1"/>
            <a:r>
              <a:rPr lang="en-US" sz="3200" dirty="0"/>
              <a:t>To write the expression for </a:t>
            </a:r>
            <a:r>
              <a:rPr lang="en-US" sz="3200" b="1" i="1" dirty="0" err="1"/>
              <a:t>K</a:t>
            </a:r>
            <a:r>
              <a:rPr lang="en-US" sz="3200" b="1" baseline="-25000" dirty="0" err="1"/>
              <a:t>sp</a:t>
            </a:r>
            <a:r>
              <a:rPr lang="en-US" sz="3200" b="1" dirty="0"/>
              <a:t>,</a:t>
            </a:r>
            <a:r>
              <a:rPr lang="en-US" sz="3200" dirty="0"/>
              <a:t> first write the chemical reaction showing the solid compound in equilibrium with its dissolved aqueous ions. Then, write the equilibrium expression based on this equation.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1862" y="4009101"/>
            <a:ext cx="5360276" cy="43557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8060" y="4954365"/>
            <a:ext cx="2887880" cy="476815"/>
          </a:xfrm>
          <a:prstGeom prst="rect">
            <a:avLst/>
          </a:prstGeom>
        </p:spPr>
      </p:pic>
    </p:spTree>
    <p:extLst>
      <p:ext uri="{BB962C8B-B14F-4D97-AF65-F5344CB8AC3E}">
        <p14:creationId xmlns:p14="http://schemas.microsoft.com/office/powerpoint/2010/main" val="28875703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The </a:t>
            </a:r>
            <a:r>
              <a:rPr lang="en-US" altLang="en-US" i="1" dirty="0" err="1">
                <a:solidFill>
                  <a:srgbClr val="ED6B06"/>
                </a:solidFill>
              </a:rPr>
              <a:t>K</a:t>
            </a:r>
            <a:r>
              <a:rPr lang="en-US" altLang="en-US" baseline="-25000" dirty="0" err="1">
                <a:solidFill>
                  <a:srgbClr val="ED6B06"/>
                </a:solidFill>
              </a:rPr>
              <a:t>sp</a:t>
            </a:r>
            <a:r>
              <a:rPr lang="en-US" altLang="en-US" dirty="0">
                <a:solidFill>
                  <a:srgbClr val="ED6B06"/>
                </a:solidFill>
              </a:rPr>
              <a:t> Value Is a Measure of the Solubility of a Compound</a:t>
            </a:r>
            <a:endParaRPr lang="en-US" altLang="en-US" i="1" dirty="0">
              <a:solidFill>
                <a:srgbClr val="ED6B06"/>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400"/>
          <a:stretch/>
        </p:blipFill>
        <p:spPr>
          <a:xfrm>
            <a:off x="1124673" y="1150355"/>
            <a:ext cx="6894653" cy="5191094"/>
          </a:xfrm>
          <a:prstGeom prst="rect">
            <a:avLst/>
          </a:prstGeom>
        </p:spPr>
      </p:pic>
    </p:spTree>
    <p:extLst>
      <p:ext uri="{BB962C8B-B14F-4D97-AF65-F5344CB8AC3E}">
        <p14:creationId xmlns:p14="http://schemas.microsoft.com/office/powerpoint/2010/main" val="14745757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2"/>
          <p:cNvSpPr>
            <a:spLocks noChangeShapeType="1"/>
          </p:cNvSpPr>
          <p:nvPr/>
        </p:nvSpPr>
        <p:spPr bwMode="auto">
          <a:xfrm>
            <a:off x="330199" y="1078332"/>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 name="Rectangle 3"/>
          <p:cNvSpPr>
            <a:spLocks noChangeArrowheads="1"/>
          </p:cNvSpPr>
          <p:nvPr/>
        </p:nvSpPr>
        <p:spPr bwMode="auto">
          <a:xfrm>
            <a:off x="319088" y="362272"/>
            <a:ext cx="8707680"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tabLst>
                <a:tab pos="1712913" algn="l"/>
              </a:tabLst>
              <a:defRPr/>
            </a:pPr>
            <a:r>
              <a:rPr lang="en-US" sz="2000" b="1" dirty="0">
                <a:solidFill>
                  <a:srgbClr val="3366FF"/>
                </a:solidFill>
                <a:latin typeface="Arial" charset="0"/>
                <a:ea typeface="ＭＳ Ｐゴシック" charset="0"/>
                <a:cs typeface="ＭＳ Ｐゴシック" charset="0"/>
              </a:rPr>
              <a:t>Example 15.9  </a:t>
            </a:r>
            <a:r>
              <a:rPr lang="en-US" sz="2000" b="1" dirty="0">
                <a:latin typeface="Arial" charset="0"/>
                <a:ea typeface="ＭＳ Ｐゴシック" charset="0"/>
                <a:cs typeface="ＭＳ Ｐゴシック" charset="0"/>
              </a:rPr>
              <a:t>Calculating Molar Solubility from </a:t>
            </a:r>
            <a:r>
              <a:rPr lang="en-US" sz="2000" b="1" i="1" dirty="0" err="1">
                <a:latin typeface="Arial" charset="0"/>
                <a:ea typeface="ＭＳ Ｐゴシック" charset="0"/>
                <a:cs typeface="ＭＳ Ｐゴシック" charset="0"/>
              </a:rPr>
              <a:t>K</a:t>
            </a:r>
            <a:r>
              <a:rPr lang="en-US" sz="2000" b="1" baseline="-25000" dirty="0" err="1">
                <a:latin typeface="Arial" charset="0"/>
                <a:ea typeface="ＭＳ Ｐゴシック" charset="0"/>
                <a:cs typeface="ＭＳ Ｐゴシック" charset="0"/>
              </a:rPr>
              <a:t>sp</a:t>
            </a:r>
            <a:endParaRPr lang="en-US" sz="2000" b="1" baseline="-25000" dirty="0">
              <a:latin typeface="Arial" charset="0"/>
              <a:ea typeface="ＭＳ Ｐゴシック" charset="0"/>
              <a:cs typeface="ＭＳ Ｐゴシック" charset="0"/>
            </a:endParaRPr>
          </a:p>
        </p:txBody>
      </p:sp>
      <p:sp>
        <p:nvSpPr>
          <p:cNvPr id="2054" name="Line 7"/>
          <p:cNvSpPr>
            <a:spLocks noChangeShapeType="1"/>
          </p:cNvSpPr>
          <p:nvPr/>
        </p:nvSpPr>
        <p:spPr bwMode="auto">
          <a:xfrm>
            <a:off x="304800" y="285750"/>
            <a:ext cx="0" cy="5512729"/>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5" name="Text Box 8"/>
          <p:cNvSpPr txBox="1">
            <a:spLocks noChangeArrowheads="1"/>
          </p:cNvSpPr>
          <p:nvPr/>
        </p:nvSpPr>
        <p:spPr bwMode="auto">
          <a:xfrm>
            <a:off x="323850" y="709437"/>
            <a:ext cx="8458200" cy="356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r>
              <a:rPr lang="en-US" sz="1400" dirty="0"/>
              <a:t>Calculate the molar solubility of BaSO</a:t>
            </a:r>
            <a:r>
              <a:rPr lang="en-US" sz="1400" baseline="-25000" dirty="0"/>
              <a:t>4</a:t>
            </a:r>
            <a:r>
              <a:rPr lang="en-US" sz="1400" dirty="0"/>
              <a:t>.</a:t>
            </a:r>
            <a:endParaRPr lang="en-US" sz="1400" baseline="-25000" dirty="0"/>
          </a:p>
        </p:txBody>
      </p:sp>
      <p:sp>
        <p:nvSpPr>
          <p:cNvPr id="2056" name="Line 9"/>
          <p:cNvSpPr>
            <a:spLocks noChangeShapeType="1"/>
          </p:cNvSpPr>
          <p:nvPr/>
        </p:nvSpPr>
        <p:spPr bwMode="auto">
          <a:xfrm>
            <a:off x="304800" y="304800"/>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7" name="Line 10"/>
          <p:cNvSpPr>
            <a:spLocks noChangeShapeType="1"/>
          </p:cNvSpPr>
          <p:nvPr/>
        </p:nvSpPr>
        <p:spPr bwMode="auto">
          <a:xfrm>
            <a:off x="294152" y="5798479"/>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1" name="Text Box 4"/>
          <p:cNvSpPr txBox="1">
            <a:spLocks noChangeArrowheads="1"/>
          </p:cNvSpPr>
          <p:nvPr/>
        </p:nvSpPr>
        <p:spPr bwMode="auto">
          <a:xfrm>
            <a:off x="304799" y="1089907"/>
            <a:ext cx="8721969" cy="3416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763" indent="-4763">
              <a:defRPr sz="1600">
                <a:solidFill>
                  <a:schemeClr val="tx1"/>
                </a:solidFill>
                <a:latin typeface="Times New Roman" pitchFamily="18" charset="0"/>
                <a:ea typeface="MS PGothic" pitchFamily="34" charset="-128"/>
              </a:defRPr>
            </a:lvl1pPr>
            <a:lvl2pPr marL="742950" indent="-285750">
              <a:defRPr sz="1600">
                <a:solidFill>
                  <a:schemeClr val="tx1"/>
                </a:solidFill>
                <a:latin typeface="Times New Roman" pitchFamily="18" charset="0"/>
                <a:ea typeface="MS PGothic" pitchFamily="34" charset="-128"/>
              </a:defRPr>
            </a:lvl2pPr>
            <a:lvl3pPr marL="1143000" indent="-228600">
              <a:defRPr sz="1600">
                <a:solidFill>
                  <a:schemeClr val="tx1"/>
                </a:solidFill>
                <a:latin typeface="Times New Roman" pitchFamily="18" charset="0"/>
                <a:ea typeface="MS PGothic" pitchFamily="34" charset="-128"/>
              </a:defRPr>
            </a:lvl3pPr>
            <a:lvl4pPr marL="1600200" indent="-228600">
              <a:defRPr sz="1600">
                <a:solidFill>
                  <a:schemeClr val="tx1"/>
                </a:solidFill>
                <a:latin typeface="Times New Roman" pitchFamily="18" charset="0"/>
                <a:ea typeface="MS PGothic" pitchFamily="34" charset="-128"/>
              </a:defRPr>
            </a:lvl4pPr>
            <a:lvl5pPr marL="2057400" indent="-228600">
              <a:defRPr sz="16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9pPr>
          </a:lstStyle>
          <a:p>
            <a:pPr marL="0" indent="0">
              <a:spcAft>
                <a:spcPts val="0"/>
              </a:spcAft>
              <a:defRPr/>
            </a:pPr>
            <a:r>
              <a:rPr lang="en-US" b="1" dirty="0">
                <a:solidFill>
                  <a:srgbClr val="3366FF"/>
                </a:solidFill>
                <a:latin typeface="Arial" charset="0"/>
                <a:ea typeface="ＭＳ Ｐゴシック" charset="0"/>
                <a:cs typeface="ＭＳ Ｐゴシック" charset="0"/>
              </a:rPr>
              <a:t>Solution</a:t>
            </a:r>
            <a:endParaRPr lang="en-US" dirty="0">
              <a:solidFill>
                <a:schemeClr val="bg1"/>
              </a:solidFill>
              <a:latin typeface="Arial" charset="0"/>
              <a:ea typeface="ＭＳ Ｐゴシック" charset="0"/>
              <a:cs typeface="ＭＳ Ｐゴシック" charset="0"/>
            </a:endParaRPr>
          </a:p>
          <a:p>
            <a:pPr marL="0" indent="0"/>
            <a:r>
              <a:rPr lang="en-US" sz="1400" dirty="0"/>
              <a:t>Begin by writing the reaction by which solid BaSO</a:t>
            </a:r>
            <a:r>
              <a:rPr lang="en-US" sz="1400" baseline="-25000" dirty="0"/>
              <a:t>4</a:t>
            </a:r>
            <a:r>
              <a:rPr lang="en-US" sz="1400" dirty="0"/>
              <a:t> dissolves into its constituent aqueous ions.</a:t>
            </a:r>
          </a:p>
          <a:p>
            <a:pPr marL="0" indent="0" algn="ctr">
              <a:spcBef>
                <a:spcPts val="1200"/>
              </a:spcBef>
            </a:pPr>
            <a:r>
              <a:rPr lang="pt-BR" sz="1400" dirty="0"/>
              <a:t>BaSO</a:t>
            </a:r>
            <a:r>
              <a:rPr lang="en-US" sz="1400" baseline="-25000" dirty="0"/>
              <a:t>4</a:t>
            </a:r>
            <a:r>
              <a:rPr lang="pt-BR" sz="1400" dirty="0"/>
              <a:t>(</a:t>
            </a:r>
            <a:r>
              <a:rPr lang="pt-BR" sz="1400" i="1" dirty="0"/>
              <a:t>s</a:t>
            </a:r>
            <a:r>
              <a:rPr lang="pt-BR" sz="1400" dirty="0"/>
              <a:t>)           Ba</a:t>
            </a:r>
            <a:r>
              <a:rPr lang="pt-BR" sz="1400" baseline="30000" dirty="0"/>
              <a:t>2+</a:t>
            </a:r>
            <a:r>
              <a:rPr lang="pt-BR" sz="1400" dirty="0"/>
              <a:t>(</a:t>
            </a:r>
            <a:r>
              <a:rPr lang="pt-BR" sz="1400" i="1" dirty="0"/>
              <a:t>aq</a:t>
            </a:r>
            <a:r>
              <a:rPr lang="pt-BR" sz="1400" dirty="0"/>
              <a:t>) + SO</a:t>
            </a:r>
            <a:r>
              <a:rPr lang="en-US" sz="1400" baseline="-25000" dirty="0"/>
              <a:t>4</a:t>
            </a:r>
            <a:r>
              <a:rPr lang="en-US" sz="1400" baseline="30000" dirty="0"/>
              <a:t>2–</a:t>
            </a:r>
            <a:r>
              <a:rPr lang="pt-BR" sz="1400" dirty="0"/>
              <a:t>(</a:t>
            </a:r>
            <a:r>
              <a:rPr lang="pt-BR" sz="1400" i="1" dirty="0"/>
              <a:t>aq</a:t>
            </a:r>
            <a:r>
              <a:rPr lang="pt-BR" sz="1400" dirty="0"/>
              <a:t>)</a:t>
            </a:r>
          </a:p>
          <a:p>
            <a:pPr marL="0" indent="0">
              <a:spcBef>
                <a:spcPts val="1200"/>
              </a:spcBef>
            </a:pPr>
            <a:r>
              <a:rPr lang="en-US" sz="1400" dirty="0"/>
              <a:t>Next, write the expression for </a:t>
            </a:r>
            <a:r>
              <a:rPr lang="en-US" sz="1400" i="1" dirty="0" err="1"/>
              <a:t>K</a:t>
            </a:r>
            <a:r>
              <a:rPr lang="en-US" sz="1400" baseline="-25000" dirty="0" err="1"/>
              <a:t>sp</a:t>
            </a:r>
            <a:r>
              <a:rPr lang="en-US" sz="1400" dirty="0"/>
              <a:t>.</a:t>
            </a:r>
          </a:p>
          <a:p>
            <a:pPr marL="0" indent="0" algn="ctr">
              <a:spcBef>
                <a:spcPts val="1200"/>
              </a:spcBef>
            </a:pPr>
            <a:r>
              <a:rPr lang="en-US" sz="1400" i="1" dirty="0" err="1"/>
              <a:t>K</a:t>
            </a:r>
            <a:r>
              <a:rPr lang="en-US" sz="1400" baseline="-25000" dirty="0" err="1"/>
              <a:t>sp</a:t>
            </a:r>
            <a:r>
              <a:rPr lang="en-US" sz="1400" dirty="0"/>
              <a:t> = [Ba</a:t>
            </a:r>
            <a:r>
              <a:rPr lang="en-US" sz="1400" baseline="30000" dirty="0"/>
              <a:t>2+</a:t>
            </a:r>
            <a:r>
              <a:rPr lang="en-US" sz="1400" dirty="0"/>
              <a:t>][SO</a:t>
            </a:r>
            <a:r>
              <a:rPr lang="en-US" sz="1400" baseline="-25000" dirty="0"/>
              <a:t>4</a:t>
            </a:r>
            <a:r>
              <a:rPr lang="en-US" sz="1400" baseline="30000" dirty="0"/>
              <a:t>2–</a:t>
            </a:r>
            <a:r>
              <a:rPr lang="en-US" sz="1400" dirty="0"/>
              <a:t>]</a:t>
            </a:r>
          </a:p>
          <a:p>
            <a:pPr marL="0" indent="0">
              <a:spcBef>
                <a:spcPts val="1200"/>
              </a:spcBef>
            </a:pPr>
            <a:r>
              <a:rPr lang="en-US" sz="1400" dirty="0"/>
              <a:t>Define the molar solubility (</a:t>
            </a:r>
            <a:r>
              <a:rPr lang="en-US" sz="1400" i="1" dirty="0"/>
              <a:t>S</a:t>
            </a:r>
            <a:r>
              <a:rPr lang="en-US" sz="1400" dirty="0"/>
              <a:t>) as [Ba</a:t>
            </a:r>
            <a:r>
              <a:rPr lang="en-US" sz="1400" baseline="30000" dirty="0"/>
              <a:t>2+</a:t>
            </a:r>
            <a:r>
              <a:rPr lang="en-US" sz="1400" dirty="0"/>
              <a:t>] or [SO</a:t>
            </a:r>
            <a:r>
              <a:rPr lang="en-US" sz="1400" baseline="-25000" dirty="0"/>
              <a:t>4</a:t>
            </a:r>
            <a:r>
              <a:rPr lang="en-US" sz="1400" baseline="30000" dirty="0"/>
              <a:t>2–</a:t>
            </a:r>
            <a:r>
              <a:rPr lang="en-US" sz="1400" dirty="0"/>
              <a:t>] at equilibrium.</a:t>
            </a:r>
          </a:p>
          <a:p>
            <a:pPr marL="0" indent="0" algn="ctr">
              <a:spcBef>
                <a:spcPts val="1200"/>
              </a:spcBef>
            </a:pPr>
            <a:r>
              <a:rPr lang="en-US" sz="1400" i="1" dirty="0"/>
              <a:t>S</a:t>
            </a:r>
            <a:r>
              <a:rPr lang="en-US" sz="1400" dirty="0"/>
              <a:t> = [Ba</a:t>
            </a:r>
            <a:r>
              <a:rPr lang="en-US" sz="1400" baseline="30000" dirty="0"/>
              <a:t>2+</a:t>
            </a:r>
            <a:r>
              <a:rPr lang="en-US" sz="1400" dirty="0"/>
              <a:t>] = [SO</a:t>
            </a:r>
            <a:r>
              <a:rPr lang="en-US" sz="1400" baseline="-25000" dirty="0"/>
              <a:t>4</a:t>
            </a:r>
            <a:r>
              <a:rPr lang="en-US" sz="1400" baseline="30000" dirty="0"/>
              <a:t>2–</a:t>
            </a:r>
            <a:r>
              <a:rPr lang="en-US" sz="1400" dirty="0"/>
              <a:t>]</a:t>
            </a:r>
          </a:p>
          <a:p>
            <a:pPr marL="0" indent="0">
              <a:spcBef>
                <a:spcPts val="1200"/>
              </a:spcBef>
            </a:pPr>
            <a:r>
              <a:rPr lang="en-US" sz="1400" dirty="0"/>
              <a:t>Substitute </a:t>
            </a:r>
            <a:r>
              <a:rPr lang="en-US" sz="1400" i="1" dirty="0"/>
              <a:t>S</a:t>
            </a:r>
            <a:r>
              <a:rPr lang="en-US" sz="1400" dirty="0"/>
              <a:t> into the equilibrium expression and solve for it.</a:t>
            </a:r>
          </a:p>
          <a:p>
            <a:pPr marL="0" indent="0"/>
            <a:endParaRPr lang="en-US" sz="1400" dirty="0"/>
          </a:p>
          <a:p>
            <a:pPr marL="0" indent="0"/>
            <a:endParaRPr lang="en-US" sz="1400" dirty="0"/>
          </a:p>
          <a:p>
            <a:pPr marL="0" indent="0"/>
            <a:endParaRPr lang="en-US" sz="1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3394" y="4038965"/>
            <a:ext cx="1699067" cy="1564441"/>
          </a:xfrm>
          <a:prstGeom prst="rect">
            <a:avLst/>
          </a:prstGeom>
        </p:spPr>
      </p:pic>
      <p:pic>
        <p:nvPicPr>
          <p:cNvPr id="13" name="Picture 12" descr="15_4double arrow.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6360" y="1799203"/>
            <a:ext cx="357124" cy="117475"/>
          </a:xfrm>
          <a:prstGeom prst="rect">
            <a:avLst/>
          </a:prstGeom>
        </p:spPr>
      </p:pic>
    </p:spTree>
    <p:extLst>
      <p:ext uri="{BB962C8B-B14F-4D97-AF65-F5344CB8AC3E}">
        <p14:creationId xmlns:p14="http://schemas.microsoft.com/office/powerpoint/2010/main" val="338446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2"/>
          <p:cNvSpPr>
            <a:spLocks noChangeShapeType="1"/>
          </p:cNvSpPr>
          <p:nvPr/>
        </p:nvSpPr>
        <p:spPr bwMode="auto">
          <a:xfrm>
            <a:off x="330199" y="1078332"/>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 name="Rectangle 3"/>
          <p:cNvSpPr>
            <a:spLocks noChangeArrowheads="1"/>
          </p:cNvSpPr>
          <p:nvPr/>
        </p:nvSpPr>
        <p:spPr bwMode="auto">
          <a:xfrm>
            <a:off x="319088" y="362272"/>
            <a:ext cx="8707680"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tabLst>
                <a:tab pos="1712913" algn="l"/>
              </a:tabLst>
              <a:defRPr/>
            </a:pPr>
            <a:r>
              <a:rPr lang="en-US" sz="2000" b="1" dirty="0">
                <a:solidFill>
                  <a:srgbClr val="3366FF"/>
                </a:solidFill>
                <a:latin typeface="Arial" charset="0"/>
                <a:ea typeface="ＭＳ Ｐゴシック" charset="0"/>
                <a:cs typeface="ＭＳ Ｐゴシック" charset="0"/>
              </a:rPr>
              <a:t>Example 15.9  </a:t>
            </a:r>
            <a:r>
              <a:rPr lang="en-US" sz="2000" b="1" dirty="0">
                <a:latin typeface="Arial" charset="0"/>
                <a:ea typeface="ＭＳ Ｐゴシック" charset="0"/>
                <a:cs typeface="ＭＳ Ｐゴシック" charset="0"/>
              </a:rPr>
              <a:t>Calculating Molar Solubility from </a:t>
            </a:r>
            <a:r>
              <a:rPr lang="en-US" sz="2000" b="1" i="1" dirty="0" err="1">
                <a:latin typeface="Arial" charset="0"/>
                <a:ea typeface="ＭＳ Ｐゴシック" charset="0"/>
                <a:cs typeface="ＭＳ Ｐゴシック" charset="0"/>
              </a:rPr>
              <a:t>K</a:t>
            </a:r>
            <a:r>
              <a:rPr lang="en-US" sz="2000" b="1" baseline="-25000" dirty="0" err="1">
                <a:latin typeface="Arial" charset="0"/>
                <a:ea typeface="ＭＳ Ｐゴシック" charset="0"/>
                <a:cs typeface="ＭＳ Ｐゴシック" charset="0"/>
              </a:rPr>
              <a:t>sp</a:t>
            </a:r>
            <a:endParaRPr lang="en-US" sz="2000" b="1" baseline="-25000" dirty="0">
              <a:latin typeface="Arial" charset="0"/>
              <a:ea typeface="ＭＳ Ｐゴシック" charset="0"/>
              <a:cs typeface="ＭＳ Ｐゴシック" charset="0"/>
            </a:endParaRPr>
          </a:p>
        </p:txBody>
      </p:sp>
      <p:sp>
        <p:nvSpPr>
          <p:cNvPr id="2054" name="Line 7"/>
          <p:cNvSpPr>
            <a:spLocks noChangeShapeType="1"/>
          </p:cNvSpPr>
          <p:nvPr/>
        </p:nvSpPr>
        <p:spPr bwMode="auto">
          <a:xfrm>
            <a:off x="304800" y="285750"/>
            <a:ext cx="0" cy="3892279"/>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5" name="Text Box 8"/>
          <p:cNvSpPr txBox="1">
            <a:spLocks noChangeArrowheads="1"/>
          </p:cNvSpPr>
          <p:nvPr/>
        </p:nvSpPr>
        <p:spPr bwMode="auto">
          <a:xfrm>
            <a:off x="323850" y="709437"/>
            <a:ext cx="8458200" cy="356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r>
              <a:rPr lang="en-US" sz="1400" dirty="0"/>
              <a:t>Continued</a:t>
            </a:r>
            <a:endParaRPr lang="en-US" sz="1400" baseline="-25000" dirty="0"/>
          </a:p>
        </p:txBody>
      </p:sp>
      <p:sp>
        <p:nvSpPr>
          <p:cNvPr id="2056" name="Line 9"/>
          <p:cNvSpPr>
            <a:spLocks noChangeShapeType="1"/>
          </p:cNvSpPr>
          <p:nvPr/>
        </p:nvSpPr>
        <p:spPr bwMode="auto">
          <a:xfrm>
            <a:off x="304800" y="304800"/>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7" name="Line 10"/>
          <p:cNvSpPr>
            <a:spLocks noChangeShapeType="1"/>
          </p:cNvSpPr>
          <p:nvPr/>
        </p:nvSpPr>
        <p:spPr bwMode="auto">
          <a:xfrm>
            <a:off x="294482" y="4178029"/>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1" name="Text Box 4"/>
          <p:cNvSpPr txBox="1">
            <a:spLocks noChangeArrowheads="1"/>
          </p:cNvSpPr>
          <p:nvPr/>
        </p:nvSpPr>
        <p:spPr bwMode="auto">
          <a:xfrm>
            <a:off x="304799" y="1089907"/>
            <a:ext cx="8721969" cy="2954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763" indent="-4763">
              <a:defRPr sz="1600">
                <a:solidFill>
                  <a:schemeClr val="tx1"/>
                </a:solidFill>
                <a:latin typeface="Times New Roman" pitchFamily="18" charset="0"/>
                <a:ea typeface="MS PGothic" pitchFamily="34" charset="-128"/>
              </a:defRPr>
            </a:lvl1pPr>
            <a:lvl2pPr marL="742950" indent="-285750">
              <a:defRPr sz="1600">
                <a:solidFill>
                  <a:schemeClr val="tx1"/>
                </a:solidFill>
                <a:latin typeface="Times New Roman" pitchFamily="18" charset="0"/>
                <a:ea typeface="MS PGothic" pitchFamily="34" charset="-128"/>
              </a:defRPr>
            </a:lvl2pPr>
            <a:lvl3pPr marL="1143000" indent="-228600">
              <a:defRPr sz="1600">
                <a:solidFill>
                  <a:schemeClr val="tx1"/>
                </a:solidFill>
                <a:latin typeface="Times New Roman" pitchFamily="18" charset="0"/>
                <a:ea typeface="MS PGothic" pitchFamily="34" charset="-128"/>
              </a:defRPr>
            </a:lvl3pPr>
            <a:lvl4pPr marL="1600200" indent="-228600">
              <a:defRPr sz="1600">
                <a:solidFill>
                  <a:schemeClr val="tx1"/>
                </a:solidFill>
                <a:latin typeface="Times New Roman" pitchFamily="18" charset="0"/>
                <a:ea typeface="MS PGothic" pitchFamily="34" charset="-128"/>
              </a:defRPr>
            </a:lvl4pPr>
            <a:lvl5pPr marL="2057400" indent="-228600">
              <a:defRPr sz="16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9pPr>
          </a:lstStyle>
          <a:p>
            <a:pPr marL="0" indent="0"/>
            <a:r>
              <a:rPr lang="en-US" sz="1400" dirty="0"/>
              <a:t>Finally, look up the value of </a:t>
            </a:r>
            <a:r>
              <a:rPr lang="en-US" sz="1400" i="1" dirty="0" err="1"/>
              <a:t>K</a:t>
            </a:r>
            <a:r>
              <a:rPr lang="en-US" sz="1400" baseline="-25000" dirty="0" err="1"/>
              <a:t>sp</a:t>
            </a:r>
            <a:r>
              <a:rPr lang="en-US" sz="1400" baseline="-25000" dirty="0"/>
              <a:t> </a:t>
            </a:r>
            <a:r>
              <a:rPr lang="en-US" sz="1400" dirty="0"/>
              <a:t>in Table 15.2 and calculate </a:t>
            </a:r>
            <a:r>
              <a:rPr lang="en-US" sz="1400" i="1" dirty="0"/>
              <a:t>S</a:t>
            </a:r>
            <a:r>
              <a:rPr lang="en-US" sz="1400" dirty="0"/>
              <a:t>. The molar solubility of BaSO</a:t>
            </a:r>
            <a:r>
              <a:rPr lang="en-US" sz="1400" baseline="-25000" dirty="0"/>
              <a:t>4</a:t>
            </a:r>
            <a:r>
              <a:rPr lang="en-US" sz="1400" dirty="0"/>
              <a:t> is 1.03 × 10</a:t>
            </a:r>
            <a:r>
              <a:rPr lang="en-US" sz="1400" baseline="30000" dirty="0"/>
              <a:t>–5</a:t>
            </a:r>
            <a:r>
              <a:rPr lang="en-US" sz="1400" dirty="0"/>
              <a:t> </a:t>
            </a:r>
            <a:r>
              <a:rPr lang="en-US" sz="1400" dirty="0" err="1"/>
              <a:t>mol</a:t>
            </a:r>
            <a:r>
              <a:rPr lang="en-US" sz="1400" dirty="0"/>
              <a:t>/L.</a:t>
            </a:r>
          </a:p>
          <a:p>
            <a:pPr marL="0" indent="0"/>
            <a:endParaRPr lang="en-US" sz="1400" dirty="0"/>
          </a:p>
          <a:p>
            <a:pPr marL="0" indent="0"/>
            <a:endParaRPr lang="en-US" sz="1400" dirty="0"/>
          </a:p>
          <a:p>
            <a:pPr marL="0" indent="0"/>
            <a:endParaRPr lang="en-US" sz="1400" dirty="0"/>
          </a:p>
          <a:p>
            <a:pPr marL="0" indent="0"/>
            <a:endParaRPr lang="en-US" sz="1400" dirty="0"/>
          </a:p>
          <a:p>
            <a:pPr marL="0" indent="0"/>
            <a:endParaRPr lang="en-US" sz="1400" dirty="0"/>
          </a:p>
          <a:p>
            <a:pPr marL="0" indent="0"/>
            <a:endParaRPr lang="en-US" sz="1400" dirty="0"/>
          </a:p>
          <a:p>
            <a:pPr marL="0" indent="0"/>
            <a:endParaRPr lang="en-US" sz="1400" dirty="0"/>
          </a:p>
          <a:p>
            <a:pPr marL="0" indent="0">
              <a:spcAft>
                <a:spcPts val="0"/>
              </a:spcAft>
            </a:pPr>
            <a:r>
              <a:rPr lang="en-US" b="1" dirty="0" err="1">
                <a:solidFill>
                  <a:srgbClr val="3366FF"/>
                </a:solidFill>
                <a:latin typeface="Arial" pitchFamily="34" charset="0"/>
                <a:cs typeface="Arial" pitchFamily="34" charset="0"/>
              </a:rPr>
              <a:t>Skillbuilder</a:t>
            </a:r>
            <a:r>
              <a:rPr lang="en-US" b="1" dirty="0">
                <a:solidFill>
                  <a:srgbClr val="3366FF"/>
                </a:solidFill>
                <a:latin typeface="Arial" pitchFamily="34" charset="0"/>
                <a:cs typeface="Arial" pitchFamily="34" charset="0"/>
              </a:rPr>
              <a:t> 15.9</a:t>
            </a:r>
            <a:r>
              <a:rPr lang="en-US" b="1" dirty="0">
                <a:latin typeface="Arial" pitchFamily="34" charset="0"/>
                <a:cs typeface="Arial" pitchFamily="34" charset="0"/>
              </a:rPr>
              <a:t> | </a:t>
            </a:r>
            <a:r>
              <a:rPr lang="en-US" b="1" dirty="0">
                <a:solidFill>
                  <a:srgbClr val="3366FF"/>
                </a:solidFill>
                <a:latin typeface="Arial" pitchFamily="34" charset="0"/>
                <a:cs typeface="Arial" pitchFamily="34" charset="0"/>
              </a:rPr>
              <a:t>Calculating Molar Solubility from </a:t>
            </a:r>
            <a:r>
              <a:rPr lang="en-US" b="1" i="1" dirty="0" err="1">
                <a:solidFill>
                  <a:srgbClr val="3366FF"/>
                </a:solidFill>
                <a:latin typeface="Arial" pitchFamily="34" charset="0"/>
                <a:cs typeface="Arial" pitchFamily="34" charset="0"/>
              </a:rPr>
              <a:t>K</a:t>
            </a:r>
            <a:r>
              <a:rPr lang="en-US" b="1" baseline="-25000" dirty="0" err="1">
                <a:solidFill>
                  <a:srgbClr val="3366FF"/>
                </a:solidFill>
                <a:latin typeface="Arial" pitchFamily="34" charset="0"/>
                <a:cs typeface="Arial" pitchFamily="34" charset="0"/>
              </a:rPr>
              <a:t>sp</a:t>
            </a:r>
            <a:endParaRPr lang="en-US" b="1" baseline="-25000" dirty="0">
              <a:solidFill>
                <a:srgbClr val="3366FF"/>
              </a:solidFill>
              <a:latin typeface="Arial" pitchFamily="34" charset="0"/>
              <a:cs typeface="Arial" pitchFamily="34" charset="0"/>
            </a:endParaRPr>
          </a:p>
          <a:p>
            <a:pPr marL="0" indent="0"/>
            <a:r>
              <a:rPr lang="en-US" sz="1400" dirty="0"/>
              <a:t>Calculate the molar solubility of CaSO</a:t>
            </a:r>
            <a:r>
              <a:rPr lang="en-US" sz="1400" baseline="-25000" dirty="0"/>
              <a:t>4</a:t>
            </a:r>
            <a:r>
              <a:rPr lang="en-US" sz="1400" dirty="0"/>
              <a:t>.</a:t>
            </a:r>
          </a:p>
          <a:p>
            <a:pPr marL="0" indent="0"/>
            <a:endParaRPr lang="en-US" sz="1400" b="1" dirty="0">
              <a:solidFill>
                <a:srgbClr val="3366FF"/>
              </a:solidFill>
              <a:latin typeface="Arial" pitchFamily="34" charset="0"/>
              <a:cs typeface="Arial" pitchFamily="34" charset="0"/>
            </a:endParaRPr>
          </a:p>
          <a:p>
            <a:pPr marL="228600" indent="-228600">
              <a:spcAft>
                <a:spcPts val="0"/>
              </a:spcAft>
              <a:defRPr/>
            </a:pPr>
            <a:r>
              <a:rPr lang="en-US" b="1" dirty="0">
                <a:solidFill>
                  <a:srgbClr val="3366FF"/>
                </a:solidFill>
                <a:latin typeface="Arial" pitchFamily="34" charset="0"/>
                <a:cs typeface="Arial" pitchFamily="34" charset="0"/>
              </a:rPr>
              <a:t>For More Practice </a:t>
            </a:r>
          </a:p>
          <a:p>
            <a:pPr marL="228600" indent="-228600">
              <a:defRPr/>
            </a:pPr>
            <a:r>
              <a:rPr lang="en-US" sz="1400" dirty="0"/>
              <a:t>Example 15.15; Problems 85, 86, 87, 88.</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1260" y="1513792"/>
            <a:ext cx="1643380" cy="933221"/>
          </a:xfrm>
          <a:prstGeom prst="rect">
            <a:avLst/>
          </a:prstGeom>
        </p:spPr>
      </p:pic>
    </p:spTree>
    <p:extLst>
      <p:ext uri="{BB962C8B-B14F-4D97-AF65-F5344CB8AC3E}">
        <p14:creationId xmlns:p14="http://schemas.microsoft.com/office/powerpoint/2010/main" val="355281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Everyday Chemistry: Hard Water</a:t>
            </a:r>
          </a:p>
        </p:txBody>
      </p:sp>
      <p:sp>
        <p:nvSpPr>
          <p:cNvPr id="4099" name="Content Placeholder 2"/>
          <p:cNvSpPr>
            <a:spLocks noGrp="1"/>
          </p:cNvSpPr>
          <p:nvPr>
            <p:ph sz="half" idx="1"/>
          </p:nvPr>
        </p:nvSpPr>
        <p:spPr>
          <a:xfrm>
            <a:off x="342897" y="846694"/>
            <a:ext cx="8187645" cy="5521512"/>
          </a:xfrm>
        </p:spPr>
        <p:txBody>
          <a:bodyPr/>
          <a:lstStyle/>
          <a:p>
            <a:pPr eaLnBrk="1" hangingPunct="1"/>
            <a:r>
              <a:rPr lang="en-US" dirty="0"/>
              <a:t>Because of their relatively low solubility-product constants, water can easily become saturated with CaCO</a:t>
            </a:r>
            <a:r>
              <a:rPr lang="en-US" baseline="-25000" dirty="0"/>
              <a:t>3</a:t>
            </a:r>
            <a:r>
              <a:rPr lang="en-US" dirty="0"/>
              <a:t> and MgCO</a:t>
            </a:r>
            <a:r>
              <a:rPr lang="en-US" baseline="-25000" dirty="0"/>
              <a:t>3</a:t>
            </a:r>
            <a:r>
              <a:rPr lang="en-US" dirty="0"/>
              <a:t>.</a:t>
            </a:r>
          </a:p>
          <a:p>
            <a:pPr eaLnBrk="1" hangingPunct="1"/>
            <a:r>
              <a:rPr lang="en-US" dirty="0"/>
              <a:t>A drop of water becomes saturated with CaCO</a:t>
            </a:r>
            <a:r>
              <a:rPr lang="en-US" baseline="-25000" dirty="0"/>
              <a:t>3</a:t>
            </a:r>
            <a:r>
              <a:rPr lang="en-US" dirty="0"/>
              <a:t> and MgCO</a:t>
            </a:r>
            <a:r>
              <a:rPr lang="en-US" baseline="-25000" dirty="0"/>
              <a:t>3</a:t>
            </a:r>
            <a:r>
              <a:rPr lang="en-US" dirty="0"/>
              <a:t> as the water evaporates. </a:t>
            </a:r>
          </a:p>
          <a:p>
            <a:pPr eaLnBrk="1" hangingPunct="1"/>
            <a:r>
              <a:rPr lang="en-US" dirty="0"/>
              <a:t>A saturated solution such as this precipitates some of its dissolved ions. </a:t>
            </a:r>
          </a:p>
          <a:p>
            <a:pPr eaLnBrk="1" hangingPunct="1"/>
            <a:r>
              <a:rPr lang="en-US" dirty="0"/>
              <a:t>These precipitates show up as scaly deposits on faucets, sinks, and cookware. Washing cars or dishes with hard water leaves spots of CaCO</a:t>
            </a:r>
            <a:r>
              <a:rPr lang="en-US" baseline="-25000" dirty="0"/>
              <a:t>3</a:t>
            </a:r>
            <a:r>
              <a:rPr lang="en-US" dirty="0"/>
              <a:t> and MgCO</a:t>
            </a:r>
            <a:r>
              <a:rPr lang="en-US" baseline="-25000" dirty="0"/>
              <a:t>3</a:t>
            </a:r>
            <a:r>
              <a:rPr lang="en-US" dirty="0"/>
              <a:t> as these solids precipitate out of drying drops of water. </a:t>
            </a:r>
          </a:p>
        </p:txBody>
      </p:sp>
    </p:spTree>
    <p:extLst>
      <p:ext uri="{BB962C8B-B14F-4D97-AF65-F5344CB8AC3E}">
        <p14:creationId xmlns:p14="http://schemas.microsoft.com/office/powerpoint/2010/main" val="3493415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Life: Controlled Disequilibrium</a:t>
            </a:r>
          </a:p>
        </p:txBody>
      </p:sp>
      <p:sp>
        <p:nvSpPr>
          <p:cNvPr id="4099" name="Content Placeholder 2"/>
          <p:cNvSpPr>
            <a:spLocks noGrp="1"/>
          </p:cNvSpPr>
          <p:nvPr>
            <p:ph sz="half" idx="1"/>
          </p:nvPr>
        </p:nvSpPr>
        <p:spPr>
          <a:xfrm>
            <a:off x="342899" y="957361"/>
            <a:ext cx="8604331" cy="5262979"/>
          </a:xfrm>
        </p:spPr>
        <p:txBody>
          <a:bodyPr/>
          <a:lstStyle/>
          <a:p>
            <a:pPr eaLnBrk="1" hangingPunct="1"/>
            <a:r>
              <a:rPr lang="en-US" sz="2400" dirty="0"/>
              <a:t>A cup of hot water is in disequilibrium with its environment, yet it is not alive.</a:t>
            </a:r>
          </a:p>
          <a:p>
            <a:pPr eaLnBrk="1" hangingPunct="1"/>
            <a:r>
              <a:rPr lang="en-US" sz="2400" dirty="0"/>
              <a:t>The cup of hot water has no control over its disequilibrium and will slowly come to equilibrium with its environment. </a:t>
            </a:r>
          </a:p>
          <a:p>
            <a:pPr eaLnBrk="1" hangingPunct="1"/>
            <a:r>
              <a:rPr lang="en-US" sz="2400" dirty="0"/>
              <a:t>In contrast, living things—as long as they are alive—maintain and </a:t>
            </a:r>
            <a:r>
              <a:rPr lang="en-US" sz="2400" i="1" dirty="0"/>
              <a:t>control</a:t>
            </a:r>
            <a:r>
              <a:rPr lang="en-US" sz="2400" dirty="0"/>
              <a:t> their disequilibrium.</a:t>
            </a:r>
          </a:p>
          <a:p>
            <a:pPr eaLnBrk="1" hangingPunct="1"/>
            <a:r>
              <a:rPr lang="en-US" sz="2400" dirty="0"/>
              <a:t>Your body maintains your temperature within a specific range that is not in equilibrium with the surrounding temperature.</a:t>
            </a:r>
          </a:p>
          <a:p>
            <a:pPr eaLnBrk="1" hangingPunct="1"/>
            <a:r>
              <a:rPr lang="en-US" sz="2400" dirty="0"/>
              <a:t>So one definition for life is that living things are in </a:t>
            </a:r>
            <a:r>
              <a:rPr lang="en-US" sz="2400" i="1" dirty="0"/>
              <a:t>controlled disequilibrium</a:t>
            </a:r>
            <a:r>
              <a:rPr lang="en-US" sz="2400" dirty="0"/>
              <a:t> with their environment.</a:t>
            </a:r>
          </a:p>
          <a:p>
            <a:pPr eaLnBrk="1" hangingPunct="1"/>
            <a:r>
              <a:rPr lang="en-US" sz="2400" dirty="0"/>
              <a:t>A living thing comes into equilibrium with its surroundings only after it dies.</a:t>
            </a:r>
          </a:p>
        </p:txBody>
      </p:sp>
    </p:spTree>
    <p:extLst>
      <p:ext uri="{BB962C8B-B14F-4D97-AF65-F5344CB8AC3E}">
        <p14:creationId xmlns:p14="http://schemas.microsoft.com/office/powerpoint/2010/main" val="16416251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The Path of a Reaction and the Effect of a Catalyst</a:t>
            </a:r>
          </a:p>
        </p:txBody>
      </p:sp>
      <p:sp>
        <p:nvSpPr>
          <p:cNvPr id="4099" name="Content Placeholder 2"/>
          <p:cNvSpPr>
            <a:spLocks noGrp="1"/>
          </p:cNvSpPr>
          <p:nvPr>
            <p:ph sz="half" idx="1"/>
          </p:nvPr>
        </p:nvSpPr>
        <p:spPr>
          <a:xfrm>
            <a:off x="342897" y="1179290"/>
            <a:ext cx="8187645" cy="5004447"/>
          </a:xfrm>
        </p:spPr>
        <p:txBody>
          <a:bodyPr/>
          <a:lstStyle/>
          <a:p>
            <a:pPr eaLnBrk="1" hangingPunct="1"/>
            <a:r>
              <a:rPr lang="en-US" dirty="0"/>
              <a:t>The equilibrium constant describes </a:t>
            </a:r>
            <a:r>
              <a:rPr lang="en-US" i="1" dirty="0"/>
              <a:t>how far</a:t>
            </a:r>
            <a:r>
              <a:rPr lang="en-US" dirty="0"/>
              <a:t> a chemical reaction will go. The reaction rate describes </a:t>
            </a:r>
            <a:r>
              <a:rPr lang="en-US" i="1" dirty="0"/>
              <a:t>how fast</a:t>
            </a:r>
            <a:r>
              <a:rPr lang="en-US" dirty="0"/>
              <a:t> it will get there.</a:t>
            </a:r>
          </a:p>
          <a:p>
            <a:pPr eaLnBrk="1" hangingPunct="1"/>
            <a:r>
              <a:rPr lang="en-US" dirty="0"/>
              <a:t>The </a:t>
            </a:r>
            <a:r>
              <a:rPr lang="en-US" b="1" dirty="0"/>
              <a:t>activation energy</a:t>
            </a:r>
            <a:r>
              <a:rPr lang="en-US" dirty="0"/>
              <a:t> (or activation barrier) for a reaction is the energy barrier that must be overcome in order for the reactants to be converted into products.  </a:t>
            </a:r>
          </a:p>
          <a:p>
            <a:pPr eaLnBrk="1" hangingPunct="1"/>
            <a:r>
              <a:rPr lang="en-US" dirty="0"/>
              <a:t>Activation energies exist for most chemical reactions because the original bonds must begin to break before new bonds begin to form, and this requires energy. </a:t>
            </a:r>
          </a:p>
        </p:txBody>
      </p:sp>
    </p:spTree>
    <p:extLst>
      <p:ext uri="{BB962C8B-B14F-4D97-AF65-F5344CB8AC3E}">
        <p14:creationId xmlns:p14="http://schemas.microsoft.com/office/powerpoint/2010/main" val="18147462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How Activation Energies Affect </a:t>
            </a:r>
            <a:br>
              <a:rPr lang="en-US" altLang="en-US" dirty="0">
                <a:solidFill>
                  <a:srgbClr val="ED6B06"/>
                </a:solidFill>
              </a:rPr>
            </a:br>
            <a:r>
              <a:rPr lang="en-US" altLang="en-US" dirty="0">
                <a:solidFill>
                  <a:srgbClr val="ED6B06"/>
                </a:solidFill>
              </a:rPr>
              <a:t>Reaction Rates</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718"/>
          <a:stretch/>
        </p:blipFill>
        <p:spPr>
          <a:xfrm>
            <a:off x="1106347" y="1323974"/>
            <a:ext cx="6931306" cy="4927182"/>
          </a:xfrm>
          <a:prstGeom prst="rect">
            <a:avLst/>
          </a:prstGeom>
        </p:spPr>
      </p:pic>
    </p:spTree>
    <p:extLst>
      <p:ext uri="{BB962C8B-B14F-4D97-AF65-F5344CB8AC3E}">
        <p14:creationId xmlns:p14="http://schemas.microsoft.com/office/powerpoint/2010/main" val="7689091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56966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Are There Any Ways to Speed Up a Slow Reaction (One with a High Activation Barrier)?</a:t>
            </a:r>
          </a:p>
        </p:txBody>
      </p:sp>
      <p:sp>
        <p:nvSpPr>
          <p:cNvPr id="4099" name="Content Placeholder 2"/>
          <p:cNvSpPr>
            <a:spLocks noGrp="1"/>
          </p:cNvSpPr>
          <p:nvPr>
            <p:ph sz="half" idx="1"/>
          </p:nvPr>
        </p:nvSpPr>
        <p:spPr>
          <a:xfrm>
            <a:off x="342897" y="1595975"/>
            <a:ext cx="8453862" cy="4893647"/>
          </a:xfrm>
        </p:spPr>
        <p:txBody>
          <a:bodyPr/>
          <a:lstStyle/>
          <a:p>
            <a:pPr eaLnBrk="1" hangingPunct="1"/>
            <a:r>
              <a:rPr lang="en-US" sz="2400" dirty="0"/>
              <a:t>For chemical reactions, the higher the activation energy, the fewer the number of reactant molecules that make it over the barrier, and the slower the reaction rate. </a:t>
            </a:r>
          </a:p>
          <a:p>
            <a:pPr eaLnBrk="1" hangingPunct="1"/>
            <a:r>
              <a:rPr lang="en-US" sz="2400" dirty="0"/>
              <a:t>In general:</a:t>
            </a:r>
            <a:r>
              <a:rPr lang="en-US" sz="2400" b="1" dirty="0"/>
              <a:t> </a:t>
            </a:r>
            <a:r>
              <a:rPr lang="en-US" sz="2400" dirty="0"/>
              <a:t>At a given temperature, the higher the activation energy for a chemical reaction, the slower the reaction rate.</a:t>
            </a:r>
            <a:endParaRPr lang="en-US" sz="2400" b="1" dirty="0"/>
          </a:p>
          <a:p>
            <a:pPr eaLnBrk="1" hangingPunct="1"/>
            <a:r>
              <a:rPr lang="en-US" sz="2400" dirty="0"/>
              <a:t>Are there any ways to speed up a slow reaction? </a:t>
            </a:r>
          </a:p>
          <a:p>
            <a:pPr eaLnBrk="1" hangingPunct="1"/>
            <a:r>
              <a:rPr lang="en-US" sz="2400" dirty="0"/>
              <a:t>Increase the concentrations of the reactants, which results in more collisions per unit time.</a:t>
            </a:r>
          </a:p>
          <a:p>
            <a:pPr eaLnBrk="1" hangingPunct="1"/>
            <a:r>
              <a:rPr lang="en-US" sz="2400" dirty="0"/>
              <a:t>Increase the temperature, which results in more collisions per unit time, and also in higher energy collisions. </a:t>
            </a:r>
          </a:p>
          <a:p>
            <a:pPr eaLnBrk="1" hangingPunct="1"/>
            <a:r>
              <a:rPr lang="en-US" sz="2400" dirty="0"/>
              <a:t>Use a </a:t>
            </a:r>
            <a:r>
              <a:rPr lang="en-US" sz="2400" i="1" dirty="0"/>
              <a:t>catalyst,</a:t>
            </a:r>
            <a:r>
              <a:rPr lang="en-US" sz="2400" dirty="0"/>
              <a:t> which lowers the activation energy barrier.</a:t>
            </a:r>
          </a:p>
        </p:txBody>
      </p:sp>
    </p:spTree>
    <p:extLst>
      <p:ext uri="{BB962C8B-B14F-4D97-AF65-F5344CB8AC3E}">
        <p14:creationId xmlns:p14="http://schemas.microsoft.com/office/powerpoint/2010/main" val="25126375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Hill Analogy for Effect of a Catalyst on Activation Energy</a:t>
            </a:r>
          </a:p>
        </p:txBody>
      </p:sp>
      <p:sp>
        <p:nvSpPr>
          <p:cNvPr id="4099" name="Content Placeholder 2"/>
          <p:cNvSpPr>
            <a:spLocks noGrp="1"/>
          </p:cNvSpPr>
          <p:nvPr>
            <p:ph sz="half" idx="1"/>
          </p:nvPr>
        </p:nvSpPr>
        <p:spPr>
          <a:xfrm>
            <a:off x="342897" y="1120716"/>
            <a:ext cx="8644692" cy="2382191"/>
          </a:xfrm>
        </p:spPr>
        <p:txBody>
          <a:bodyPr/>
          <a:lstStyle/>
          <a:p>
            <a:pPr marL="502920" indent="-502920" eaLnBrk="1" hangingPunct="1">
              <a:buNone/>
            </a:pPr>
            <a:r>
              <a:rPr lang="en-US" sz="2400" dirty="0"/>
              <a:t>(a)	One way to increase reaction rate is to push harder—this is analogous to an increase in temperature for a chemical reaction. </a:t>
            </a:r>
          </a:p>
          <a:p>
            <a:pPr marL="502920" indent="-502920" eaLnBrk="1" hangingPunct="1">
              <a:buNone/>
            </a:pPr>
            <a:r>
              <a:rPr lang="en-US" sz="2400" dirty="0"/>
              <a:t>(b)	Another way is to find a path that goes </a:t>
            </a:r>
            <a:r>
              <a:rPr lang="en-US" sz="2400" i="1" dirty="0"/>
              <a:t>around</a:t>
            </a:r>
            <a:r>
              <a:rPr lang="en-US" sz="2400" dirty="0"/>
              <a:t> the hill—this is analogous to the role of a catalyst for a chemical reaction. </a:t>
            </a:r>
            <a:endParaRPr lang="en-US" sz="2400" b="1"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5730"/>
          <a:stretch/>
        </p:blipFill>
        <p:spPr>
          <a:xfrm>
            <a:off x="304800" y="3647953"/>
            <a:ext cx="8534400" cy="2729696"/>
          </a:xfrm>
          <a:prstGeom prst="rect">
            <a:avLst/>
          </a:prstGeom>
        </p:spPr>
      </p:pic>
    </p:spTree>
    <p:extLst>
      <p:ext uri="{BB962C8B-B14F-4D97-AF65-F5344CB8AC3E}">
        <p14:creationId xmlns:p14="http://schemas.microsoft.com/office/powerpoint/2010/main" val="22589907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Function of a Catalyst</a:t>
            </a:r>
          </a:p>
        </p:txBody>
      </p:sp>
      <p:sp>
        <p:nvSpPr>
          <p:cNvPr id="6" name="Content Placeholder 2"/>
          <p:cNvSpPr>
            <a:spLocks noGrp="1"/>
          </p:cNvSpPr>
          <p:nvPr>
            <p:ph sz="half" idx="1"/>
          </p:nvPr>
        </p:nvSpPr>
        <p:spPr>
          <a:xfrm>
            <a:off x="342896" y="686068"/>
            <a:ext cx="8453863" cy="990932"/>
          </a:xfrm>
        </p:spPr>
        <p:txBody>
          <a:bodyPr/>
          <a:lstStyle/>
          <a:p>
            <a:pPr eaLnBrk="1" hangingPunct="1"/>
            <a:r>
              <a:rPr lang="en-US" sz="2400" dirty="0"/>
              <a:t>A catalyst provides an alternate pathway with a lower activation energy barrier for the reaction. </a:t>
            </a:r>
            <a:endParaRPr lang="en-US" sz="2200"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400"/>
          <a:stretch/>
        </p:blipFill>
        <p:spPr>
          <a:xfrm>
            <a:off x="1856849" y="1653853"/>
            <a:ext cx="5430301" cy="4875626"/>
          </a:xfrm>
          <a:prstGeom prst="rect">
            <a:avLst/>
          </a:prstGeom>
        </p:spPr>
      </p:pic>
    </p:spTree>
    <p:extLst>
      <p:ext uri="{BB962C8B-B14F-4D97-AF65-F5344CB8AC3E}">
        <p14:creationId xmlns:p14="http://schemas.microsoft.com/office/powerpoint/2010/main" val="35467791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07831"/>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sz="2700" dirty="0">
                <a:solidFill>
                  <a:srgbClr val="ED6B06"/>
                </a:solidFill>
              </a:rPr>
              <a:t>Catalytic Destruction of Upper-Atmospheric Ozone</a:t>
            </a:r>
            <a:endParaRPr lang="en-US" altLang="en-US" sz="2700" dirty="0">
              <a:solidFill>
                <a:schemeClr val="tx1"/>
              </a:solidFill>
            </a:endParaRPr>
          </a:p>
        </p:txBody>
      </p:sp>
      <p:sp>
        <p:nvSpPr>
          <p:cNvPr id="6" name="Content Placeholder 2"/>
          <p:cNvSpPr>
            <a:spLocks noGrp="1"/>
          </p:cNvSpPr>
          <p:nvPr>
            <p:ph sz="half" idx="1"/>
          </p:nvPr>
        </p:nvSpPr>
        <p:spPr>
          <a:xfrm>
            <a:off x="342897" y="658430"/>
            <a:ext cx="8656724" cy="5841599"/>
          </a:xfrm>
        </p:spPr>
        <p:txBody>
          <a:bodyPr/>
          <a:lstStyle/>
          <a:p>
            <a:pPr eaLnBrk="1" hangingPunct="1"/>
            <a:r>
              <a:rPr lang="en-US" sz="1800" dirty="0"/>
              <a:t>Upper-atmospheric ozone forms a shield against harmful ultraviolet light that would otherwise enter Earth</a:t>
            </a:r>
            <a:r>
              <a:rPr lang="ja-JP" altLang="en-US" sz="1800" dirty="0"/>
              <a:t>’</a:t>
            </a:r>
            <a:r>
              <a:rPr lang="en-US" altLang="ja-JP" sz="1800" dirty="0"/>
              <a:t>s atmosphere.</a:t>
            </a:r>
          </a:p>
          <a:p>
            <a:pPr eaLnBrk="1" hangingPunct="1"/>
            <a:r>
              <a:rPr lang="en-US" sz="1800" dirty="0"/>
              <a:t>Consider the </a:t>
            </a:r>
            <a:r>
              <a:rPr lang="en-US" sz="1800" dirty="0" err="1"/>
              <a:t>noncatalytic</a:t>
            </a:r>
            <a:r>
              <a:rPr lang="en-US" sz="1800" dirty="0"/>
              <a:t> destruction of ozone in the upper atmosphere. </a:t>
            </a:r>
          </a:p>
          <a:p>
            <a:pPr algn="ctr" eaLnBrk="1" hangingPunct="1">
              <a:spcBef>
                <a:spcPts val="1200"/>
              </a:spcBef>
              <a:buFont typeface="Arial" charset="0"/>
              <a:buNone/>
            </a:pPr>
            <a:r>
              <a:rPr lang="en-US" sz="1800" dirty="0"/>
              <a:t>O</a:t>
            </a:r>
            <a:r>
              <a:rPr lang="en-US" sz="1800" baseline="-25000" dirty="0">
                <a:sym typeface="Wingdings" charset="0"/>
              </a:rPr>
              <a:t>3</a:t>
            </a:r>
            <a:r>
              <a:rPr lang="en-US" sz="1800" dirty="0"/>
              <a:t> + O           </a:t>
            </a:r>
            <a:r>
              <a:rPr lang="en-US" sz="1800" dirty="0">
                <a:sym typeface="Wingdings" charset="0"/>
              </a:rPr>
              <a:t>2 O</a:t>
            </a:r>
            <a:r>
              <a:rPr lang="en-US" sz="1800" baseline="-25000" dirty="0">
                <a:sym typeface="Wingdings" charset="0"/>
              </a:rPr>
              <a:t>2</a:t>
            </a:r>
          </a:p>
          <a:p>
            <a:pPr eaLnBrk="1" hangingPunct="1"/>
            <a:endParaRPr lang="en-US" sz="1800" baseline="-25000" dirty="0">
              <a:sym typeface="Wingdings" charset="0"/>
            </a:endParaRPr>
          </a:p>
          <a:p>
            <a:pPr eaLnBrk="1" hangingPunct="1"/>
            <a:r>
              <a:rPr lang="en-US" sz="1800" dirty="0"/>
              <a:t>We have a protective ozone layer because this reaction has a fairly high activation barrier and therefore proceeds at a fairly slow rate. The ozone layer does not rapidly decompose into O</a:t>
            </a:r>
            <a:r>
              <a:rPr lang="en-US" sz="1800" baseline="-25000" dirty="0">
                <a:sym typeface="Wingdings" charset="0"/>
              </a:rPr>
              <a:t>2</a:t>
            </a:r>
            <a:r>
              <a:rPr lang="en-US" sz="1800" dirty="0"/>
              <a:t>.</a:t>
            </a:r>
          </a:p>
          <a:p>
            <a:pPr eaLnBrk="1" hangingPunct="1"/>
            <a:r>
              <a:rPr lang="en-US" sz="1800" dirty="0"/>
              <a:t>However, the addition of </a:t>
            </a:r>
            <a:r>
              <a:rPr lang="en-US" sz="1800" dirty="0" err="1"/>
              <a:t>Cl</a:t>
            </a:r>
            <a:r>
              <a:rPr lang="en-US" sz="1800" dirty="0"/>
              <a:t> (from synthetic chlorofluorocarbons) to the upper atmosphere has resulted in another pathway by which O</a:t>
            </a:r>
            <a:r>
              <a:rPr lang="en-US" sz="1800" baseline="-25000" dirty="0">
                <a:sym typeface="Wingdings" charset="0"/>
              </a:rPr>
              <a:t>3</a:t>
            </a:r>
            <a:r>
              <a:rPr lang="en-US" sz="1800" dirty="0"/>
              <a:t> can be destroyed. </a:t>
            </a:r>
          </a:p>
          <a:p>
            <a:pPr algn="ctr" eaLnBrk="1" hangingPunct="1">
              <a:buFont typeface="Arial" charset="0"/>
              <a:buNone/>
            </a:pPr>
            <a:endParaRPr lang="en-US" sz="1800" dirty="0"/>
          </a:p>
          <a:p>
            <a:pPr eaLnBrk="1" hangingPunct="1"/>
            <a:r>
              <a:rPr lang="en-US" sz="1800" dirty="0"/>
              <a:t>The first step in this pathway—called the </a:t>
            </a:r>
            <a:r>
              <a:rPr lang="en-US" sz="1800" i="1" dirty="0"/>
              <a:t>catalytic</a:t>
            </a:r>
            <a:r>
              <a:rPr lang="en-US" sz="1800" dirty="0"/>
              <a:t> destruction of ozone—is the reaction</a:t>
            </a:r>
          </a:p>
          <a:p>
            <a:pPr algn="ctr" eaLnBrk="1" hangingPunct="1">
              <a:buFont typeface="Arial" charset="0"/>
              <a:buNone/>
            </a:pPr>
            <a:r>
              <a:rPr lang="en-US" sz="1800" dirty="0" err="1"/>
              <a:t>Cl</a:t>
            </a:r>
            <a:r>
              <a:rPr lang="en-US" sz="1800" dirty="0"/>
              <a:t> + O</a:t>
            </a:r>
            <a:r>
              <a:rPr lang="en-US" sz="1800" baseline="-25000" dirty="0">
                <a:sym typeface="Wingdings" charset="0"/>
              </a:rPr>
              <a:t>3</a:t>
            </a:r>
            <a:r>
              <a:rPr lang="en-US" sz="1800" dirty="0"/>
              <a:t> </a:t>
            </a:r>
            <a:r>
              <a:rPr lang="en-US" sz="1800" dirty="0">
                <a:sym typeface="Wingdings" charset="0"/>
              </a:rPr>
              <a:t>           </a:t>
            </a:r>
            <a:r>
              <a:rPr lang="en-US" sz="1800" dirty="0" err="1">
                <a:sym typeface="Wingdings" charset="0"/>
              </a:rPr>
              <a:t>ClO</a:t>
            </a:r>
            <a:r>
              <a:rPr lang="en-US" sz="1800" dirty="0">
                <a:sym typeface="Wingdings" charset="0"/>
              </a:rPr>
              <a:t> + O</a:t>
            </a:r>
            <a:r>
              <a:rPr lang="en-US" sz="1800" baseline="-25000" dirty="0">
                <a:sym typeface="Wingdings" charset="0"/>
              </a:rPr>
              <a:t>2</a:t>
            </a:r>
          </a:p>
          <a:p>
            <a:pPr algn="ctr" eaLnBrk="1" hangingPunct="1">
              <a:buFont typeface="Arial" charset="0"/>
              <a:buNone/>
            </a:pPr>
            <a:endParaRPr lang="en-US" sz="1800" baseline="-25000" dirty="0"/>
          </a:p>
          <a:p>
            <a:pPr eaLnBrk="1" hangingPunct="1"/>
            <a:r>
              <a:rPr lang="en-US" sz="1800" dirty="0"/>
              <a:t>In the case of the catalytic destruction of ozone, the catalyst speeds up a reaction that we do </a:t>
            </a:r>
            <a:r>
              <a:rPr lang="en-US" sz="1800" i="1" dirty="0"/>
              <a:t>not</a:t>
            </a:r>
            <a:r>
              <a:rPr lang="en-US" sz="1800" dirty="0"/>
              <a:t> want to happen.</a:t>
            </a:r>
          </a:p>
          <a:p>
            <a:pPr eaLnBrk="1" hangingPunct="1"/>
            <a:r>
              <a:rPr lang="en-US" sz="1800" dirty="0"/>
              <a:t>A catalyst does not change the </a:t>
            </a:r>
            <a:r>
              <a:rPr lang="en-US" sz="1800" i="1" dirty="0"/>
              <a:t>position</a:t>
            </a:r>
            <a:r>
              <a:rPr lang="en-US" sz="1800" dirty="0"/>
              <a:t> of equilibrium, only </a:t>
            </a:r>
            <a:r>
              <a:rPr lang="en-US" sz="1800" i="1" dirty="0"/>
              <a:t>how fast</a:t>
            </a:r>
            <a:r>
              <a:rPr lang="en-US" sz="1800" dirty="0"/>
              <a:t> equilibrium is reached. </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2527" t="9157" r="47802" b="80332"/>
          <a:stretch/>
        </p:blipFill>
        <p:spPr>
          <a:xfrm>
            <a:off x="4500401" y="1813067"/>
            <a:ext cx="593706" cy="148427"/>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42527" t="9157" r="47802" b="80332"/>
          <a:stretch/>
        </p:blipFill>
        <p:spPr>
          <a:xfrm>
            <a:off x="4303837" y="4776236"/>
            <a:ext cx="593706" cy="148427"/>
          </a:xfrm>
          <a:prstGeom prst="rect">
            <a:avLst/>
          </a:prstGeom>
        </p:spPr>
      </p:pic>
    </p:spTree>
    <p:extLst>
      <p:ext uri="{BB962C8B-B14F-4D97-AF65-F5344CB8AC3E}">
        <p14:creationId xmlns:p14="http://schemas.microsoft.com/office/powerpoint/2010/main" val="31878806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Enzymes: Biological Catalysts</a:t>
            </a:r>
            <a:endParaRPr lang="en-US" altLang="en-US" dirty="0">
              <a:solidFill>
                <a:schemeClr val="tx1"/>
              </a:solidFill>
            </a:endParaRPr>
          </a:p>
        </p:txBody>
      </p:sp>
      <p:sp>
        <p:nvSpPr>
          <p:cNvPr id="6" name="Content Placeholder 2"/>
          <p:cNvSpPr>
            <a:spLocks noGrp="1"/>
          </p:cNvSpPr>
          <p:nvPr>
            <p:ph sz="half" idx="1"/>
          </p:nvPr>
        </p:nvSpPr>
        <p:spPr>
          <a:xfrm>
            <a:off x="342897" y="913071"/>
            <a:ext cx="8233944" cy="4056495"/>
          </a:xfrm>
        </p:spPr>
        <p:txBody>
          <a:bodyPr/>
          <a:lstStyle/>
          <a:p>
            <a:pPr eaLnBrk="1" hangingPunct="1"/>
            <a:r>
              <a:rPr lang="en-US" dirty="0"/>
              <a:t>Many reactants are thermally sensitive—increasing the temperature often destroys them. The only way to carry out many reactions is to use catalysts.</a:t>
            </a:r>
          </a:p>
          <a:p>
            <a:pPr eaLnBrk="1" hangingPunct="1"/>
            <a:r>
              <a:rPr lang="en-US" dirty="0"/>
              <a:t>Most of the thousands of reactions that must occur for a living organism to survive would be too slow at normal temperatures. So living organisms use </a:t>
            </a:r>
            <a:r>
              <a:rPr lang="en-US" b="1" dirty="0"/>
              <a:t>enzymes,</a:t>
            </a:r>
            <a:r>
              <a:rPr lang="en-US" dirty="0"/>
              <a:t> biological catalysts that increase the rates of biochemical reactions.</a:t>
            </a:r>
          </a:p>
        </p:txBody>
      </p:sp>
    </p:spTree>
    <p:extLst>
      <p:ext uri="{BB962C8B-B14F-4D97-AF65-F5344CB8AC3E}">
        <p14:creationId xmlns:p14="http://schemas.microsoft.com/office/powerpoint/2010/main" val="3198945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Figure 15.17 An Enzyme Catalyst</a:t>
            </a:r>
            <a:endParaRPr lang="en-US" altLang="en-US" dirty="0">
              <a:solidFill>
                <a:schemeClr val="tx1"/>
              </a:solidFill>
            </a:endParaRPr>
          </a:p>
        </p:txBody>
      </p:sp>
      <p:sp>
        <p:nvSpPr>
          <p:cNvPr id="6" name="Content Placeholder 2"/>
          <p:cNvSpPr>
            <a:spLocks noGrp="1"/>
          </p:cNvSpPr>
          <p:nvPr>
            <p:ph sz="half" idx="1"/>
          </p:nvPr>
        </p:nvSpPr>
        <p:spPr>
          <a:xfrm>
            <a:off x="342897" y="631477"/>
            <a:ext cx="8656724" cy="1384995"/>
          </a:xfrm>
        </p:spPr>
        <p:txBody>
          <a:bodyPr/>
          <a:lstStyle/>
          <a:p>
            <a:pPr marL="0" indent="0">
              <a:buNone/>
            </a:pPr>
            <a:r>
              <a:rPr lang="en-US" dirty="0"/>
              <a:t>The enzyme </a:t>
            </a:r>
            <a:r>
              <a:rPr lang="en-US" dirty="0" err="1"/>
              <a:t>sucrase</a:t>
            </a:r>
            <a:r>
              <a:rPr lang="en-US" dirty="0"/>
              <a:t> creates a pathway with a lower activation energy for the conversion of sucrose to glucose and fructose.</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400"/>
          <a:stretch/>
        </p:blipFill>
        <p:spPr>
          <a:xfrm>
            <a:off x="2205921" y="2174304"/>
            <a:ext cx="4732155" cy="4266964"/>
          </a:xfrm>
          <a:prstGeom prst="rect">
            <a:avLst/>
          </a:prstGeom>
        </p:spPr>
      </p:pic>
    </p:spTree>
    <p:extLst>
      <p:ext uri="{BB962C8B-B14F-4D97-AF65-F5344CB8AC3E}">
        <p14:creationId xmlns:p14="http://schemas.microsoft.com/office/powerpoint/2010/main" val="17311738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8912506"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How an Enzyme Works</a:t>
            </a:r>
            <a:endParaRPr lang="en-US" altLang="en-US" dirty="0">
              <a:solidFill>
                <a:schemeClr val="tx1"/>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2397"/>
          <a:stretch/>
        </p:blipFill>
        <p:spPr>
          <a:xfrm>
            <a:off x="2295498" y="3013149"/>
            <a:ext cx="4553005" cy="3351954"/>
          </a:xfrm>
          <a:prstGeom prst="rect">
            <a:avLst/>
          </a:prstGeom>
        </p:spPr>
      </p:pic>
      <p:sp>
        <p:nvSpPr>
          <p:cNvPr id="2" name="TextBox 1"/>
          <p:cNvSpPr txBox="1"/>
          <p:nvPr/>
        </p:nvSpPr>
        <p:spPr>
          <a:xfrm>
            <a:off x="338328" y="982684"/>
            <a:ext cx="8346405" cy="1815882"/>
          </a:xfrm>
          <a:prstGeom prst="rect">
            <a:avLst/>
          </a:prstGeom>
          <a:noFill/>
        </p:spPr>
        <p:txBody>
          <a:bodyPr wrap="square" rtlCol="0">
            <a:spAutoFit/>
          </a:bodyPr>
          <a:lstStyle/>
          <a:p>
            <a:pPr marL="347663" indent="-347663">
              <a:buFont typeface="Arial"/>
              <a:buChar char="•"/>
            </a:pPr>
            <a:r>
              <a:rPr lang="en-US" altLang="en-US" sz="2800" dirty="0">
                <a:latin typeface="+mn-lt"/>
              </a:rPr>
              <a:t>When Sucrose is in the Active Site, the bond between the glucose and fructose units weakens, lowering the activation energy for the reaction and increasing the reaction rate. </a:t>
            </a:r>
            <a:endParaRPr lang="en-US" sz="2800" dirty="0">
              <a:latin typeface="+mn-lt"/>
            </a:endParaRPr>
          </a:p>
        </p:txBody>
      </p:sp>
    </p:spTree>
    <p:extLst>
      <p:ext uri="{BB962C8B-B14F-4D97-AF65-F5344CB8AC3E}">
        <p14:creationId xmlns:p14="http://schemas.microsoft.com/office/powerpoint/2010/main" val="4572117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Chapter 15 in Review</a:t>
            </a:r>
          </a:p>
        </p:txBody>
      </p:sp>
      <p:sp>
        <p:nvSpPr>
          <p:cNvPr id="4099" name="Content Placeholder 2"/>
          <p:cNvSpPr>
            <a:spLocks noGrp="1"/>
          </p:cNvSpPr>
          <p:nvPr>
            <p:ph sz="half" idx="1"/>
          </p:nvPr>
        </p:nvSpPr>
        <p:spPr>
          <a:xfrm>
            <a:off x="342897" y="919698"/>
            <a:ext cx="8632661" cy="5521512"/>
          </a:xfrm>
        </p:spPr>
        <p:txBody>
          <a:bodyPr/>
          <a:lstStyle/>
          <a:p>
            <a:pPr eaLnBrk="1" hangingPunct="1"/>
            <a:r>
              <a:rPr lang="en-US" dirty="0"/>
              <a:t>Equilibrium involves the ideas of sameness and constancy. </a:t>
            </a:r>
          </a:p>
          <a:p>
            <a:pPr eaLnBrk="1" hangingPunct="1"/>
            <a:r>
              <a:rPr lang="en-US" dirty="0"/>
              <a:t>The rate of a chemical reaction is the amount of reactant(s) that goes to product(s) in a given period of time. </a:t>
            </a:r>
          </a:p>
          <a:p>
            <a:pPr eaLnBrk="1" hangingPunct="1"/>
            <a:r>
              <a:rPr lang="en-US" dirty="0"/>
              <a:t>Dynamic chemical equilibrium occurs when the rate of the forward reaction equals the rate of the reverse reaction. </a:t>
            </a:r>
          </a:p>
          <a:p>
            <a:pPr eaLnBrk="1" hangingPunct="1"/>
            <a:r>
              <a:rPr lang="en-US" dirty="0"/>
              <a:t>In the equilibrium constant, </a:t>
            </a:r>
            <a:r>
              <a:rPr lang="en-US" i="1" dirty="0" err="1"/>
              <a:t>K</a:t>
            </a:r>
            <a:r>
              <a:rPr lang="en-US" baseline="-25000" dirty="0" err="1"/>
              <a:t>eq</a:t>
            </a:r>
            <a:r>
              <a:rPr lang="en-US" dirty="0"/>
              <a:t>,</a:t>
            </a:r>
            <a:r>
              <a:rPr lang="en-US" baseline="-25000" dirty="0"/>
              <a:t> </a:t>
            </a:r>
            <a:r>
              <a:rPr lang="en-US" dirty="0"/>
              <a:t>only the concentrations of gaseous or aqueous reactants and products are included—the concentrations of solid or liquid reactants or products are omitted. </a:t>
            </a:r>
          </a:p>
        </p:txBody>
      </p:sp>
    </p:spTree>
    <p:extLst>
      <p:ext uri="{BB962C8B-B14F-4D97-AF65-F5344CB8AC3E}">
        <p14:creationId xmlns:p14="http://schemas.microsoft.com/office/powerpoint/2010/main" val="4064867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The Rate of a Chemical Reaction</a:t>
            </a:r>
          </a:p>
        </p:txBody>
      </p:sp>
      <p:sp>
        <p:nvSpPr>
          <p:cNvPr id="4099" name="Content Placeholder 2"/>
          <p:cNvSpPr>
            <a:spLocks noGrp="1"/>
          </p:cNvSpPr>
          <p:nvPr>
            <p:ph sz="half" idx="1"/>
          </p:nvPr>
        </p:nvSpPr>
        <p:spPr>
          <a:xfrm>
            <a:off x="342899" y="865555"/>
            <a:ext cx="8407562" cy="4130361"/>
          </a:xfrm>
        </p:spPr>
        <p:txBody>
          <a:bodyPr/>
          <a:lstStyle/>
          <a:p>
            <a:pPr eaLnBrk="1" hangingPunct="1"/>
            <a:r>
              <a:rPr lang="en-US" sz="3200" dirty="0"/>
              <a:t>We examine the concept of equilibrium, especially chemical equilibrium—the state that involves sameness and constancy.</a:t>
            </a:r>
          </a:p>
          <a:p>
            <a:pPr eaLnBrk="1" hangingPunct="1"/>
            <a:r>
              <a:rPr lang="en-US" sz="3200" dirty="0"/>
              <a:t>Reaction rates are related to chemical equilibrium because a chemical system is at equilibrium when the rate of the forward reaction equals the rate of the reverse reaction.</a:t>
            </a:r>
          </a:p>
        </p:txBody>
      </p:sp>
    </p:spTree>
    <p:extLst>
      <p:ext uri="{BB962C8B-B14F-4D97-AF65-F5344CB8AC3E}">
        <p14:creationId xmlns:p14="http://schemas.microsoft.com/office/powerpoint/2010/main" val="16243455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Chapter 15 in Review</a:t>
            </a:r>
          </a:p>
        </p:txBody>
      </p:sp>
      <p:sp>
        <p:nvSpPr>
          <p:cNvPr id="4099" name="Content Placeholder 2"/>
          <p:cNvSpPr>
            <a:spLocks noGrp="1"/>
          </p:cNvSpPr>
          <p:nvPr>
            <p:ph sz="half" idx="1"/>
          </p:nvPr>
        </p:nvSpPr>
        <p:spPr>
          <a:xfrm>
            <a:off x="342897" y="912693"/>
            <a:ext cx="8632661" cy="4142673"/>
          </a:xfrm>
        </p:spPr>
        <p:txBody>
          <a:bodyPr/>
          <a:lstStyle/>
          <a:p>
            <a:pPr eaLnBrk="1" hangingPunct="1"/>
            <a:r>
              <a:rPr lang="en-US" dirty="0"/>
              <a:t>Le </a:t>
            </a:r>
            <a:r>
              <a:rPr lang="en-US" dirty="0" err="1"/>
              <a:t>Châtelier’s</a:t>
            </a:r>
            <a:r>
              <a:rPr lang="en-US" dirty="0"/>
              <a:t> </a:t>
            </a:r>
            <a:r>
              <a:rPr lang="en-US" altLang="ja-JP" dirty="0"/>
              <a:t>principle states that when a chemical system at equilibrium is disturbed, the system shifts in a direction that minimizes the disturbance.</a:t>
            </a:r>
          </a:p>
          <a:p>
            <a:pPr eaLnBrk="1" hangingPunct="1"/>
            <a:r>
              <a:rPr lang="en-US" dirty="0"/>
              <a:t>The solubility-product constant, </a:t>
            </a:r>
            <a:r>
              <a:rPr lang="en-US" i="1" dirty="0" err="1"/>
              <a:t>K</a:t>
            </a:r>
            <a:r>
              <a:rPr lang="en-US" baseline="-25000" dirty="0" err="1"/>
              <a:t>sp</a:t>
            </a:r>
            <a:r>
              <a:rPr lang="en-US" dirty="0"/>
              <a:t>, describes the dissolving of an ionic compound.</a:t>
            </a:r>
          </a:p>
          <a:p>
            <a:pPr eaLnBrk="1" hangingPunct="1"/>
            <a:r>
              <a:rPr lang="en-US" dirty="0"/>
              <a:t>Most chemical reactions must overcome an </a:t>
            </a:r>
            <a:r>
              <a:rPr lang="en-US" i="1" dirty="0"/>
              <a:t>activation energy</a:t>
            </a:r>
            <a:r>
              <a:rPr lang="en-US" dirty="0"/>
              <a:t>. A catalyst—a substance that increases the rate of the reaction but is not consumed by it—lowers the activation energy. </a:t>
            </a:r>
          </a:p>
        </p:txBody>
      </p:sp>
    </p:spTree>
    <p:extLst>
      <p:ext uri="{BB962C8B-B14F-4D97-AF65-F5344CB8AC3E}">
        <p14:creationId xmlns:p14="http://schemas.microsoft.com/office/powerpoint/2010/main" val="15400035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Chemical Skills Learning Objectives</a:t>
            </a:r>
          </a:p>
        </p:txBody>
      </p:sp>
      <p:sp>
        <p:nvSpPr>
          <p:cNvPr id="4099" name="Content Placeholder 2"/>
          <p:cNvSpPr>
            <a:spLocks noGrp="1"/>
          </p:cNvSpPr>
          <p:nvPr>
            <p:ph sz="half" idx="1"/>
          </p:nvPr>
        </p:nvSpPr>
        <p:spPr>
          <a:xfrm>
            <a:off x="342897" y="916031"/>
            <a:ext cx="8632661" cy="4832092"/>
          </a:xfrm>
        </p:spPr>
        <p:txBody>
          <a:bodyPr/>
          <a:lstStyle/>
          <a:p>
            <a:pPr marL="514350" indent="-514350" eaLnBrk="1" hangingPunct="1">
              <a:buFont typeface="+mj-lt"/>
              <a:buAutoNum type="arabicPeriod"/>
            </a:pPr>
            <a:r>
              <a:rPr lang="en-US" dirty="0"/>
              <a:t>LO: Write equilibrium expressions for chemical reactions. </a:t>
            </a:r>
          </a:p>
          <a:p>
            <a:pPr marL="514350" indent="-514350" eaLnBrk="1" hangingPunct="1">
              <a:buFont typeface="+mj-lt"/>
              <a:buAutoNum type="arabicPeriod"/>
            </a:pPr>
            <a:r>
              <a:rPr lang="en-US" dirty="0"/>
              <a:t>LO: Calculate equilibrium constants. </a:t>
            </a:r>
          </a:p>
          <a:p>
            <a:pPr marL="514350" indent="-514350" eaLnBrk="1" hangingPunct="1">
              <a:buFont typeface="+mj-lt"/>
              <a:buAutoNum type="arabicPeriod"/>
            </a:pPr>
            <a:r>
              <a:rPr lang="en-US" dirty="0"/>
              <a:t>LO: Use the equilibrium constant to find the concentration of a reactant or product at equilibrium. </a:t>
            </a:r>
          </a:p>
          <a:p>
            <a:pPr marL="514350" indent="-514350" eaLnBrk="1" hangingPunct="1">
              <a:buFont typeface="+mj-lt"/>
              <a:buAutoNum type="arabicPeriod"/>
            </a:pPr>
            <a:r>
              <a:rPr lang="en-US" dirty="0"/>
              <a:t>LO: Apply Le </a:t>
            </a:r>
            <a:r>
              <a:rPr lang="en-US" dirty="0" err="1"/>
              <a:t>Châtelier’s</a:t>
            </a:r>
            <a:r>
              <a:rPr lang="en-US" dirty="0"/>
              <a:t> </a:t>
            </a:r>
            <a:r>
              <a:rPr lang="en-US" altLang="ja-JP" dirty="0"/>
              <a:t>principle. </a:t>
            </a:r>
          </a:p>
          <a:p>
            <a:pPr marL="514350" indent="-514350" eaLnBrk="1" hangingPunct="1">
              <a:buFont typeface="+mj-lt"/>
              <a:buAutoNum type="arabicPeriod"/>
            </a:pPr>
            <a:r>
              <a:rPr lang="en-US" dirty="0"/>
              <a:t>LO: Write an expression for the solubility-product constant. </a:t>
            </a:r>
          </a:p>
          <a:p>
            <a:pPr marL="514350" indent="-514350" eaLnBrk="1" hangingPunct="1">
              <a:buFont typeface="+mj-lt"/>
              <a:buAutoNum type="arabicPeriod"/>
            </a:pPr>
            <a:r>
              <a:rPr lang="en-US" dirty="0"/>
              <a:t>LO: Use </a:t>
            </a:r>
            <a:r>
              <a:rPr lang="en-US" i="1" dirty="0" err="1"/>
              <a:t>K</a:t>
            </a:r>
            <a:r>
              <a:rPr lang="en-US" baseline="-25000" dirty="0" err="1"/>
              <a:t>sp</a:t>
            </a:r>
            <a:r>
              <a:rPr lang="en-US" dirty="0"/>
              <a:t> to determine molar solubility. </a:t>
            </a:r>
          </a:p>
        </p:txBody>
      </p:sp>
    </p:spTree>
    <p:extLst>
      <p:ext uri="{BB962C8B-B14F-4D97-AF65-F5344CB8AC3E}">
        <p14:creationId xmlns:p14="http://schemas.microsoft.com/office/powerpoint/2010/main" val="2484060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The Rate of a Chemical Reaction</a:t>
            </a:r>
          </a:p>
        </p:txBody>
      </p:sp>
      <p:sp>
        <p:nvSpPr>
          <p:cNvPr id="4099" name="Content Placeholder 2"/>
          <p:cNvSpPr>
            <a:spLocks noGrp="1"/>
          </p:cNvSpPr>
          <p:nvPr>
            <p:ph sz="half" idx="1"/>
          </p:nvPr>
        </p:nvSpPr>
        <p:spPr>
          <a:xfrm>
            <a:off x="342899" y="958155"/>
            <a:ext cx="8407562" cy="4228850"/>
          </a:xfrm>
        </p:spPr>
        <p:txBody>
          <a:bodyPr/>
          <a:lstStyle/>
          <a:p>
            <a:pPr eaLnBrk="1" hangingPunct="1">
              <a:lnSpc>
                <a:spcPct val="90000"/>
              </a:lnSpc>
            </a:pPr>
            <a:r>
              <a:rPr lang="en-US" dirty="0"/>
              <a:t>The </a:t>
            </a:r>
            <a:r>
              <a:rPr lang="en-US" b="1" dirty="0"/>
              <a:t>rate of a chemical reaction</a:t>
            </a:r>
            <a:r>
              <a:rPr lang="en-US" dirty="0"/>
              <a:t>—a measure of how fast the reaction proceeds—is defined as the amount of reactant that changes to product in a given period of time.</a:t>
            </a:r>
          </a:p>
          <a:p>
            <a:pPr eaLnBrk="1" hangingPunct="1">
              <a:lnSpc>
                <a:spcPct val="90000"/>
              </a:lnSpc>
            </a:pPr>
            <a:r>
              <a:rPr lang="en-US" dirty="0"/>
              <a:t>In a reaction with a fast rate, the reactants react to form products in a short period of time.</a:t>
            </a:r>
          </a:p>
          <a:p>
            <a:pPr eaLnBrk="1" hangingPunct="1">
              <a:lnSpc>
                <a:spcPct val="90000"/>
              </a:lnSpc>
            </a:pPr>
            <a:r>
              <a:rPr lang="en-US" dirty="0"/>
              <a:t>In a reaction with a slow rate, the reactants react to form products over a long period of time.</a:t>
            </a:r>
          </a:p>
          <a:p>
            <a:pPr eaLnBrk="1" hangingPunct="1">
              <a:lnSpc>
                <a:spcPct val="90000"/>
              </a:lnSpc>
            </a:pPr>
            <a:r>
              <a:rPr lang="en-US" dirty="0"/>
              <a:t>Reaction rates can be controlled if we understand the factors that influence them.</a:t>
            </a:r>
          </a:p>
        </p:txBody>
      </p:sp>
    </p:spTree>
    <p:extLst>
      <p:ext uri="{BB962C8B-B14F-4D97-AF65-F5344CB8AC3E}">
        <p14:creationId xmlns:p14="http://schemas.microsoft.com/office/powerpoint/2010/main" val="1730721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Collision Theory of Chemical Reactions</a:t>
            </a:r>
          </a:p>
        </p:txBody>
      </p:sp>
      <p:sp>
        <p:nvSpPr>
          <p:cNvPr id="4099" name="Content Placeholder 2"/>
          <p:cNvSpPr>
            <a:spLocks noGrp="1"/>
          </p:cNvSpPr>
          <p:nvPr>
            <p:ph sz="half" idx="1"/>
          </p:nvPr>
        </p:nvSpPr>
        <p:spPr>
          <a:xfrm>
            <a:off x="342899" y="965149"/>
            <a:ext cx="8338114" cy="4819781"/>
          </a:xfrm>
        </p:spPr>
        <p:txBody>
          <a:bodyPr/>
          <a:lstStyle/>
          <a:p>
            <a:pPr eaLnBrk="1" hangingPunct="1"/>
            <a:r>
              <a:rPr lang="en-US" sz="2400" dirty="0"/>
              <a:t>Chemical reactions occur through collisions between molecules or atoms.</a:t>
            </a:r>
          </a:p>
          <a:p>
            <a:pPr eaLnBrk="1" hangingPunct="1"/>
            <a:r>
              <a:rPr lang="en-US" sz="2400" dirty="0"/>
              <a:t>If the collision occurs with enough energy—that is, if the colliding molecules are moving fast enough—the reaction can proceed to form the products.</a:t>
            </a:r>
          </a:p>
          <a:p>
            <a:pPr eaLnBrk="1" hangingPunct="1"/>
            <a:r>
              <a:rPr lang="en-US" sz="2400" dirty="0"/>
              <a:t>If the collision occurs with insufficient energy, the reactant molecules bounce off one another without reacting.</a:t>
            </a:r>
          </a:p>
          <a:p>
            <a:pPr eaLnBrk="1" hangingPunct="1"/>
            <a:r>
              <a:rPr lang="en-US" sz="2400" dirty="0"/>
              <a:t>Since gas-phase molecules have a wide distribution </a:t>
            </a:r>
            <a:br>
              <a:rPr lang="en-US" sz="2400" dirty="0"/>
            </a:br>
            <a:r>
              <a:rPr lang="en-US" sz="2400" dirty="0"/>
              <a:t>of velocities, collisions occur with a wide distribution </a:t>
            </a:r>
            <a:br>
              <a:rPr lang="en-US" sz="2400" dirty="0"/>
            </a:br>
            <a:r>
              <a:rPr lang="en-US" sz="2400" dirty="0"/>
              <a:t>of energies.</a:t>
            </a:r>
          </a:p>
          <a:p>
            <a:pPr eaLnBrk="1" hangingPunct="1"/>
            <a:r>
              <a:rPr lang="en-US" sz="2400" dirty="0"/>
              <a:t>High-energy collisions lead to products; low-energy collisions do not.</a:t>
            </a:r>
          </a:p>
        </p:txBody>
      </p:sp>
    </p:spTree>
    <p:extLst>
      <p:ext uri="{BB962C8B-B14F-4D97-AF65-F5344CB8AC3E}">
        <p14:creationId xmlns:p14="http://schemas.microsoft.com/office/powerpoint/2010/main" val="4092433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Collision Theory of Chemical Reactions</a:t>
            </a:r>
          </a:p>
        </p:txBody>
      </p:sp>
      <p:sp>
        <p:nvSpPr>
          <p:cNvPr id="4099" name="Content Placeholder 2"/>
          <p:cNvSpPr>
            <a:spLocks noGrp="1"/>
          </p:cNvSpPr>
          <p:nvPr>
            <p:ph sz="half" idx="1"/>
          </p:nvPr>
        </p:nvSpPr>
        <p:spPr>
          <a:xfrm>
            <a:off x="342900" y="959359"/>
            <a:ext cx="8395986" cy="5558445"/>
          </a:xfrm>
        </p:spPr>
        <p:txBody>
          <a:bodyPr/>
          <a:lstStyle/>
          <a:p>
            <a:pPr eaLnBrk="1" hangingPunct="1"/>
            <a:r>
              <a:rPr lang="en-US" sz="2400" dirty="0"/>
              <a:t>Higher-energy collisions are more likely to lead to products because most chemical reactions have an </a:t>
            </a:r>
            <a:r>
              <a:rPr lang="en-US" sz="2400" i="1" dirty="0"/>
              <a:t>activation energy</a:t>
            </a:r>
            <a:r>
              <a:rPr lang="en-US" sz="2400" dirty="0"/>
              <a:t>.</a:t>
            </a:r>
          </a:p>
          <a:p>
            <a:pPr eaLnBrk="1" hangingPunct="1"/>
            <a:r>
              <a:rPr lang="en-US" sz="2400" dirty="0"/>
              <a:t>Activation energy is an energy barrier that must be overcome for the reaction to proceed.</a:t>
            </a:r>
          </a:p>
          <a:p>
            <a:pPr eaLnBrk="1" hangingPunct="1"/>
            <a:r>
              <a:rPr lang="en-US" sz="2400" dirty="0"/>
              <a:t>The activation energy may be the energy required to begin to break the bonds of the reactants.</a:t>
            </a:r>
          </a:p>
          <a:p>
            <a:pPr eaLnBrk="1" hangingPunct="1"/>
            <a:r>
              <a:rPr lang="en-US" sz="2400" dirty="0"/>
              <a:t>If molecules react via high-energy collisions, then the factors that influence the rate of a reaction must be the same factors that affect the number of high-energy collisions that occur per unit time.</a:t>
            </a:r>
          </a:p>
          <a:p>
            <a:pPr eaLnBrk="1" hangingPunct="1"/>
            <a:r>
              <a:rPr lang="en-US" sz="2400" dirty="0"/>
              <a:t>The two most important factors are the </a:t>
            </a:r>
            <a:r>
              <a:rPr lang="en-US" sz="2400" i="1" dirty="0"/>
              <a:t>concentration</a:t>
            </a:r>
            <a:r>
              <a:rPr lang="en-US" sz="2400" dirty="0"/>
              <a:t> of the reacting molecules and the </a:t>
            </a:r>
            <a:r>
              <a:rPr lang="en-US" sz="2400" i="1" dirty="0"/>
              <a:t>temperature</a:t>
            </a:r>
            <a:r>
              <a:rPr lang="en-US" sz="2400" dirty="0"/>
              <a:t> of the reaction mixture.</a:t>
            </a:r>
          </a:p>
        </p:txBody>
      </p:sp>
    </p:spTree>
    <p:extLst>
      <p:ext uri="{BB962C8B-B14F-4D97-AF65-F5344CB8AC3E}">
        <p14:creationId xmlns:p14="http://schemas.microsoft.com/office/powerpoint/2010/main" val="12218081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475&quot;/&gt;&lt;/object&gt;&lt;object type=&quot;3&quot; unique_id=&quot;10004&quot;&gt;&lt;property id=&quot;20148&quot; value=&quot;5&quot;/&gt;&lt;property id=&quot;20300&quot; value=&quot;Slide 2 - &amp;quot;The Greenhouse Effect&amp;quot;&quot;/&gt;&lt;property id=&quot;20307&quot; value=&quot;353&quot;/&gt;&lt;/object&gt;&lt;object type=&quot;3&quot; unique_id=&quot;10005&quot;&gt;&lt;property id=&quot;20148&quot; value=&quot;5&quot;/&gt;&lt;property id=&quot;20300&quot; value=&quot;Slide 3 - &amp;quot;Global Warming&amp;quot;&quot;/&gt;&lt;property id=&quot;20307&quot; value=&quot;352&quot;/&gt;&lt;/object&gt;&lt;object type=&quot;3&quot; unique_id=&quot;10006&quot;&gt;&lt;property id=&quot;20148&quot; value=&quot;5&quot;/&gt;&lt;property id=&quot;20300&quot; value=&quot;Slide 4 - &amp;quot;The Sources of Increased CO2&amp;quot;&quot;/&gt;&lt;property id=&quot;20307&quot; value=&quot;351&quot;/&gt;&lt;/object&gt;&lt;object type=&quot;3&quot; unique_id=&quot;10007&quot;&gt;&lt;property id=&quot;20148&quot; value=&quot;5&quot;/&gt;&lt;property id=&quot;20300&quot; value=&quot;Slide 5 - &amp;quot;Reaction Stoichiometry: How Much Carbon Dioxide?&amp;quot;&quot;/&gt;&lt;property id=&quot;20307&quot; value=&quot;354&quot;/&gt;&lt;/object&gt;&lt;object type=&quot;3&quot; unique_id=&quot;10008&quot;&gt;&lt;property id=&quot;20148&quot; value=&quot;5&quot;/&gt;&lt;property id=&quot;20300&quot; value=&quot;Slide 6 - &amp;quot;Quantities in Chemical Reactions&amp;quot;&quot;/&gt;&lt;property id=&quot;20307&quot; value=&quot;355&quot;/&gt;&lt;/object&gt;&lt;object type=&quot;3&quot; unique_id=&quot;10009&quot;&gt;&lt;property id=&quot;20148&quot; value=&quot;5&quot;/&gt;&lt;property id=&quot;20300&quot; value=&quot;Slide 7 - &amp;quot;Reaction Stoichiometry&amp;quot;&quot;/&gt;&lt;property id=&quot;20307&quot; value=&quot;356&quot;/&gt;&lt;/object&gt;&lt;object type=&quot;3&quot; unique_id=&quot;10010&quot;&gt;&lt;property id=&quot;20148&quot; value=&quot;5&quot;/&gt;&lt;property id=&quot;20300&quot; value=&quot;Slide 8 - &amp;quot;Making Pizza&amp;quot;&quot;/&gt;&lt;property id=&quot;20307&quot; value=&quot;357&quot;/&gt;&lt;/object&gt;&lt;object type=&quot;3&quot; unique_id=&quot;10011&quot;&gt;&lt;property id=&quot;20148&quot; value=&quot;5&quot;/&gt;&lt;property id=&quot;20300&quot; value=&quot;Slide 9 - &amp;quot;Making Molecules: Mole-to-Mole Conversions&amp;quot;&quot;/&gt;&lt;property id=&quot;20307&quot; value=&quot;358&quot;/&gt;&lt;/object&gt;&lt;object type=&quot;3&quot; unique_id=&quot;10012&quot;&gt;&lt;property id=&quot;20148&quot; value=&quot;5&quot;/&gt;&lt;property id=&quot;20300&quot; value=&quot;Slide 10 - &amp;quot;Suppose That We Burn 22.0 Moles of C8H18; How Many Moles of CO2 Form?&amp;quot;&quot;/&gt;&lt;property id=&quot;20307&quot; value=&quot;359&quot;/&gt;&lt;/object&gt;&lt;object type=&quot;3&quot; unique_id=&quot;10013&quot;&gt;&lt;property id=&quot;20148&quot; value=&quot;5&quot;/&gt;&lt;property id=&quot;20300&quot; value=&quot;Slide 11 - &amp;quot;Limiting Reactant, Theoretical Yield&amp;quot;&quot;/&gt;&lt;property id=&quot;20307&quot; value=&quot;368&quot;/&gt;&lt;/object&gt;&lt;object type=&quot;3&quot; unique_id=&quot;10014&quot;&gt;&lt;property id=&quot;20148&quot; value=&quot;5&quot;/&gt;&lt;property id=&quot;20300&quot; value=&quot;Slide 12 - &amp;quot;Limiting Reactant&amp;quot;&quot;/&gt;&lt;property id=&quot;20307&quot; value=&quot;369&quot;/&gt;&lt;/object&gt;&lt;object type=&quot;3&quot; unique_id=&quot;10015&quot;&gt;&lt;property id=&quot;20148&quot; value=&quot;5&quot;/&gt;&lt;property id=&quot;20300&quot; value=&quot;Slide 13 - &amp;quot;Theoretical Yield&amp;quot;&quot;/&gt;&lt;property id=&quot;20307&quot; value=&quot;370&quot;/&gt;&lt;/object&gt;&lt;object type=&quot;3&quot; unique_id=&quot;10016&quot;&gt;&lt;property id=&quot;20148&quot; value=&quot;5&quot;/&gt;&lt;property id=&quot;20300&quot; value=&quot;Slide 14 - &amp;quot;In a Chemical Reaction&amp;quot;&quot;/&gt;&lt;property id=&quot;20307&quot; value=&quot;371&quot;/&gt;&lt;/object&gt;&lt;object type=&quot;3&quot; unique_id=&quot;10017&quot;&gt;&lt;property id=&quot;20148&quot; value=&quot;5&quot;/&gt;&lt;property id=&quot;20300&quot; value=&quot;Slide 15 - &amp;quot;More Making Pizzas&amp;quot;&quot;/&gt;&lt;property id=&quot;20307&quot; value=&quot;372&quot;/&gt;&lt;/object&gt;&lt;object type=&quot;3&quot; unique_id=&quot;10018&quot;&gt;&lt;property id=&quot;20148&quot; value=&quot;5&quot;/&gt;&lt;property id=&quot;20300&quot; value=&quot;Slide 16 - &amp;quot;Summarizing Limiting Reactant and Yield&amp;quot;&quot;/&gt;&lt;property id=&quot;20307&quot; value=&quot;373&quot;/&gt;&lt;/object&gt;&lt;object type=&quot;3&quot; unique_id=&quot;10019&quot;&gt;&lt;property id=&quot;20148&quot; value=&quot;5&quot;/&gt;&lt;property id=&quot;20300&quot; value=&quot;Slide 17 - &amp;quot;Summarizing Limiting Reactant and Yield&amp;quot;&quot;/&gt;&lt;property id=&quot;20307&quot; value=&quot;374&quot;/&gt;&lt;/object&gt;&lt;object type=&quot;3&quot; unique_id=&quot;10020&quot;&gt;&lt;property id=&quot;20148&quot; value=&quot;5&quot;/&gt;&lt;property id=&quot;20300&quot; value=&quot;Slide 18 - &amp;quot;Apply These Concepts to a Chemical Reaction&amp;quot;&quot;/&gt;&lt;property id=&quot;20307&quot; value=&quot;375&quot;/&gt;&lt;/object&gt;&lt;object type=&quot;3&quot; unique_id=&quot;10021&quot;&gt;&lt;property id=&quot;20148&quot; value=&quot;5&quot;/&gt;&lt;property id=&quot;20300&quot; value=&quot;Slide 19 - &amp;quot;Combustion of Methane&amp;quot;&quot;/&gt;&lt;property id=&quot;20307&quot; value=&quot;376&quot;/&gt;&lt;/object&gt;&lt;object type=&quot;3&quot; unique_id=&quot;10022&quot;&gt;&lt;property id=&quot;20148&quot; value=&quot;5&quot;/&gt;&lt;property id=&quot;20300&quot; value=&quot;Slide 20 - &amp;quot;Combustion of Methane&amp;quot;&quot;/&gt;&lt;property id=&quot;20307&quot; value=&quot;377&quot;/&gt;&lt;/object&gt;&lt;object type=&quot;3&quot; unique_id=&quot;10025&quot;&gt;&lt;property id=&quot;20148&quot; value=&quot;5&quot;/&gt;&lt;property id=&quot;20300&quot; value=&quot;Slide 21 - &amp;quot;Solution Concentration and Solution Stoichiometry&amp;quot;&quot;/&gt;&lt;property id=&quot;20307&quot; value=&quot;385&quot;/&gt;&lt;/object&gt;&lt;object type=&quot;3&quot; unique_id=&quot;10026&quot;&gt;&lt;property id=&quot;20148&quot; value=&quot;5&quot;/&gt;&lt;property id=&quot;20300&quot; value=&quot;Slide 22 - &amp;quot;Solution Concentration&amp;quot;&quot;/&gt;&lt;property id=&quot;20307&quot; value=&quot;386&quot;/&gt;&lt;/object&gt;&lt;object type=&quot;3&quot; unique_id=&quot;10027&quot;&gt;&lt;property id=&quot;20148&quot; value=&quot;5&quot;/&gt;&lt;property id=&quot;20300&quot; value=&quot;Slide 23 - &amp;quot;Solution Concentration&amp;quot;&quot;/&gt;&lt;property id=&quot;20307&quot; value=&quot;388&quot;/&gt;&lt;/object&gt;&lt;object type=&quot;3&quot; unique_id=&quot;10028&quot;&gt;&lt;property id=&quot;20148&quot; value=&quot;5&quot;/&gt;&lt;property id=&quot;20300&quot; value=&quot;Slide 24 - &amp;quot;Solution Concentration: Molarity&amp;quot;&quot;/&gt;&lt;property id=&quot;20307&quot; value=&quot;387&quot;/&gt;&lt;/object&gt;&lt;object type=&quot;3&quot; unique_id=&quot;10029&quot;&gt;&lt;property id=&quot;20148&quot; value=&quot;5&quot;/&gt;&lt;property id=&quot;20300&quot; value=&quot;Slide 25 - &amp;quot;Preparing 1 L of a 1.00 M NaCl Solution&amp;quot;&quot;/&gt;&lt;property id=&quot;20307&quot; value=&quot;389&quot;/&gt;&lt;/object&gt;&lt;object type=&quot;3&quot; unique_id=&quot;10030&quot;&gt;&lt;property id=&quot;20148&quot; value=&quot;5&quot;/&gt;&lt;property id=&quot;20300&quot; value=&quot;Slide 26 - &amp;quot;Using Molarity in Calculations&amp;quot;&quot;/&gt;&lt;property id=&quot;20307&quot; value=&quot;392&quot;/&gt;&lt;/object&gt;&lt;object type=&quot;3&quot; unique_id=&quot;10031&quot;&gt;&lt;property id=&quot;20148&quot; value=&quot;5&quot;/&gt;&lt;property id=&quot;20300&quot; value=&quot;Slide 27 - &amp;quot;Solution Dilution&amp;quot;&quot;/&gt;&lt;property id=&quot;20307&quot; value=&quot;395&quot;/&gt;&lt;/object&gt;&lt;object type=&quot;3&quot; unique_id=&quot;10032&quot;&gt;&lt;property id=&quot;20148&quot; value=&quot;5&quot;/&gt;&lt;property id=&quot;20300&quot; value=&quot;Slide 28 - &amp;quot;Preparing 3.00 L of 0.500 M CaCl2 from a 10.0 M Stock Solution&amp;quot;&quot;/&gt;&lt;property id=&quot;20307&quot; value=&quot;396&quot;/&gt;&lt;/object&gt;&lt;object type=&quot;3&quot; unique_id=&quot;10033&quot;&gt;&lt;property id=&quot;20148&quot; value=&quot;5&quot;/&gt;&lt;property id=&quot;20300&quot; value=&quot;Slide 29 - &amp;quot;Solution Stoichiometry&amp;quot;&quot;/&gt;&lt;property id=&quot;20307&quot; value=&quot;399&quot;/&gt;&lt;/object&gt;&lt;object type=&quot;3&quot; unique_id=&quot;10034&quot;&gt;&lt;property id=&quot;20148&quot; value=&quot;5&quot;/&gt;&lt;property id=&quot;20300&quot; value=&quot;Slide 30 - &amp;quot;Types of Aqueous Solutions and Solubility&amp;quot;&quot;/&gt;&lt;property id=&quot;20307&quot; value=&quot;402&quot;/&gt;&lt;/object&gt;&lt;object type=&quot;3&quot; unique_id=&quot;10035&quot;&gt;&lt;property id=&quot;20148&quot; value=&quot;5&quot;/&gt;&lt;property id=&quot;20300&quot; value=&quot;Slide 31 - &amp;quot;What Happens When a Solute Dissolves?&amp;quot;&quot;/&gt;&lt;property id=&quot;20307&quot; value=&quot;403&quot;/&gt;&lt;/object&gt;&lt;object type=&quot;3&quot; unique_id=&quot;10036&quot;&gt;&lt;property id=&quot;20148&quot; value=&quot;5&quot;/&gt;&lt;property id=&quot;20300&quot; value=&quot;Slide 32 - &amp;quot;Charge Distribution in a Water Molecule&amp;quot;&quot;/&gt;&lt;property id=&quot;20307&quot; value=&quot;404&quot;/&gt;&lt;/object&gt;&lt;object type=&quot;3&quot; unique_id=&quot;10037&quot;&gt;&lt;property id=&quot;20148&quot; value=&quot;5&quot;/&gt;&lt;property id=&quot;20300&quot; value=&quot;Slide 33 - &amp;quot;Solute and Solvent Interactions in a Sodium Chloride Solution&amp;quot;&quot;/&gt;&lt;property id=&quot;20307&quot; value=&quot;405&quot;/&gt;&lt;/object&gt;&lt;object type=&quot;3&quot; unique_id=&quot;10038&quot;&gt;&lt;property id=&quot;20148&quot; value=&quot;5&quot;/&gt;&lt;property id=&quot;20300&quot; value=&quot;Slide 34 - &amp;quot;Sodium Chloride Dissolving in Water&amp;quot;&quot;/&gt;&lt;property id=&quot;20307&quot; value=&quot;407&quot;/&gt;&lt;/object&gt;&lt;object type=&quot;3&quot; unique_id=&quot;10039&quot;&gt;&lt;property id=&quot;20148&quot; value=&quot;5&quot;/&gt;&lt;property id=&quot;20300&quot; value=&quot;Slide 35 - &amp;quot;Electrolyte and Nonelectrolyte Solutions&amp;quot;&quot;/&gt;&lt;property id=&quot;20307&quot; value=&quot;408&quot;/&gt;&lt;/object&gt;&lt;object type=&quot;3&quot; unique_id=&quot;10040&quot;&gt;&lt;property id=&quot;20148&quot; value=&quot;5&quot;/&gt;&lt;property id=&quot;20300&quot; value=&quot;Slide 36 - &amp;quot;Electrolyte and Nonelectrolyte Solutions&amp;quot;&quot;/&gt;&lt;property id=&quot;20307&quot; value=&quot;409&quot;/&gt;&lt;/object&gt;&lt;object type=&quot;3&quot; unique_id=&quot;10041&quot;&gt;&lt;property id=&quot;20148&quot; value=&quot;5&quot;/&gt;&lt;property id=&quot;20300&quot; value=&quot;Slide 37 - &amp;quot;Salt versus Sugar Dissolved in Water &amp;quot;&quot;/&gt;&lt;property id=&quot;20307&quot; value=&quot;406&quot;/&gt;&lt;/object&gt;&lt;object type=&quot;3&quot; unique_id=&quot;10042&quot;&gt;&lt;property id=&quot;20148&quot; value=&quot;5&quot;/&gt;&lt;property id=&quot;20300&quot; value=&quot;Slide 38 - &amp;quot;Binary Acids&amp;quot;&quot;/&gt;&lt;property id=&quot;20307&quot; value=&quot;410&quot;/&gt;&lt;/object&gt;&lt;object type=&quot;3&quot; unique_id=&quot;10043&quot;&gt;&lt;property id=&quot;20148&quot; value=&quot;5&quot;/&gt;&lt;property id=&quot;20300&quot; value=&quot;Slide 39 - &amp;quot;Strong and Weak Electrolytes&amp;quot;&quot;/&gt;&lt;property id=&quot;20307&quot; value=&quot;411&quot;/&gt;&lt;/object&gt;&lt;object type=&quot;3&quot; unique_id=&quot;10044&quot;&gt;&lt;property id=&quot;20148&quot; value=&quot;5&quot;/&gt;&lt;property id=&quot;20300&quot; value=&quot;Slide 40 - &amp;quot;Classes of Dissolved Materials&amp;quot;&quot;/&gt;&lt;property id=&quot;20307&quot; value=&quot;412&quot;/&gt;&lt;/object&gt;&lt;object type=&quot;3&quot; unique_id=&quot;10045&quot;&gt;&lt;property id=&quot;20148&quot; value=&quot;5&quot;/&gt;&lt;property id=&quot;20300&quot; value=&quot;Slide 41 - &amp;quot;Dissociation and Ionization&amp;quot;&quot;/&gt;&lt;property id=&quot;20307&quot; value=&quot;414&quot;/&gt;&lt;/object&gt;&lt;object type=&quot;3&quot; unique_id=&quot;10046&quot;&gt;&lt;property id=&quot;20148&quot; value=&quot;5&quot;/&gt;&lt;property id=&quot;20300&quot; value=&quot;Slide 42 - &amp;quot;The Solubility of Ionic Compounds&amp;quot;&quot;/&gt;&lt;property id=&quot;20307&quot; value=&quot;413&quot;/&gt;&lt;/object&gt;&lt;object type=&quot;3&quot; unique_id=&quot;10047&quot;&gt;&lt;property id=&quot;20148&quot; value=&quot;5&quot;/&gt;&lt;property id=&quot;20300&quot; value=&quot;Slide 43 - &amp;quot;Solubility of Salts&amp;quot;&quot;/&gt;&lt;property id=&quot;20307&quot; value=&quot;417&quot;/&gt;&lt;/object&gt;&lt;object type=&quot;3&quot; unique_id=&quot;10048&quot;&gt;&lt;property id=&quot;20148&quot; value=&quot;5&quot;/&gt;&lt;property id=&quot;20300&quot; value=&quot;Slide 44 - &amp;quot;When Will a Salt Dissolve?&amp;quot;&quot;/&gt;&lt;property id=&quot;20307&quot; value=&quot;415&quot;/&gt;&lt;/object&gt;&lt;object type=&quot;3&quot; unique_id=&quot;10049&quot;&gt;&lt;property id=&quot;20148&quot; value=&quot;5&quot;/&gt;&lt;property id=&quot;20300&quot; value=&quot;Slide 45 - &amp;quot;Solubility Rules&amp;quot;&quot;/&gt;&lt;property id=&quot;20307&quot; value=&quot;416&quot;/&gt;&lt;/object&gt;&lt;object type=&quot;3&quot; unique_id=&quot;10050&quot;&gt;&lt;property id=&quot;20148&quot; value=&quot;5&quot;/&gt;&lt;property id=&quot;20300&quot; value=&quot;Slide 46 - &amp;quot;Precipitation Reactions&amp;quot;&quot;/&gt;&lt;property id=&quot;20307&quot; value=&quot;418&quot;/&gt;&lt;/object&gt;&lt;object type=&quot;3&quot; unique_id=&quot;10051&quot;&gt;&lt;property id=&quot;20148&quot; value=&quot;5&quot;/&gt;&lt;property id=&quot;20300&quot; value=&quot;Slide 47 - &amp;quot;Precipitation of Lead(II) Iodide&amp;quot;&quot;/&gt;&lt;property id=&quot;20307&quot; value=&quot;420&quot;/&gt;&lt;/object&gt;&lt;object type=&quot;3&quot; unique_id=&quot;10052&quot;&gt;&lt;property id=&quot;20148&quot; value=&quot;5&quot;/&gt;&lt;property id=&quot;20300&quot; value=&quot;Slide 48 - &amp;quot;No Precipitation Means No Reaction&amp;quot;&quot;/&gt;&lt;property id=&quot;20307&quot; value=&quot;422&quot;/&gt;&lt;/object&gt;&lt;object type=&quot;3&quot; unique_id=&quot;10053&quot;&gt;&lt;property id=&quot;20148&quot; value=&quot;5&quot;/&gt;&lt;property id=&quot;20300&quot; value=&quot;Slide 49 - &amp;quot; Predicting Precipitation Reactions&amp;quot;&quot;/&gt;&lt;property id=&quot;20307&quot; value=&quot;421&quot;/&gt;&lt;/object&gt;&lt;object type=&quot;3&quot; unique_id=&quot;10054&quot;&gt;&lt;property id=&quot;20148&quot; value=&quot;5&quot;/&gt;&lt;property id=&quot;20300&quot; value=&quot;Slide 50 - &amp;quot;Predicting Precipitation Reactions&amp;quot;&quot;/&gt;&lt;property id=&quot;20307&quot; value=&quot;423&quot;/&gt;&lt;/object&gt;&lt;object type=&quot;3&quot; unique_id=&quot;10055&quot;&gt;&lt;property id=&quot;20148&quot; value=&quot;5&quot;/&gt;&lt;property id=&quot;20300&quot; value=&quot;Slide 51 - &amp;quot;Predicting Precipitation Reactions&amp;quot;&quot;/&gt;&lt;property id=&quot;20307&quot; value=&quot;424&quot;/&gt;&lt;/object&gt;&lt;object type=&quot;3&quot; unique_id=&quot;10056&quot;&gt;&lt;property id=&quot;20148&quot; value=&quot;5&quot;/&gt;&lt;property id=&quot;20300&quot; value=&quot;Slide 52 - &amp;quot;Representing Aqueous Reactions&amp;quot;&quot;/&gt;&lt;property id=&quot;20307&quot; value=&quot;429&quot;/&gt;&lt;/object&gt;&lt;object type=&quot;3&quot; unique_id=&quot;10057&quot;&gt;&lt;property id=&quot;20148&quot; value=&quot;5&quot;/&gt;&lt;property id=&quot;20300&quot; value=&quot;Slide 53 - &amp;quot;Ionic Equation&amp;quot;&quot;/&gt;&lt;property id=&quot;20307&quot; value=&quot;430&quot;/&gt;&lt;/object&gt;&lt;object type=&quot;3&quot; unique_id=&quot;10058&quot;&gt;&lt;property id=&quot;20148&quot; value=&quot;5&quot;/&gt;&lt;property id=&quot;20300&quot; value=&quot;Slide 54 - &amp;quot;Ionic Equation&amp;quot;&quot;/&gt;&lt;property id=&quot;20307&quot; value=&quot;431&quot;/&gt;&lt;/object&gt;&lt;object type=&quot;3&quot; unique_id=&quot;10059&quot;&gt;&lt;property id=&quot;20148&quot; value=&quot;5&quot;/&gt;&lt;property id=&quot;20300&quot; value=&quot;Slide 55 - &amp;quot;Net Ionic Equation&amp;quot;&quot;/&gt;&lt;property id=&quot;20307&quot; value=&quot;432&quot;/&gt;&lt;/object&gt;&lt;object type=&quot;3&quot; unique_id=&quot;10060&quot;&gt;&lt;property id=&quot;20148&quot; value=&quot;5&quot;/&gt;&lt;property id=&quot;20300&quot; value=&quot;Slide 56 - &amp;quot;Examples&amp;quot;&quot;/&gt;&lt;property id=&quot;20307&quot; value=&quot;433&quot;/&gt;&lt;/object&gt;&lt;object type=&quot;3&quot; unique_id=&quot;10061&quot;&gt;&lt;property id=&quot;20148&quot; value=&quot;5&quot;/&gt;&lt;property id=&quot;20300&quot; value=&quot;Slide 57 - &amp;quot;Acid–Base and Gas-Evolution Reactions&amp;quot;&quot;/&gt;&lt;property id=&quot;20307&quot; value=&quot;435&quot;/&gt;&lt;/object&gt;&lt;object type=&quot;3&quot; unique_id=&quot;10062&quot;&gt;&lt;property id=&quot;20148&quot; value=&quot;5&quot;/&gt;&lt;property id=&quot;20300&quot; value=&quot;Slide 58 - &amp;quot;Acid–Base and Gas-Evolution Reactions&amp;quot;&quot;/&gt;&lt;property id=&quot;20307&quot; value=&quot;436&quot;/&gt;&lt;/object&gt;&lt;object type=&quot;3&quot; unique_id=&quot;10063&quot;&gt;&lt;property id=&quot;20148&quot; value=&quot;5&quot;/&gt;&lt;property id=&quot;20300&quot; value=&quot;Slide 59 - &amp;quot;Acid–Base Reactions&amp;quot;&quot;/&gt;&lt;property id=&quot;20307&quot; value=&quot;437&quot;/&gt;&lt;/object&gt;&lt;object type=&quot;3&quot; unique_id=&quot;10064&quot;&gt;&lt;property id=&quot;20148&quot; value=&quot;5&quot;/&gt;&lt;property id=&quot;20300&quot; value=&quot;Slide 60 - &amp;quot;Acid–Base Reactions&amp;quot;&quot;/&gt;&lt;property id=&quot;20307&quot; value=&quot;438&quot;/&gt;&lt;/object&gt;&lt;object type=&quot;3&quot; unique_id=&quot;10065&quot;&gt;&lt;property id=&quot;20148&quot; value=&quot;5&quot;/&gt;&lt;property id=&quot;20300&quot; value=&quot;Slide 61 - &amp;quot;Acids and Bases in Solution&amp;quot;&quot;/&gt;&lt;property id=&quot;20307&quot; value=&quot;439&quot;/&gt;&lt;/object&gt;&lt;object type=&quot;3&quot; unique_id=&quot;10066&quot;&gt;&lt;property id=&quot;20148&quot; value=&quot;5&quot;/&gt;&lt;property id=&quot;20300&quot; value=&quot;Slide 62 - &amp;quot;Acid–Base Reaction&amp;quot;&quot;/&gt;&lt;property id=&quot;20307&quot; value=&quot;441&quot;/&gt;&lt;/object&gt;&lt;object type=&quot;3&quot; unique_id=&quot;10067&quot;&gt;&lt;property id=&quot;20148&quot; value=&quot;5&quot;/&gt;&lt;property id=&quot;20300&quot; value=&quot;Slide 63 - &amp;quot;Some Common Acids and Bases&amp;quot;&quot;/&gt;&lt;property id=&quot;20307&quot; value=&quot;440&quot;/&gt;&lt;/object&gt;&lt;object type=&quot;3&quot; unique_id=&quot;10068&quot;&gt;&lt;property id=&quot;20148&quot; value=&quot;5&quot;/&gt;&lt;property id=&quot;20300&quot; value=&quot;Slide 64 - &amp;quot;Predict the Product of the Reactions&amp;quot;&quot;/&gt;&lt;property id=&quot;20307&quot; value=&quot;446&quot;/&gt;&lt;/object&gt;&lt;object type=&quot;3&quot; unique_id=&quot;10069&quot;&gt;&lt;property id=&quot;20148&quot; value=&quot;5&quot;/&gt;&lt;property id=&quot;20300&quot; value=&quot;Slide 65 - &amp;quot;Acid–Base Titrations&amp;quot;&quot;/&gt;&lt;property id=&quot;20307&quot; value=&quot;445&quot;/&gt;&lt;/object&gt;&lt;object type=&quot;3&quot; unique_id=&quot;10070&quot;&gt;&lt;property id=&quot;20148&quot; value=&quot;5&quot;/&gt;&lt;property id=&quot;20300&quot; value=&quot;Slide 66 - &amp;quot;Acid–Base Titrations&amp;quot;&quot;/&gt;&lt;property id=&quot;20307&quot; value=&quot;447&quot;/&gt;&lt;/object&gt;&lt;object type=&quot;3&quot; unique_id=&quot;10071&quot;&gt;&lt;property id=&quot;20148&quot; value=&quot;5&quot;/&gt;&lt;property id=&quot;20300&quot; value=&quot;Slide 67 - &amp;quot;Acid–Base Titration&amp;quot;&quot;/&gt;&lt;property id=&quot;20307&quot; value=&quot;448&quot;/&gt;&lt;/object&gt;&lt;object type=&quot;3&quot; unique_id=&quot;10072&quot;&gt;&lt;property id=&quot;20148&quot; value=&quot;5&quot;/&gt;&lt;property id=&quot;20300&quot; value=&quot;Slide 68 - &amp;quot;Titration&amp;quot;&quot;/&gt;&lt;property id=&quot;20307&quot; value=&quot;449&quot;/&gt;&lt;/object&gt;&lt;object type=&quot;3&quot; unique_id=&quot;10073&quot;&gt;&lt;property id=&quot;20148&quot; value=&quot;5&quot;/&gt;&lt;property id=&quot;20300&quot; value=&quot;Slide 69 - &amp;quot;Gas-Evolving Reactions&amp;quot;&quot;/&gt;&lt;property id=&quot;20307&quot; value=&quot;452&quot;/&gt;&lt;/object&gt;&lt;object type=&quot;3&quot; unique_id=&quot;10074&quot;&gt;&lt;property id=&quot;20148&quot; value=&quot;5&quot;/&gt;&lt;property id=&quot;20300&quot; value=&quot;Slide 70 - &amp;quot;Gas-Evolution Reaction&amp;quot;&quot;/&gt;&lt;property id=&quot;20307&quot; value=&quot;453&quot;/&gt;&lt;/object&gt;&lt;object type=&quot;3&quot; unique_id=&quot;10075&quot;&gt;&lt;property id=&quot;20148&quot; value=&quot;5&quot;/&gt;&lt;property id=&quot;20300&quot; value=&quot;Slide 71 - &amp;quot;Types of Compounds That Undergo Gas-Evolution Reactions&amp;quot;&quot;/&gt;&lt;property id=&quot;20307&quot; value=&quot;454&quot;/&gt;&lt;/object&gt;&lt;object type=&quot;3&quot; unique_id=&quot;10076&quot;&gt;&lt;property id=&quot;20148&quot; value=&quot;5&quot;/&gt;&lt;property id=&quot;20300&quot; value=&quot;Slide 72 - &amp;quot;Oxidation–Reduction Reactions&amp;quot;&quot;/&gt;&lt;property id=&quot;20307&quot; value=&quot;457&quot;/&gt;&lt;/object&gt;&lt;object type=&quot;3&quot; unique_id=&quot;10077&quot;&gt;&lt;property id=&quot;20148&quot; value=&quot;5&quot;/&gt;&lt;property id=&quot;20300&quot; value=&quot;Slide 73 - &amp;quot;Combustion as Redox&amp;quot;&quot;/&gt;&lt;property id=&quot;20307&quot; value=&quot;458&quot;/&gt;&lt;/object&gt;&lt;object type=&quot;3&quot; unique_id=&quot;10078&quot;&gt;&lt;property id=&quot;20148&quot; value=&quot;5&quot;/&gt;&lt;property id=&quot;20300&quot; value=&quot;Slide 74 - &amp;quot;Redox without Combustion&amp;quot;&quot;/&gt;&lt;property id=&quot;20307&quot; value=&quot;459&quot;/&gt;&lt;/object&gt;&lt;object type=&quot;3&quot; unique_id=&quot;10079&quot;&gt;&lt;property id=&quot;20148&quot; value=&quot;5&quot;/&gt;&lt;property id=&quot;20300&quot; value=&quot;Slide 75 - &amp;quot;Reactions of Metals with Nonmetals&amp;quot;&quot;/&gt;&lt;property id=&quot;20307&quot; value=&quot;460&quot;/&gt;&lt;/object&gt;&lt;object type=&quot;3&quot; unique_id=&quot;10080&quot;&gt;&lt;property id=&quot;20148&quot; value=&quot;5&quot;/&gt;&lt;property id=&quot;20300&quot; value=&quot;Slide 76 - &amp;quot;Redox Reaction&amp;quot;&quot;/&gt;&lt;property id=&quot;20307&quot; value=&quot;461&quot;/&gt;&lt;/object&gt;&lt;object type=&quot;3&quot; unique_id=&quot;10081&quot;&gt;&lt;property id=&quot;20148&quot; value=&quot;5&quot;/&gt;&lt;property id=&quot;20300&quot; value=&quot;Slide 77 - &amp;quot;Oxidation and Reduction&amp;quot;&quot;/&gt;&lt;property id=&quot;20307&quot; value=&quot;462&quot;/&gt;&lt;/object&gt;&lt;object type=&quot;3&quot; unique_id=&quot;10082&quot;&gt;&lt;property id=&quot;20148&quot; value=&quot;5&quot;/&gt;&lt;property id=&quot;20300&quot; value=&quot;Slide 78 - &amp;quot;Oxidation States&amp;quot;&quot;/&gt;&lt;property id=&quot;20307&quot; value=&quot;463&quot;/&gt;&lt;/object&gt;&lt;object type=&quot;3&quot; unique_id=&quot;10083&quot;&gt;&lt;property id=&quot;20148&quot; value=&quot;5&quot;/&gt;&lt;property id=&quot;20300&quot; value=&quot;Slide 79 - &amp;quot;Rules for Assigning Oxidation States&amp;quot;&quot;/&gt;&lt;property id=&quot;20307&quot; value=&quot;464&quot;/&gt;&lt;/object&gt;&lt;object type=&quot;3&quot; unique_id=&quot;10084&quot;&gt;&lt;property id=&quot;20148&quot; value=&quot;5&quot;/&gt;&lt;property id=&quot;20300&quot; value=&quot;Slide 80 - &amp;quot;Rules for Assigning Oxidation States&amp;quot;&quot;/&gt;&lt;property id=&quot;20307&quot; value=&quot;465&quot;/&gt;&lt;/object&gt;&lt;object type=&quot;3&quot; unique_id=&quot;10085&quot;&gt;&lt;property id=&quot;20148&quot; value=&quot;5&quot;/&gt;&lt;property id=&quot;20300&quot; value=&quot;Slide 81 - &amp;quot;Rules for Assigning Oxidation States&amp;quot;&quot;/&gt;&lt;property id=&quot;20307&quot; value=&quot;466&quot;/&gt;&lt;/object&gt;&lt;object type=&quot;3&quot; unique_id=&quot;10086&quot;&gt;&lt;property id=&quot;20148&quot; value=&quot;5&quot;/&gt;&lt;property id=&quot;20300&quot; value=&quot;Slide 82 - &amp;quot;Identifying Redox Reactions  &amp;quot;&quot;/&gt;&lt;property id=&quot;20307&quot; value=&quot;467&quot;/&gt;&lt;/object&gt;&lt;object type=&quot;3&quot; unique_id=&quot;10087&quot;&gt;&lt;property id=&quot;20148&quot; value=&quot;5&quot;/&gt;&lt;property id=&quot;20300&quot; value=&quot;Slide 83 - &amp;quot;Redox Reactions&amp;quot;&quot;/&gt;&lt;property id=&quot;20307&quot; value=&quot;470&quot;/&gt;&lt;/object&gt;&lt;object type=&quot;3&quot; unique_id=&quot;10088&quot;&gt;&lt;property id=&quot;20148&quot; value=&quot;5&quot;/&gt;&lt;property id=&quot;20300&quot; value=&quot;Slide 84 - &amp;quot;Combustion Reactions&amp;quot;&quot;/&gt;&lt;property id=&quot;20307&quot; value=&quot;472&quot;/&gt;&lt;/object&gt;&lt;object type=&quot;3&quot; unique_id=&quot;10089&quot;&gt;&lt;property id=&quot;20148&quot; value=&quot;5&quot;/&gt;&lt;property id=&quot;20300&quot; value=&quot;Slide 85 - &amp;quot;Combustion&amp;quot;&quot;/&gt;&lt;property id=&quot;20307&quot; value=&quot;473&quot;/&gt;&lt;/object&gt;&lt;/object&gt;&lt;object type=&quot;8&quot; unique_id=&quot;10178&quot;&gt;&lt;/object&gt;&lt;/object&gt;&lt;/database&gt;"/>
  <p:tag name="SECTOMILLISECCONVERTED" val="1"/>
</p:tagLst>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
        <a:cs typeface="Times New Roman"/>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16492</TotalTime>
  <Words>3836</Words>
  <Application>Microsoft Office PowerPoint</Application>
  <PresentationFormat>On-screen Show (4:3)</PresentationFormat>
  <Paragraphs>339</Paragraphs>
  <Slides>61</Slides>
  <Notes>61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61</vt:i4>
      </vt:variant>
    </vt:vector>
  </HeadingPairs>
  <TitlesOfParts>
    <vt:vector size="65" baseType="lpstr">
      <vt:lpstr>Arial</vt:lpstr>
      <vt:lpstr>Times</vt:lpstr>
      <vt:lpstr>Times New Roman</vt:lpstr>
      <vt:lpstr>HA5Lect_template</vt:lpstr>
      <vt:lpstr>PowerPoint Presentation</vt:lpstr>
      <vt:lpstr>Dynamic Equilibrium</vt:lpstr>
      <vt:lpstr>Equilibrium Involves Sameness and Constancy</vt:lpstr>
      <vt:lpstr>Life: Controlled Disequilibrium</vt:lpstr>
      <vt:lpstr>Life: Controlled Disequilibrium</vt:lpstr>
      <vt:lpstr>The Rate of a Chemical Reaction</vt:lpstr>
      <vt:lpstr>The Rate of a Chemical Reaction</vt:lpstr>
      <vt:lpstr>Collision Theory of Chemical Reactions</vt:lpstr>
      <vt:lpstr>Collision Theory of Chemical Reactions</vt:lpstr>
      <vt:lpstr>How Concentration Affects the Rate of a Reaction</vt:lpstr>
      <vt:lpstr>How Temperature Affects the Rate of a Reaction</vt:lpstr>
      <vt:lpstr>Collision Theory of Chemical Reactions</vt:lpstr>
      <vt:lpstr>The Idea of Dynamic Chemical Equilibrium</vt:lpstr>
      <vt:lpstr>Equilibrium</vt:lpstr>
      <vt:lpstr>Population Analogy for a Chemical Reaction Proceeding to Equilibrium</vt:lpstr>
      <vt:lpstr>The Equilibrium Constant Keq</vt:lpstr>
      <vt:lpstr>The Equilibrium Constant Keq</vt:lpstr>
      <vt:lpstr>Writing Equilibrium Expressions for Chemical Reactions</vt:lpstr>
      <vt:lpstr>The Significance of the Equilibrium Constant</vt:lpstr>
      <vt:lpstr>The Meaning of a Large Equilibrium Constant</vt:lpstr>
      <vt:lpstr>The Meaning of a Small Equilibrium Constant</vt:lpstr>
      <vt:lpstr>What Does an Equilibrium Constant Imply about a Reaction?</vt:lpstr>
      <vt:lpstr>Heterogeneous Equilibria: The Equilibrium Expression for Reactions Involving a Solid or a Liquid</vt:lpstr>
      <vt:lpstr>Calculating Equilibrium Constants</vt:lpstr>
      <vt:lpstr>Using Equilibrium Constants in Calculations</vt:lpstr>
      <vt:lpstr>Disturbing a Reaction at Equilibrium:  Le Châtelier’s Principle</vt:lpstr>
      <vt:lpstr>Population Analogy for Le Châtelier’s Principle</vt:lpstr>
      <vt:lpstr>Disturb a System by Adding Products</vt:lpstr>
      <vt:lpstr>Disturb a System by Adding Products</vt:lpstr>
      <vt:lpstr>Disturb a System by Adding Reactants</vt:lpstr>
      <vt:lpstr>Disturb a System by Adding Reactants</vt:lpstr>
      <vt:lpstr>The Effect of a Volume Change on Equilibrium</vt:lpstr>
      <vt:lpstr>Effect of Volume Decrease on Equilibrium</vt:lpstr>
      <vt:lpstr>Effect of Volume Increase on Equilibrium</vt:lpstr>
      <vt:lpstr>The Effect of a Volume Change on Equilibrium</vt:lpstr>
      <vt:lpstr>Chemistry and Health: How a Developing Fetus Gets Oxygen from Its Mother </vt:lpstr>
      <vt:lpstr>Chemistry and Health: How a Developing Fetus Gets Oxygen from Its Mother</vt:lpstr>
      <vt:lpstr>Chemistry and Health: How a Developing Fetus Gets Oxygen from Its Mother</vt:lpstr>
      <vt:lpstr>The Effect of a Temperature Change on Equilibrium</vt:lpstr>
      <vt:lpstr>In an Exothermic Reaction, We Can Think of Heat as a Product</vt:lpstr>
      <vt:lpstr>In an Endothermic Reaction, We Can Think of Heat as a Reactant</vt:lpstr>
      <vt:lpstr>Equilibrium as a Function of Temperature</vt:lpstr>
      <vt:lpstr>The Effect of a Temperature Change on Equilibrium</vt:lpstr>
      <vt:lpstr>The Solubility-Product Constant</vt:lpstr>
      <vt:lpstr>Writing Expressions for Ksp</vt:lpstr>
      <vt:lpstr>The Ksp Value Is a Measure of the Solubility of a Compound</vt:lpstr>
      <vt:lpstr>PowerPoint Presentation</vt:lpstr>
      <vt:lpstr>PowerPoint Presentation</vt:lpstr>
      <vt:lpstr>Everyday Chemistry: Hard Water</vt:lpstr>
      <vt:lpstr>The Path of a Reaction and the Effect of a Catalyst</vt:lpstr>
      <vt:lpstr>How Activation Energies Affect  Reaction Rates</vt:lpstr>
      <vt:lpstr>Are There Any Ways to Speed Up a Slow Reaction (One with a High Activation Barrier)?</vt:lpstr>
      <vt:lpstr>Hill Analogy for Effect of a Catalyst on Activation Energy</vt:lpstr>
      <vt:lpstr>Function of a Catalyst</vt:lpstr>
      <vt:lpstr>Catalytic Destruction of Upper-Atmospheric Ozone</vt:lpstr>
      <vt:lpstr>Enzymes: Biological Catalysts</vt:lpstr>
      <vt:lpstr>Figure 15.17 An Enzyme Catalyst</vt:lpstr>
      <vt:lpstr>How an Enzyme Works</vt:lpstr>
      <vt:lpstr>Chapter 15 in Review</vt:lpstr>
      <vt:lpstr>Chapter 15 in Review</vt:lpstr>
      <vt:lpstr>Chemical Skills Learning Objectives</vt:lpstr>
    </vt:vector>
  </TitlesOfParts>
  <Company>뿿ˤʤ㏘뿿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Loree Cantrell-Briggs</cp:lastModifiedBy>
  <cp:revision>904</cp:revision>
  <dcterms:created xsi:type="dcterms:W3CDTF">2007-09-26T05:29:17Z</dcterms:created>
  <dcterms:modified xsi:type="dcterms:W3CDTF">2020-11-17T17:13:24Z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